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28.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29.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30.xml" ContentType="application/inkml+xml"/>
  <Override PartName="/ppt/notesSlides/notesSlide53.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3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106"/>
  </p:notesMasterIdLst>
  <p:sldIdLst>
    <p:sldId id="256" r:id="rId3"/>
    <p:sldId id="335" r:id="rId4"/>
    <p:sldId id="333" r:id="rId5"/>
    <p:sldId id="336" r:id="rId6"/>
    <p:sldId id="334" r:id="rId7"/>
    <p:sldId id="284" r:id="rId8"/>
    <p:sldId id="326" r:id="rId9"/>
    <p:sldId id="291" r:id="rId10"/>
    <p:sldId id="285" r:id="rId11"/>
    <p:sldId id="283" r:id="rId12"/>
    <p:sldId id="257" r:id="rId13"/>
    <p:sldId id="338" r:id="rId14"/>
    <p:sldId id="281" r:id="rId15"/>
    <p:sldId id="287" r:id="rId16"/>
    <p:sldId id="340" r:id="rId17"/>
    <p:sldId id="299" r:id="rId18"/>
    <p:sldId id="300" r:id="rId19"/>
    <p:sldId id="295" r:id="rId20"/>
    <p:sldId id="363" r:id="rId21"/>
    <p:sldId id="301" r:id="rId22"/>
    <p:sldId id="297" r:id="rId23"/>
    <p:sldId id="318" r:id="rId24"/>
    <p:sldId id="319" r:id="rId25"/>
    <p:sldId id="322" r:id="rId26"/>
    <p:sldId id="337" r:id="rId27"/>
    <p:sldId id="360" r:id="rId28"/>
    <p:sldId id="302" r:id="rId29"/>
    <p:sldId id="298" r:id="rId30"/>
    <p:sldId id="320" r:id="rId31"/>
    <p:sldId id="341" r:id="rId32"/>
    <p:sldId id="342" r:id="rId33"/>
    <p:sldId id="325" r:id="rId34"/>
    <p:sldId id="324" r:id="rId35"/>
    <p:sldId id="304" r:id="rId36"/>
    <p:sldId id="296" r:id="rId37"/>
    <p:sldId id="269" r:id="rId38"/>
    <p:sldId id="346" r:id="rId39"/>
    <p:sldId id="343" r:id="rId40"/>
    <p:sldId id="361" r:id="rId41"/>
    <p:sldId id="350" r:id="rId42"/>
    <p:sldId id="344" r:id="rId43"/>
    <p:sldId id="345" r:id="rId44"/>
    <p:sldId id="355" r:id="rId45"/>
    <p:sldId id="332" r:id="rId46"/>
    <p:sldId id="274" r:id="rId47"/>
    <p:sldId id="347" r:id="rId48"/>
    <p:sldId id="348" r:id="rId49"/>
    <p:sldId id="349" r:id="rId50"/>
    <p:sldId id="273" r:id="rId51"/>
    <p:sldId id="352" r:id="rId52"/>
    <p:sldId id="353" r:id="rId53"/>
    <p:sldId id="272" r:id="rId54"/>
    <p:sldId id="354" r:id="rId55"/>
    <p:sldId id="271" r:id="rId56"/>
    <p:sldId id="357" r:id="rId57"/>
    <p:sldId id="328" r:id="rId58"/>
    <p:sldId id="356" r:id="rId59"/>
    <p:sldId id="309" r:id="rId60"/>
    <p:sldId id="260" r:id="rId61"/>
    <p:sldId id="305" r:id="rId62"/>
    <p:sldId id="289" r:id="rId63"/>
    <p:sldId id="261" r:id="rId64"/>
    <p:sldId id="364" r:id="rId65"/>
    <p:sldId id="339" r:id="rId66"/>
    <p:sldId id="358" r:id="rId67"/>
    <p:sldId id="278" r:id="rId68"/>
    <p:sldId id="279" r:id="rId69"/>
    <p:sldId id="280" r:id="rId70"/>
    <p:sldId id="310" r:id="rId71"/>
    <p:sldId id="365" r:id="rId72"/>
    <p:sldId id="366" r:id="rId73"/>
    <p:sldId id="367" r:id="rId74"/>
    <p:sldId id="368" r:id="rId75"/>
    <p:sldId id="369" r:id="rId76"/>
    <p:sldId id="370" r:id="rId77"/>
    <p:sldId id="389" r:id="rId78"/>
    <p:sldId id="390" r:id="rId79"/>
    <p:sldId id="391" r:id="rId80"/>
    <p:sldId id="303" r:id="rId81"/>
    <p:sldId id="392" r:id="rId82"/>
    <p:sldId id="311" r:id="rId83"/>
    <p:sldId id="313" r:id="rId84"/>
    <p:sldId id="314" r:id="rId85"/>
    <p:sldId id="316" r:id="rId86"/>
    <p:sldId id="323" r:id="rId87"/>
    <p:sldId id="315" r:id="rId88"/>
    <p:sldId id="317" r:id="rId89"/>
    <p:sldId id="372" r:id="rId90"/>
    <p:sldId id="373" r:id="rId91"/>
    <p:sldId id="377" r:id="rId92"/>
    <p:sldId id="386" r:id="rId93"/>
    <p:sldId id="374" r:id="rId94"/>
    <p:sldId id="375" r:id="rId95"/>
    <p:sldId id="383" r:id="rId96"/>
    <p:sldId id="376" r:id="rId97"/>
    <p:sldId id="378" r:id="rId98"/>
    <p:sldId id="384" r:id="rId99"/>
    <p:sldId id="385" r:id="rId100"/>
    <p:sldId id="388" r:id="rId101"/>
    <p:sldId id="381" r:id="rId102"/>
    <p:sldId id="382" r:id="rId103"/>
    <p:sldId id="380" r:id="rId104"/>
    <p:sldId id="387"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5C98296-46D3-4061-ACE0-252681236059}">
          <p14:sldIdLst>
            <p14:sldId id="256"/>
            <p14:sldId id="335"/>
            <p14:sldId id="333"/>
            <p14:sldId id="336"/>
            <p14:sldId id="334"/>
          </p14:sldIdLst>
        </p14:section>
        <p14:section name="Metrics intro" id="{AA299CFA-AAAE-4F63-8551-9D2495E0FCCB}">
          <p14:sldIdLst>
            <p14:sldId id="284"/>
            <p14:sldId id="326"/>
            <p14:sldId id="291"/>
            <p14:sldId id="285"/>
            <p14:sldId id="283"/>
            <p14:sldId id="257"/>
            <p14:sldId id="338"/>
          </p14:sldIdLst>
        </p14:section>
        <p14:section name="CWL" id="{2CFB9AE9-D8B0-424C-B83E-DE8EC8E99E2B}">
          <p14:sldIdLst>
            <p14:sldId id="281"/>
            <p14:sldId id="287"/>
            <p14:sldId id="340"/>
            <p14:sldId id="299"/>
            <p14:sldId id="300"/>
            <p14:sldId id="295"/>
            <p14:sldId id="363"/>
            <p14:sldId id="301"/>
            <p14:sldId id="297"/>
            <p14:sldId id="318"/>
            <p14:sldId id="319"/>
            <p14:sldId id="322"/>
            <p14:sldId id="337"/>
            <p14:sldId id="360"/>
            <p14:sldId id="302"/>
            <p14:sldId id="298"/>
            <p14:sldId id="320"/>
            <p14:sldId id="341"/>
            <p14:sldId id="342"/>
            <p14:sldId id="325"/>
            <p14:sldId id="324"/>
          </p14:sldIdLst>
        </p14:section>
        <p14:section name="Axiomatics" id="{5CF45D86-7E5D-47FA-A216-5D61F942ED9F}">
          <p14:sldIdLst>
            <p14:sldId id="304"/>
            <p14:sldId id="296"/>
            <p14:sldId id="269"/>
            <p14:sldId id="346"/>
            <p14:sldId id="343"/>
            <p14:sldId id="361"/>
            <p14:sldId id="350"/>
            <p14:sldId id="344"/>
            <p14:sldId id="345"/>
            <p14:sldId id="355"/>
            <p14:sldId id="332"/>
            <p14:sldId id="274"/>
            <p14:sldId id="347"/>
            <p14:sldId id="348"/>
            <p14:sldId id="349"/>
            <p14:sldId id="273"/>
            <p14:sldId id="352"/>
            <p14:sldId id="353"/>
            <p14:sldId id="272"/>
            <p14:sldId id="354"/>
            <p14:sldId id="271"/>
            <p14:sldId id="357"/>
            <p14:sldId id="328"/>
            <p14:sldId id="356"/>
            <p14:sldId id="309"/>
            <p14:sldId id="260"/>
          </p14:sldIdLst>
        </p14:section>
        <p14:section name="Measuring the measures" id="{66866F8D-7A9D-423A-AF26-1F7B15034483}">
          <p14:sldIdLst>
            <p14:sldId id="305"/>
            <p14:sldId id="289"/>
            <p14:sldId id="261"/>
            <p14:sldId id="364"/>
            <p14:sldId id="339"/>
            <p14:sldId id="358"/>
            <p14:sldId id="278"/>
            <p14:sldId id="279"/>
            <p14:sldId id="280"/>
            <p14:sldId id="310"/>
            <p14:sldId id="365"/>
            <p14:sldId id="366"/>
            <p14:sldId id="367"/>
            <p14:sldId id="368"/>
            <p14:sldId id="369"/>
            <p14:sldId id="370"/>
            <p14:sldId id="389"/>
            <p14:sldId id="390"/>
            <p14:sldId id="391"/>
            <p14:sldId id="303"/>
            <p14:sldId id="392"/>
            <p14:sldId id="311"/>
            <p14:sldId id="313"/>
            <p14:sldId id="314"/>
            <p14:sldId id="316"/>
            <p14:sldId id="323"/>
            <p14:sldId id="315"/>
            <p14:sldId id="317"/>
            <p14:sldId id="372"/>
            <p14:sldId id="373"/>
            <p14:sldId id="377"/>
            <p14:sldId id="386"/>
            <p14:sldId id="374"/>
            <p14:sldId id="375"/>
            <p14:sldId id="383"/>
            <p14:sldId id="376"/>
            <p14:sldId id="378"/>
            <p14:sldId id="384"/>
            <p14:sldId id="385"/>
            <p14:sldId id="388"/>
            <p14:sldId id="381"/>
            <p14:sldId id="382"/>
            <p14:sldId id="380"/>
            <p14:sldId id="3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65" autoAdjust="0"/>
    <p:restoredTop sz="86376" autoAdjust="0"/>
  </p:normalViewPr>
  <p:slideViewPr>
    <p:cSldViewPr snapToGrid="0">
      <p:cViewPr varScale="1">
        <p:scale>
          <a:sx n="106" d="100"/>
          <a:sy n="106" d="100"/>
        </p:scale>
        <p:origin x="472"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173"/>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presProps" Target="pres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1</c:v>
                </c:pt>
                <c:pt idx="1">
                  <c:v>1</c:v>
                </c:pt>
                <c:pt idx="2">
                  <c:v>1</c:v>
                </c:pt>
                <c:pt idx="3">
                  <c:v>1</c:v>
                </c:pt>
                <c:pt idx="4">
                  <c:v>0</c:v>
                </c:pt>
                <c:pt idx="5">
                  <c:v>0</c:v>
                </c:pt>
                <c:pt idx="6">
                  <c:v>0</c:v>
                </c:pt>
              </c:numCache>
            </c:numRef>
          </c:val>
          <c:extLst>
            <c:ext xmlns:c16="http://schemas.microsoft.com/office/drawing/2014/chart" uri="{C3380CC4-5D6E-409C-BE32-E72D297353CC}">
              <c16:uniqueId val="{00000000-2EBB-441B-AB27-76F4155F1DA3}"/>
            </c:ext>
          </c:extLst>
        </c:ser>
        <c:dLbls>
          <c:showLegendKey val="0"/>
          <c:showVal val="0"/>
          <c:showCatName val="0"/>
          <c:showSerName val="0"/>
          <c:showPercent val="0"/>
          <c:showBubbleSize val="0"/>
        </c:dLbls>
        <c:gapWidth val="219"/>
        <c:overlap val="-27"/>
        <c:axId val="523748088"/>
        <c:axId val="523748744"/>
      </c:barChart>
      <c:catAx>
        <c:axId val="523748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3748744"/>
        <c:crosses val="autoZero"/>
        <c:auto val="1"/>
        <c:lblAlgn val="ctr"/>
        <c:lblOffset val="100"/>
        <c:noMultiLvlLbl val="0"/>
      </c:catAx>
      <c:valAx>
        <c:axId val="52374874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3748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0.47</c:v>
                </c:pt>
                <c:pt idx="1">
                  <c:v>0.21</c:v>
                </c:pt>
                <c:pt idx="2">
                  <c:v>0.12</c:v>
                </c:pt>
                <c:pt idx="3">
                  <c:v>7.0000000000000007E-2</c:v>
                </c:pt>
                <c:pt idx="4">
                  <c:v>0.04</c:v>
                </c:pt>
                <c:pt idx="5">
                  <c:v>0.02</c:v>
                </c:pt>
                <c:pt idx="6">
                  <c:v>0.01</c:v>
                </c:pt>
              </c:numCache>
            </c:numRef>
          </c:val>
          <c:extLst>
            <c:ext xmlns:c16="http://schemas.microsoft.com/office/drawing/2014/chart" uri="{C3380CC4-5D6E-409C-BE32-E72D297353CC}">
              <c16:uniqueId val="{00000000-83A0-4B16-B141-3336BD7A3AAD}"/>
            </c:ext>
          </c:extLst>
        </c:ser>
        <c:dLbls>
          <c:showLegendKey val="0"/>
          <c:showVal val="0"/>
          <c:showCatName val="0"/>
          <c:showSerName val="0"/>
          <c:showPercent val="0"/>
          <c:showBubbleSize val="0"/>
        </c:dLbls>
        <c:gapWidth val="219"/>
        <c:overlap val="-27"/>
        <c:axId val="523748088"/>
        <c:axId val="523748744"/>
      </c:barChart>
      <c:catAx>
        <c:axId val="523748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3748744"/>
        <c:crosses val="autoZero"/>
        <c:auto val="1"/>
        <c:lblAlgn val="ctr"/>
        <c:lblOffset val="100"/>
        <c:noMultiLvlLbl val="0"/>
      </c:catAx>
      <c:valAx>
        <c:axId val="52374874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3748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0</c:v>
                </c:pt>
                <c:pt idx="1">
                  <c:v>0</c:v>
                </c:pt>
                <c:pt idx="2">
                  <c:v>0</c:v>
                </c:pt>
                <c:pt idx="3">
                  <c:v>0</c:v>
                </c:pt>
                <c:pt idx="4">
                  <c:v>1</c:v>
                </c:pt>
                <c:pt idx="5">
                  <c:v>0</c:v>
                </c:pt>
                <c:pt idx="6">
                  <c:v>0</c:v>
                </c:pt>
              </c:numCache>
            </c:numRef>
          </c:val>
          <c:extLst>
            <c:ext xmlns:c16="http://schemas.microsoft.com/office/drawing/2014/chart" uri="{C3380CC4-5D6E-409C-BE32-E72D297353CC}">
              <c16:uniqueId val="{00000000-2EBB-441B-AB27-76F4155F1DA3}"/>
            </c:ext>
          </c:extLst>
        </c:ser>
        <c:dLbls>
          <c:showLegendKey val="0"/>
          <c:showVal val="0"/>
          <c:showCatName val="0"/>
          <c:showSerName val="0"/>
          <c:showPercent val="0"/>
          <c:showBubbleSize val="0"/>
        </c:dLbls>
        <c:gapWidth val="219"/>
        <c:overlap val="-27"/>
        <c:axId val="523748088"/>
        <c:axId val="523748744"/>
      </c:barChart>
      <c:catAx>
        <c:axId val="523748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3748744"/>
        <c:crosses val="autoZero"/>
        <c:auto val="1"/>
        <c:lblAlgn val="ctr"/>
        <c:lblOffset val="100"/>
        <c:noMultiLvlLbl val="0"/>
      </c:catAx>
      <c:valAx>
        <c:axId val="52374874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3748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0.4</c:v>
                </c:pt>
                <c:pt idx="1">
                  <c:v>0.24</c:v>
                </c:pt>
                <c:pt idx="2">
                  <c:v>0.14399999999999999</c:v>
                </c:pt>
                <c:pt idx="3">
                  <c:v>8.6400000000000005E-2</c:v>
                </c:pt>
                <c:pt idx="4">
                  <c:v>5.1999999999999998E-2</c:v>
                </c:pt>
                <c:pt idx="5">
                  <c:v>3.1E-2</c:v>
                </c:pt>
                <c:pt idx="6">
                  <c:v>1.9E-2</c:v>
                </c:pt>
              </c:numCache>
            </c:numRef>
          </c:val>
          <c:extLst>
            <c:ext xmlns:c16="http://schemas.microsoft.com/office/drawing/2014/chart" uri="{C3380CC4-5D6E-409C-BE32-E72D297353CC}">
              <c16:uniqueId val="{00000000-9FDE-4E35-8373-B2374BD57938}"/>
            </c:ext>
          </c:extLst>
        </c:ser>
        <c:dLbls>
          <c:showLegendKey val="0"/>
          <c:showVal val="0"/>
          <c:showCatName val="0"/>
          <c:showSerName val="0"/>
          <c:showPercent val="0"/>
          <c:showBubbleSize val="0"/>
        </c:dLbls>
        <c:gapWidth val="219"/>
        <c:overlap val="-27"/>
        <c:axId val="523748088"/>
        <c:axId val="523748744"/>
      </c:barChart>
      <c:catAx>
        <c:axId val="523748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3748744"/>
        <c:crosses val="autoZero"/>
        <c:auto val="1"/>
        <c:lblAlgn val="ctr"/>
        <c:lblOffset val="100"/>
        <c:noMultiLvlLbl val="0"/>
      </c:catAx>
      <c:valAx>
        <c:axId val="52374874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3748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0.6</c:v>
                </c:pt>
                <c:pt idx="1">
                  <c:v>0.6</c:v>
                </c:pt>
                <c:pt idx="2">
                  <c:v>0.6</c:v>
                </c:pt>
                <c:pt idx="3">
                  <c:v>0.6</c:v>
                </c:pt>
                <c:pt idx="4">
                  <c:v>0.6</c:v>
                </c:pt>
                <c:pt idx="5">
                  <c:v>0.6</c:v>
                </c:pt>
                <c:pt idx="6">
                  <c:v>0.6</c:v>
                </c:pt>
              </c:numCache>
            </c:numRef>
          </c:val>
          <c:extLst>
            <c:ext xmlns:c16="http://schemas.microsoft.com/office/drawing/2014/chart" uri="{C3380CC4-5D6E-409C-BE32-E72D297353CC}">
              <c16:uniqueId val="{00000000-9FDE-4E35-8373-B2374BD57938}"/>
            </c:ext>
          </c:extLst>
        </c:ser>
        <c:dLbls>
          <c:showLegendKey val="0"/>
          <c:showVal val="0"/>
          <c:showCatName val="0"/>
          <c:showSerName val="0"/>
          <c:showPercent val="0"/>
          <c:showBubbleSize val="0"/>
        </c:dLbls>
        <c:gapWidth val="219"/>
        <c:overlap val="-27"/>
        <c:axId val="523748088"/>
        <c:axId val="523748744"/>
      </c:barChart>
      <c:catAx>
        <c:axId val="523748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3748744"/>
        <c:crosses val="autoZero"/>
        <c:auto val="1"/>
        <c:lblAlgn val="ctr"/>
        <c:lblOffset val="100"/>
        <c:noMultiLvlLbl val="0"/>
      </c:catAx>
      <c:valAx>
        <c:axId val="52374874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3748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1</c:v>
                </c:pt>
                <c:pt idx="1">
                  <c:v>1</c:v>
                </c:pt>
                <c:pt idx="2">
                  <c:v>0</c:v>
                </c:pt>
                <c:pt idx="3">
                  <c:v>0</c:v>
                </c:pt>
                <c:pt idx="4">
                  <c:v>0</c:v>
                </c:pt>
                <c:pt idx="5">
                  <c:v>0</c:v>
                </c:pt>
                <c:pt idx="6">
                  <c:v>0</c:v>
                </c:pt>
              </c:numCache>
            </c:numRef>
          </c:val>
          <c:extLst>
            <c:ext xmlns:c16="http://schemas.microsoft.com/office/drawing/2014/chart" uri="{C3380CC4-5D6E-409C-BE32-E72D297353CC}">
              <c16:uniqueId val="{00000000-2EBB-441B-AB27-76F4155F1DA3}"/>
            </c:ext>
          </c:extLst>
        </c:ser>
        <c:dLbls>
          <c:showLegendKey val="0"/>
          <c:showVal val="0"/>
          <c:showCatName val="0"/>
          <c:showSerName val="0"/>
          <c:showPercent val="0"/>
          <c:showBubbleSize val="0"/>
        </c:dLbls>
        <c:gapWidth val="219"/>
        <c:overlap val="-27"/>
        <c:axId val="523748088"/>
        <c:axId val="523748744"/>
      </c:barChart>
      <c:catAx>
        <c:axId val="523748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3748744"/>
        <c:crosses val="autoZero"/>
        <c:auto val="1"/>
        <c:lblAlgn val="ctr"/>
        <c:lblOffset val="100"/>
        <c:noMultiLvlLbl val="0"/>
      </c:catAx>
      <c:valAx>
        <c:axId val="52374874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3748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0.44400000000000001</c:v>
                </c:pt>
                <c:pt idx="1">
                  <c:v>0.56200000000000006</c:v>
                </c:pt>
                <c:pt idx="2">
                  <c:v>0.56200000000000006</c:v>
                </c:pt>
                <c:pt idx="3">
                  <c:v>0.64</c:v>
                </c:pt>
                <c:pt idx="4">
                  <c:v>0.69399999999999995</c:v>
                </c:pt>
                <c:pt idx="5">
                  <c:v>0.73499999999999999</c:v>
                </c:pt>
                <c:pt idx="6">
                  <c:v>0.76600000000000001</c:v>
                </c:pt>
              </c:numCache>
            </c:numRef>
          </c:val>
          <c:extLst>
            <c:ext xmlns:c16="http://schemas.microsoft.com/office/drawing/2014/chart" uri="{C3380CC4-5D6E-409C-BE32-E72D297353CC}">
              <c16:uniqueId val="{00000000-9FDE-4E35-8373-B2374BD57938}"/>
            </c:ext>
          </c:extLst>
        </c:ser>
        <c:dLbls>
          <c:showLegendKey val="0"/>
          <c:showVal val="0"/>
          <c:showCatName val="0"/>
          <c:showSerName val="0"/>
          <c:showPercent val="0"/>
          <c:showBubbleSize val="0"/>
        </c:dLbls>
        <c:gapWidth val="219"/>
        <c:overlap val="-27"/>
        <c:axId val="523748088"/>
        <c:axId val="523748744"/>
      </c:barChart>
      <c:catAx>
        <c:axId val="523748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3748744"/>
        <c:crosses val="autoZero"/>
        <c:auto val="1"/>
        <c:lblAlgn val="ctr"/>
        <c:lblOffset val="100"/>
        <c:noMultiLvlLbl val="0"/>
      </c:catAx>
      <c:valAx>
        <c:axId val="52374874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3748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0.4</c:v>
                </c:pt>
                <c:pt idx="1">
                  <c:v>0.24</c:v>
                </c:pt>
                <c:pt idx="2">
                  <c:v>0.14399999999999999</c:v>
                </c:pt>
                <c:pt idx="3">
                  <c:v>8.6400000000000005E-2</c:v>
                </c:pt>
                <c:pt idx="4">
                  <c:v>5.1999999999999998E-2</c:v>
                </c:pt>
                <c:pt idx="5">
                  <c:v>3.1E-2</c:v>
                </c:pt>
                <c:pt idx="6">
                  <c:v>1.9E-2</c:v>
                </c:pt>
              </c:numCache>
            </c:numRef>
          </c:val>
          <c:extLst>
            <c:ext xmlns:c16="http://schemas.microsoft.com/office/drawing/2014/chart" uri="{C3380CC4-5D6E-409C-BE32-E72D297353CC}">
              <c16:uniqueId val="{00000000-9FDE-4E35-8373-B2374BD57938}"/>
            </c:ext>
          </c:extLst>
        </c:ser>
        <c:dLbls>
          <c:showLegendKey val="0"/>
          <c:showVal val="0"/>
          <c:showCatName val="0"/>
          <c:showSerName val="0"/>
          <c:showPercent val="0"/>
          <c:showBubbleSize val="0"/>
        </c:dLbls>
        <c:gapWidth val="219"/>
        <c:overlap val="-27"/>
        <c:axId val="523748088"/>
        <c:axId val="523748744"/>
      </c:barChart>
      <c:catAx>
        <c:axId val="523748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3748744"/>
        <c:crosses val="autoZero"/>
        <c:auto val="1"/>
        <c:lblAlgn val="ctr"/>
        <c:lblOffset val="100"/>
        <c:noMultiLvlLbl val="0"/>
      </c:catAx>
      <c:valAx>
        <c:axId val="52374874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3748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0.2</c:v>
                </c:pt>
                <c:pt idx="1">
                  <c:v>0.2</c:v>
                </c:pt>
                <c:pt idx="2">
                  <c:v>0.2</c:v>
                </c:pt>
                <c:pt idx="3">
                  <c:v>0.2</c:v>
                </c:pt>
                <c:pt idx="4">
                  <c:v>0.2</c:v>
                </c:pt>
                <c:pt idx="5">
                  <c:v>0</c:v>
                </c:pt>
                <c:pt idx="6">
                  <c:v>0</c:v>
                </c:pt>
              </c:numCache>
            </c:numRef>
          </c:val>
          <c:extLst>
            <c:ext xmlns:c16="http://schemas.microsoft.com/office/drawing/2014/chart" uri="{C3380CC4-5D6E-409C-BE32-E72D297353CC}">
              <c16:uniqueId val="{00000000-B580-420A-B2A7-973D5E3E1C8F}"/>
            </c:ext>
          </c:extLst>
        </c:ser>
        <c:dLbls>
          <c:showLegendKey val="0"/>
          <c:showVal val="0"/>
          <c:showCatName val="0"/>
          <c:showSerName val="0"/>
          <c:showPercent val="0"/>
          <c:showBubbleSize val="0"/>
        </c:dLbls>
        <c:gapWidth val="219"/>
        <c:overlap val="-27"/>
        <c:axId val="369492832"/>
        <c:axId val="369493488"/>
      </c:barChart>
      <c:catAx>
        <c:axId val="369492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9493488"/>
        <c:crosses val="autoZero"/>
        <c:auto val="1"/>
        <c:lblAlgn val="ctr"/>
        <c:lblOffset val="100"/>
        <c:noMultiLvlLbl val="0"/>
      </c:catAx>
      <c:valAx>
        <c:axId val="369493488"/>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94928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0.2</c:v>
                </c:pt>
                <c:pt idx="1">
                  <c:v>0.2</c:v>
                </c:pt>
                <c:pt idx="2">
                  <c:v>0.2</c:v>
                </c:pt>
                <c:pt idx="3">
                  <c:v>0.2</c:v>
                </c:pt>
                <c:pt idx="4">
                  <c:v>0.2</c:v>
                </c:pt>
                <c:pt idx="5">
                  <c:v>0</c:v>
                </c:pt>
                <c:pt idx="6">
                  <c:v>0</c:v>
                </c:pt>
              </c:numCache>
            </c:numRef>
          </c:val>
          <c:extLst>
            <c:ext xmlns:c16="http://schemas.microsoft.com/office/drawing/2014/chart" uri="{C3380CC4-5D6E-409C-BE32-E72D297353CC}">
              <c16:uniqueId val="{00000000-B2E3-4744-833E-31A98561AB9F}"/>
            </c:ext>
          </c:extLst>
        </c:ser>
        <c:dLbls>
          <c:showLegendKey val="0"/>
          <c:showVal val="0"/>
          <c:showCatName val="0"/>
          <c:showSerName val="0"/>
          <c:showPercent val="0"/>
          <c:showBubbleSize val="0"/>
        </c:dLbls>
        <c:gapWidth val="219"/>
        <c:overlap val="-27"/>
        <c:axId val="369492832"/>
        <c:axId val="369493488"/>
      </c:barChart>
      <c:catAx>
        <c:axId val="369492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9493488"/>
        <c:crosses val="autoZero"/>
        <c:auto val="1"/>
        <c:lblAlgn val="ctr"/>
        <c:lblOffset val="100"/>
        <c:noMultiLvlLbl val="0"/>
      </c:catAx>
      <c:valAx>
        <c:axId val="369493488"/>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94928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0.4</c:v>
                </c:pt>
                <c:pt idx="1">
                  <c:v>0.24</c:v>
                </c:pt>
                <c:pt idx="2">
                  <c:v>0.14399999999999999</c:v>
                </c:pt>
                <c:pt idx="3">
                  <c:v>8.6400000000000005E-2</c:v>
                </c:pt>
                <c:pt idx="4">
                  <c:v>5.1999999999999998E-2</c:v>
                </c:pt>
                <c:pt idx="5">
                  <c:v>3.1E-2</c:v>
                </c:pt>
                <c:pt idx="6">
                  <c:v>1.9E-2</c:v>
                </c:pt>
              </c:numCache>
            </c:numRef>
          </c:val>
          <c:extLst>
            <c:ext xmlns:c16="http://schemas.microsoft.com/office/drawing/2014/chart" uri="{C3380CC4-5D6E-409C-BE32-E72D297353CC}">
              <c16:uniqueId val="{00000000-F824-4BA7-BE06-3C20C1EAE735}"/>
            </c:ext>
          </c:extLst>
        </c:ser>
        <c:dLbls>
          <c:showLegendKey val="0"/>
          <c:showVal val="0"/>
          <c:showCatName val="0"/>
          <c:showSerName val="0"/>
          <c:showPercent val="0"/>
          <c:showBubbleSize val="0"/>
        </c:dLbls>
        <c:gapWidth val="219"/>
        <c:overlap val="-27"/>
        <c:axId val="523748088"/>
        <c:axId val="523748744"/>
      </c:barChart>
      <c:catAx>
        <c:axId val="523748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3748744"/>
        <c:crosses val="autoZero"/>
        <c:auto val="1"/>
        <c:lblAlgn val="ctr"/>
        <c:lblOffset val="100"/>
        <c:noMultiLvlLbl val="0"/>
      </c:catAx>
      <c:valAx>
        <c:axId val="52374874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3748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General</c:formatCode>
                <c:ptCount val="7"/>
                <c:pt idx="0">
                  <c:v>0.33300000000000002</c:v>
                </c:pt>
                <c:pt idx="1">
                  <c:v>0.33300000000000002</c:v>
                </c:pt>
                <c:pt idx="2">
                  <c:v>0.33300000000000002</c:v>
                </c:pt>
                <c:pt idx="3">
                  <c:v>0</c:v>
                </c:pt>
                <c:pt idx="4">
                  <c:v>0</c:v>
                </c:pt>
                <c:pt idx="5">
                  <c:v>0</c:v>
                </c:pt>
                <c:pt idx="6">
                  <c:v>0</c:v>
                </c:pt>
              </c:numCache>
            </c:numRef>
          </c:val>
          <c:extLst>
            <c:ext xmlns:c16="http://schemas.microsoft.com/office/drawing/2014/chart" uri="{C3380CC4-5D6E-409C-BE32-E72D297353CC}">
              <c16:uniqueId val="{00000000-3B2E-4BE5-8978-AC0F5B83ED82}"/>
            </c:ext>
          </c:extLst>
        </c:ser>
        <c:dLbls>
          <c:showLegendKey val="0"/>
          <c:showVal val="0"/>
          <c:showCatName val="0"/>
          <c:showSerName val="0"/>
          <c:showPercent val="0"/>
          <c:showBubbleSize val="0"/>
        </c:dLbls>
        <c:gapWidth val="219"/>
        <c:overlap val="-27"/>
        <c:axId val="369492832"/>
        <c:axId val="369493488"/>
      </c:barChart>
      <c:catAx>
        <c:axId val="369492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9493488"/>
        <c:crosses val="autoZero"/>
        <c:auto val="1"/>
        <c:lblAlgn val="ctr"/>
        <c:lblOffset val="100"/>
        <c:noMultiLvlLbl val="0"/>
      </c:catAx>
      <c:valAx>
        <c:axId val="369493488"/>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94928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17.svg"/><Relationship Id="rId1" Type="http://schemas.openxmlformats.org/officeDocument/2006/relationships/image" Target="../media/image24.png"/><Relationship Id="rId6" Type="http://schemas.openxmlformats.org/officeDocument/2006/relationships/image" Target="../media/image21.svg"/><Relationship Id="rId5" Type="http://schemas.openxmlformats.org/officeDocument/2006/relationships/image" Target="../media/image26.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FED180-ED4B-40B4-A0E5-CAC7E623F04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C7C1245-DF06-4DA9-9E05-7121EED05CEB}">
      <dgm:prSet/>
      <dgm:spPr/>
      <dgm:t>
        <a:bodyPr/>
        <a:lstStyle/>
        <a:p>
          <a:r>
            <a:rPr lang="en-AU" dirty="0"/>
            <a:t>Cheap</a:t>
          </a:r>
          <a:endParaRPr lang="en-US" dirty="0"/>
        </a:p>
      </dgm:t>
    </dgm:pt>
    <dgm:pt modelId="{1CDAD0B7-4A9C-4A2F-A53A-B97E8D3778F1}" type="parTrans" cxnId="{DBCD271F-9C63-4576-9125-30AE1024F7A0}">
      <dgm:prSet/>
      <dgm:spPr/>
      <dgm:t>
        <a:bodyPr/>
        <a:lstStyle/>
        <a:p>
          <a:endParaRPr lang="en-US"/>
        </a:p>
      </dgm:t>
    </dgm:pt>
    <dgm:pt modelId="{EB2DE6F5-1AAD-470F-827F-E742E1FE0766}" type="sibTrans" cxnId="{DBCD271F-9C63-4576-9125-30AE1024F7A0}">
      <dgm:prSet/>
      <dgm:spPr/>
      <dgm:t>
        <a:bodyPr/>
        <a:lstStyle/>
        <a:p>
          <a:endParaRPr lang="en-US"/>
        </a:p>
      </dgm:t>
    </dgm:pt>
    <dgm:pt modelId="{3FFA7D98-CD1F-43C8-9401-23BE30688E25}">
      <dgm:prSet/>
      <dgm:spPr/>
      <dgm:t>
        <a:bodyPr/>
        <a:lstStyle/>
        <a:p>
          <a:r>
            <a:rPr lang="en-AU" dirty="0"/>
            <a:t>Fast</a:t>
          </a:r>
          <a:endParaRPr lang="en-US" dirty="0"/>
        </a:p>
      </dgm:t>
    </dgm:pt>
    <dgm:pt modelId="{427C815B-256B-447C-AAA7-724E364AF12B}" type="parTrans" cxnId="{8173B7F4-ADE4-4446-9342-934067F4B979}">
      <dgm:prSet/>
      <dgm:spPr/>
      <dgm:t>
        <a:bodyPr/>
        <a:lstStyle/>
        <a:p>
          <a:endParaRPr lang="en-US"/>
        </a:p>
      </dgm:t>
    </dgm:pt>
    <dgm:pt modelId="{DF0033D9-B66B-4C3E-8D4D-D6FF6A636DA9}" type="sibTrans" cxnId="{8173B7F4-ADE4-4446-9342-934067F4B979}">
      <dgm:prSet/>
      <dgm:spPr/>
      <dgm:t>
        <a:bodyPr/>
        <a:lstStyle/>
        <a:p>
          <a:endParaRPr lang="en-US"/>
        </a:p>
      </dgm:t>
    </dgm:pt>
    <dgm:pt modelId="{F473D9C5-D0AD-4F53-A4D6-10B84B26EC93}">
      <dgm:prSet/>
      <dgm:spPr/>
      <dgm:t>
        <a:bodyPr/>
        <a:lstStyle/>
        <a:p>
          <a:r>
            <a:rPr lang="en-AU" dirty="0"/>
            <a:t>Repeatable</a:t>
          </a:r>
          <a:endParaRPr lang="en-US" dirty="0"/>
        </a:p>
      </dgm:t>
    </dgm:pt>
    <dgm:pt modelId="{1F96A4B6-1F2B-4B9E-A615-C5CD369D0C30}" type="parTrans" cxnId="{0CDB3320-6E19-4BDE-AEB3-D92E9D49A734}">
      <dgm:prSet/>
      <dgm:spPr/>
      <dgm:t>
        <a:bodyPr/>
        <a:lstStyle/>
        <a:p>
          <a:endParaRPr lang="en-US"/>
        </a:p>
      </dgm:t>
    </dgm:pt>
    <dgm:pt modelId="{E4893891-E9DF-44DC-8739-CFCFDFF658C8}" type="sibTrans" cxnId="{0CDB3320-6E19-4BDE-AEB3-D92E9D49A734}">
      <dgm:prSet/>
      <dgm:spPr/>
      <dgm:t>
        <a:bodyPr/>
        <a:lstStyle/>
        <a:p>
          <a:endParaRPr lang="en-US"/>
        </a:p>
      </dgm:t>
    </dgm:pt>
    <dgm:pt modelId="{5CB0FC9C-B5C0-4AD9-BF50-CA70E165FDA8}">
      <dgm:prSet/>
      <dgm:spPr/>
      <dgm:t>
        <a:bodyPr/>
        <a:lstStyle/>
        <a:p>
          <a:r>
            <a:rPr lang="en-AU" dirty="0"/>
            <a:t>Tells us about the real experience</a:t>
          </a:r>
          <a:endParaRPr lang="en-US" dirty="0"/>
        </a:p>
      </dgm:t>
    </dgm:pt>
    <dgm:pt modelId="{60221389-B1E8-4738-A63B-3C45901F6981}" type="parTrans" cxnId="{1B8510EF-7679-40E3-A76D-C2DC4846A699}">
      <dgm:prSet/>
      <dgm:spPr/>
      <dgm:t>
        <a:bodyPr/>
        <a:lstStyle/>
        <a:p>
          <a:endParaRPr lang="en-US"/>
        </a:p>
      </dgm:t>
    </dgm:pt>
    <dgm:pt modelId="{A1C3EB28-3490-4238-AC69-BCBA51BABAB8}" type="sibTrans" cxnId="{1B8510EF-7679-40E3-A76D-C2DC4846A699}">
      <dgm:prSet/>
      <dgm:spPr/>
      <dgm:t>
        <a:bodyPr/>
        <a:lstStyle/>
        <a:p>
          <a:endParaRPr lang="en-US"/>
        </a:p>
      </dgm:t>
    </dgm:pt>
    <dgm:pt modelId="{DE431A3B-F6A2-4E02-85F0-5AE9F5BE7DF7}" type="pres">
      <dgm:prSet presAssocID="{F0FED180-ED4B-40B4-A0E5-CAC7E623F044}" presName="root" presStyleCnt="0">
        <dgm:presLayoutVars>
          <dgm:dir/>
          <dgm:resizeHandles val="exact"/>
        </dgm:presLayoutVars>
      </dgm:prSet>
      <dgm:spPr/>
    </dgm:pt>
    <dgm:pt modelId="{537E3A5C-7D42-4D81-B8A5-5CEA91C7814A}" type="pres">
      <dgm:prSet presAssocID="{5C7C1245-DF06-4DA9-9E05-7121EED05CEB}" presName="compNode" presStyleCnt="0"/>
      <dgm:spPr/>
    </dgm:pt>
    <dgm:pt modelId="{8A04D7A8-F242-4446-B2A1-688F65AA6488}" type="pres">
      <dgm:prSet presAssocID="{5C7C1245-DF06-4DA9-9E05-7121EED05CEB}" presName="bgRect" presStyleLbl="bgShp" presStyleIdx="0" presStyleCnt="4"/>
      <dgm:spPr/>
    </dgm:pt>
    <dgm:pt modelId="{22191A6F-FEC3-429C-B965-789F02391040}" type="pres">
      <dgm:prSet presAssocID="{5C7C1245-DF06-4DA9-9E05-7121EED05CE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ins"/>
        </a:ext>
      </dgm:extLst>
    </dgm:pt>
    <dgm:pt modelId="{6176DB85-FB49-4FD3-8FEC-5440FA24A296}" type="pres">
      <dgm:prSet presAssocID="{5C7C1245-DF06-4DA9-9E05-7121EED05CEB}" presName="spaceRect" presStyleCnt="0"/>
      <dgm:spPr/>
    </dgm:pt>
    <dgm:pt modelId="{36B97193-9CD9-499F-A044-A0A2AE10C7C7}" type="pres">
      <dgm:prSet presAssocID="{5C7C1245-DF06-4DA9-9E05-7121EED05CEB}" presName="parTx" presStyleLbl="revTx" presStyleIdx="0" presStyleCnt="4">
        <dgm:presLayoutVars>
          <dgm:chMax val="0"/>
          <dgm:chPref val="0"/>
        </dgm:presLayoutVars>
      </dgm:prSet>
      <dgm:spPr/>
    </dgm:pt>
    <dgm:pt modelId="{33055B0E-D25B-4EC5-8E1B-CB237675E22B}" type="pres">
      <dgm:prSet presAssocID="{EB2DE6F5-1AAD-470F-827F-E742E1FE0766}" presName="sibTrans" presStyleCnt="0"/>
      <dgm:spPr/>
    </dgm:pt>
    <dgm:pt modelId="{D01424BE-253E-460D-8519-FE8164575026}" type="pres">
      <dgm:prSet presAssocID="{3FFA7D98-CD1F-43C8-9401-23BE30688E25}" presName="compNode" presStyleCnt="0"/>
      <dgm:spPr/>
    </dgm:pt>
    <dgm:pt modelId="{46A8D661-9F3C-4298-90F8-DA3C84367CC3}" type="pres">
      <dgm:prSet presAssocID="{3FFA7D98-CD1F-43C8-9401-23BE30688E25}" presName="bgRect" presStyleLbl="bgShp" presStyleIdx="1" presStyleCnt="4"/>
      <dgm:spPr/>
    </dgm:pt>
    <dgm:pt modelId="{1DA1D727-5706-4DA4-A049-836E6E15F689}" type="pres">
      <dgm:prSet presAssocID="{3FFA7D98-CD1F-43C8-9401-23BE30688E2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n"/>
        </a:ext>
      </dgm:extLst>
    </dgm:pt>
    <dgm:pt modelId="{17C94B5E-48AD-4EDB-9F18-56B618AFB62F}" type="pres">
      <dgm:prSet presAssocID="{3FFA7D98-CD1F-43C8-9401-23BE30688E25}" presName="spaceRect" presStyleCnt="0"/>
      <dgm:spPr/>
    </dgm:pt>
    <dgm:pt modelId="{D6E413BE-7BA5-4CE7-A5BC-73D33FC2A606}" type="pres">
      <dgm:prSet presAssocID="{3FFA7D98-CD1F-43C8-9401-23BE30688E25}" presName="parTx" presStyleLbl="revTx" presStyleIdx="1" presStyleCnt="4">
        <dgm:presLayoutVars>
          <dgm:chMax val="0"/>
          <dgm:chPref val="0"/>
        </dgm:presLayoutVars>
      </dgm:prSet>
      <dgm:spPr/>
    </dgm:pt>
    <dgm:pt modelId="{A91DC55E-EF96-4A24-BCD2-E2B991822485}" type="pres">
      <dgm:prSet presAssocID="{DF0033D9-B66B-4C3E-8D4D-D6FF6A636DA9}" presName="sibTrans" presStyleCnt="0"/>
      <dgm:spPr/>
    </dgm:pt>
    <dgm:pt modelId="{47380F47-7EAD-4403-BE2D-D16518859110}" type="pres">
      <dgm:prSet presAssocID="{F473D9C5-D0AD-4F53-A4D6-10B84B26EC93}" presName="compNode" presStyleCnt="0"/>
      <dgm:spPr/>
    </dgm:pt>
    <dgm:pt modelId="{6B4F61E6-6169-45FD-9C20-952BD8C6ACDD}" type="pres">
      <dgm:prSet presAssocID="{F473D9C5-D0AD-4F53-A4D6-10B84B26EC93}" presName="bgRect" presStyleLbl="bgShp" presStyleIdx="2" presStyleCnt="4"/>
      <dgm:spPr/>
    </dgm:pt>
    <dgm:pt modelId="{6A5A2AF7-CB94-42A1-9195-6D332B3EDE65}" type="pres">
      <dgm:prSet presAssocID="{F473D9C5-D0AD-4F53-A4D6-10B84B26EC9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peat"/>
        </a:ext>
      </dgm:extLst>
    </dgm:pt>
    <dgm:pt modelId="{26F38109-CA3F-4213-9C02-DABD871E1ED1}" type="pres">
      <dgm:prSet presAssocID="{F473D9C5-D0AD-4F53-A4D6-10B84B26EC93}" presName="spaceRect" presStyleCnt="0"/>
      <dgm:spPr/>
    </dgm:pt>
    <dgm:pt modelId="{5D3A377F-983B-4BC6-925D-ABFB85967132}" type="pres">
      <dgm:prSet presAssocID="{F473D9C5-D0AD-4F53-A4D6-10B84B26EC93}" presName="parTx" presStyleLbl="revTx" presStyleIdx="2" presStyleCnt="4">
        <dgm:presLayoutVars>
          <dgm:chMax val="0"/>
          <dgm:chPref val="0"/>
        </dgm:presLayoutVars>
      </dgm:prSet>
      <dgm:spPr/>
    </dgm:pt>
    <dgm:pt modelId="{2C4B1797-4859-479C-9261-B00FA2C77513}" type="pres">
      <dgm:prSet presAssocID="{E4893891-E9DF-44DC-8739-CFCFDFF658C8}" presName="sibTrans" presStyleCnt="0"/>
      <dgm:spPr/>
    </dgm:pt>
    <dgm:pt modelId="{EB8FBC97-55C3-4DA7-8E90-5FCF1ABF5FD4}" type="pres">
      <dgm:prSet presAssocID="{5CB0FC9C-B5C0-4AD9-BF50-CA70E165FDA8}" presName="compNode" presStyleCnt="0"/>
      <dgm:spPr/>
    </dgm:pt>
    <dgm:pt modelId="{006D6914-C614-45A9-BA1A-9C6A2F195C83}" type="pres">
      <dgm:prSet presAssocID="{5CB0FC9C-B5C0-4AD9-BF50-CA70E165FDA8}" presName="bgRect" presStyleLbl="bgShp" presStyleIdx="3" presStyleCnt="4"/>
      <dgm:spPr/>
    </dgm:pt>
    <dgm:pt modelId="{7EB5F6B2-D6F9-4653-9422-88615A4AC0ED}" type="pres">
      <dgm:prSet presAssocID="{5CB0FC9C-B5C0-4AD9-BF50-CA70E165FDA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adio microphone"/>
        </a:ext>
      </dgm:extLst>
    </dgm:pt>
    <dgm:pt modelId="{DE4A5B6F-13FC-4B5B-BFC7-D250A643893C}" type="pres">
      <dgm:prSet presAssocID="{5CB0FC9C-B5C0-4AD9-BF50-CA70E165FDA8}" presName="spaceRect" presStyleCnt="0"/>
      <dgm:spPr/>
    </dgm:pt>
    <dgm:pt modelId="{3A01F096-67F2-4D6B-98DF-CF0E79C741DE}" type="pres">
      <dgm:prSet presAssocID="{5CB0FC9C-B5C0-4AD9-BF50-CA70E165FDA8}" presName="parTx" presStyleLbl="revTx" presStyleIdx="3" presStyleCnt="4">
        <dgm:presLayoutVars>
          <dgm:chMax val="0"/>
          <dgm:chPref val="0"/>
        </dgm:presLayoutVars>
      </dgm:prSet>
      <dgm:spPr/>
    </dgm:pt>
  </dgm:ptLst>
  <dgm:cxnLst>
    <dgm:cxn modelId="{AC8A3311-6B74-4C2F-9432-B6B84FBDC66B}" type="presOf" srcId="{5CB0FC9C-B5C0-4AD9-BF50-CA70E165FDA8}" destId="{3A01F096-67F2-4D6B-98DF-CF0E79C741DE}" srcOrd="0" destOrd="0" presId="urn:microsoft.com/office/officeart/2018/2/layout/IconVerticalSolidList"/>
    <dgm:cxn modelId="{DBCD271F-9C63-4576-9125-30AE1024F7A0}" srcId="{F0FED180-ED4B-40B4-A0E5-CAC7E623F044}" destId="{5C7C1245-DF06-4DA9-9E05-7121EED05CEB}" srcOrd="0" destOrd="0" parTransId="{1CDAD0B7-4A9C-4A2F-A53A-B97E8D3778F1}" sibTransId="{EB2DE6F5-1AAD-470F-827F-E742E1FE0766}"/>
    <dgm:cxn modelId="{0CDB3320-6E19-4BDE-AEB3-D92E9D49A734}" srcId="{F0FED180-ED4B-40B4-A0E5-CAC7E623F044}" destId="{F473D9C5-D0AD-4F53-A4D6-10B84B26EC93}" srcOrd="2" destOrd="0" parTransId="{1F96A4B6-1F2B-4B9E-A615-C5CD369D0C30}" sibTransId="{E4893891-E9DF-44DC-8739-CFCFDFF658C8}"/>
    <dgm:cxn modelId="{09255931-2878-458C-BBE7-F391F71CE82F}" type="presOf" srcId="{F473D9C5-D0AD-4F53-A4D6-10B84B26EC93}" destId="{5D3A377F-983B-4BC6-925D-ABFB85967132}" srcOrd="0" destOrd="0" presId="urn:microsoft.com/office/officeart/2018/2/layout/IconVerticalSolidList"/>
    <dgm:cxn modelId="{A773B43F-0F1B-485E-B2E5-FEA763AECA34}" type="presOf" srcId="{3FFA7D98-CD1F-43C8-9401-23BE30688E25}" destId="{D6E413BE-7BA5-4CE7-A5BC-73D33FC2A606}" srcOrd="0" destOrd="0" presId="urn:microsoft.com/office/officeart/2018/2/layout/IconVerticalSolidList"/>
    <dgm:cxn modelId="{8F940892-7F50-4053-BAD3-2EA5B84A7C60}" type="presOf" srcId="{F0FED180-ED4B-40B4-A0E5-CAC7E623F044}" destId="{DE431A3B-F6A2-4E02-85F0-5AE9F5BE7DF7}" srcOrd="0" destOrd="0" presId="urn:microsoft.com/office/officeart/2018/2/layout/IconVerticalSolidList"/>
    <dgm:cxn modelId="{D4E28ED6-3080-4B08-8C2F-F01B3AD45E4E}" type="presOf" srcId="{5C7C1245-DF06-4DA9-9E05-7121EED05CEB}" destId="{36B97193-9CD9-499F-A044-A0A2AE10C7C7}" srcOrd="0" destOrd="0" presId="urn:microsoft.com/office/officeart/2018/2/layout/IconVerticalSolidList"/>
    <dgm:cxn modelId="{1B8510EF-7679-40E3-A76D-C2DC4846A699}" srcId="{F0FED180-ED4B-40B4-A0E5-CAC7E623F044}" destId="{5CB0FC9C-B5C0-4AD9-BF50-CA70E165FDA8}" srcOrd="3" destOrd="0" parTransId="{60221389-B1E8-4738-A63B-3C45901F6981}" sibTransId="{A1C3EB28-3490-4238-AC69-BCBA51BABAB8}"/>
    <dgm:cxn modelId="{8173B7F4-ADE4-4446-9342-934067F4B979}" srcId="{F0FED180-ED4B-40B4-A0E5-CAC7E623F044}" destId="{3FFA7D98-CD1F-43C8-9401-23BE30688E25}" srcOrd="1" destOrd="0" parTransId="{427C815B-256B-447C-AAA7-724E364AF12B}" sibTransId="{DF0033D9-B66B-4C3E-8D4D-D6FF6A636DA9}"/>
    <dgm:cxn modelId="{B7A859D9-9B7E-4670-AD28-BCC6BC95CBF5}" type="presParOf" srcId="{DE431A3B-F6A2-4E02-85F0-5AE9F5BE7DF7}" destId="{537E3A5C-7D42-4D81-B8A5-5CEA91C7814A}" srcOrd="0" destOrd="0" presId="urn:microsoft.com/office/officeart/2018/2/layout/IconVerticalSolidList"/>
    <dgm:cxn modelId="{75B70B53-094A-4E87-A862-D93BA175BE7F}" type="presParOf" srcId="{537E3A5C-7D42-4D81-B8A5-5CEA91C7814A}" destId="{8A04D7A8-F242-4446-B2A1-688F65AA6488}" srcOrd="0" destOrd="0" presId="urn:microsoft.com/office/officeart/2018/2/layout/IconVerticalSolidList"/>
    <dgm:cxn modelId="{8EC68F1E-5C00-4FFE-AEC2-EC0AB463A361}" type="presParOf" srcId="{537E3A5C-7D42-4D81-B8A5-5CEA91C7814A}" destId="{22191A6F-FEC3-429C-B965-789F02391040}" srcOrd="1" destOrd="0" presId="urn:microsoft.com/office/officeart/2018/2/layout/IconVerticalSolidList"/>
    <dgm:cxn modelId="{C7DC9F42-907C-4AC7-9AE2-B99747EAABF9}" type="presParOf" srcId="{537E3A5C-7D42-4D81-B8A5-5CEA91C7814A}" destId="{6176DB85-FB49-4FD3-8FEC-5440FA24A296}" srcOrd="2" destOrd="0" presId="urn:microsoft.com/office/officeart/2018/2/layout/IconVerticalSolidList"/>
    <dgm:cxn modelId="{B164EA6E-EE85-47CC-AC1B-3CA252DE8BB4}" type="presParOf" srcId="{537E3A5C-7D42-4D81-B8A5-5CEA91C7814A}" destId="{36B97193-9CD9-499F-A044-A0A2AE10C7C7}" srcOrd="3" destOrd="0" presId="urn:microsoft.com/office/officeart/2018/2/layout/IconVerticalSolidList"/>
    <dgm:cxn modelId="{95F1B6D6-127A-4169-9AC0-DEBA1FF9AA98}" type="presParOf" srcId="{DE431A3B-F6A2-4E02-85F0-5AE9F5BE7DF7}" destId="{33055B0E-D25B-4EC5-8E1B-CB237675E22B}" srcOrd="1" destOrd="0" presId="urn:microsoft.com/office/officeart/2018/2/layout/IconVerticalSolidList"/>
    <dgm:cxn modelId="{6568E3F8-2E8D-48F3-86D2-640038D2A19E}" type="presParOf" srcId="{DE431A3B-F6A2-4E02-85F0-5AE9F5BE7DF7}" destId="{D01424BE-253E-460D-8519-FE8164575026}" srcOrd="2" destOrd="0" presId="urn:microsoft.com/office/officeart/2018/2/layout/IconVerticalSolidList"/>
    <dgm:cxn modelId="{C566BF2B-4EBA-4953-8BFA-D5AEF80ECFB9}" type="presParOf" srcId="{D01424BE-253E-460D-8519-FE8164575026}" destId="{46A8D661-9F3C-4298-90F8-DA3C84367CC3}" srcOrd="0" destOrd="0" presId="urn:microsoft.com/office/officeart/2018/2/layout/IconVerticalSolidList"/>
    <dgm:cxn modelId="{D3FC88F2-40F0-4A72-8EF5-C829685F0423}" type="presParOf" srcId="{D01424BE-253E-460D-8519-FE8164575026}" destId="{1DA1D727-5706-4DA4-A049-836E6E15F689}" srcOrd="1" destOrd="0" presId="urn:microsoft.com/office/officeart/2018/2/layout/IconVerticalSolidList"/>
    <dgm:cxn modelId="{7B53C05B-1AAA-4364-9C26-91A2C7DF0FE0}" type="presParOf" srcId="{D01424BE-253E-460D-8519-FE8164575026}" destId="{17C94B5E-48AD-4EDB-9F18-56B618AFB62F}" srcOrd="2" destOrd="0" presId="urn:microsoft.com/office/officeart/2018/2/layout/IconVerticalSolidList"/>
    <dgm:cxn modelId="{2FEE3FD1-825C-45C1-864D-EBCEBE2762B6}" type="presParOf" srcId="{D01424BE-253E-460D-8519-FE8164575026}" destId="{D6E413BE-7BA5-4CE7-A5BC-73D33FC2A606}" srcOrd="3" destOrd="0" presId="urn:microsoft.com/office/officeart/2018/2/layout/IconVerticalSolidList"/>
    <dgm:cxn modelId="{630C6B90-C85A-4437-ACA4-D53A00FE4523}" type="presParOf" srcId="{DE431A3B-F6A2-4E02-85F0-5AE9F5BE7DF7}" destId="{A91DC55E-EF96-4A24-BCD2-E2B991822485}" srcOrd="3" destOrd="0" presId="urn:microsoft.com/office/officeart/2018/2/layout/IconVerticalSolidList"/>
    <dgm:cxn modelId="{E6951190-EA34-4C57-9C7A-FE4A13F2274A}" type="presParOf" srcId="{DE431A3B-F6A2-4E02-85F0-5AE9F5BE7DF7}" destId="{47380F47-7EAD-4403-BE2D-D16518859110}" srcOrd="4" destOrd="0" presId="urn:microsoft.com/office/officeart/2018/2/layout/IconVerticalSolidList"/>
    <dgm:cxn modelId="{96B8F4B2-C09E-4DC6-ADF6-9B2961312BC7}" type="presParOf" srcId="{47380F47-7EAD-4403-BE2D-D16518859110}" destId="{6B4F61E6-6169-45FD-9C20-952BD8C6ACDD}" srcOrd="0" destOrd="0" presId="urn:microsoft.com/office/officeart/2018/2/layout/IconVerticalSolidList"/>
    <dgm:cxn modelId="{3A8042C0-DBEA-40B5-AF83-11DC527A6DE8}" type="presParOf" srcId="{47380F47-7EAD-4403-BE2D-D16518859110}" destId="{6A5A2AF7-CB94-42A1-9195-6D332B3EDE65}" srcOrd="1" destOrd="0" presId="urn:microsoft.com/office/officeart/2018/2/layout/IconVerticalSolidList"/>
    <dgm:cxn modelId="{194D95E4-F511-4EFD-80D9-8D443155598F}" type="presParOf" srcId="{47380F47-7EAD-4403-BE2D-D16518859110}" destId="{26F38109-CA3F-4213-9C02-DABD871E1ED1}" srcOrd="2" destOrd="0" presId="urn:microsoft.com/office/officeart/2018/2/layout/IconVerticalSolidList"/>
    <dgm:cxn modelId="{B925BA17-D18C-4D67-A9B5-B48A44F4022B}" type="presParOf" srcId="{47380F47-7EAD-4403-BE2D-D16518859110}" destId="{5D3A377F-983B-4BC6-925D-ABFB85967132}" srcOrd="3" destOrd="0" presId="urn:microsoft.com/office/officeart/2018/2/layout/IconVerticalSolidList"/>
    <dgm:cxn modelId="{4325D5BE-DF77-4371-A2DC-D4601AFF6EFB}" type="presParOf" srcId="{DE431A3B-F6A2-4E02-85F0-5AE9F5BE7DF7}" destId="{2C4B1797-4859-479C-9261-B00FA2C77513}" srcOrd="5" destOrd="0" presId="urn:microsoft.com/office/officeart/2018/2/layout/IconVerticalSolidList"/>
    <dgm:cxn modelId="{49FBF262-3304-41F4-81A5-90BD9FD28FA4}" type="presParOf" srcId="{DE431A3B-F6A2-4E02-85F0-5AE9F5BE7DF7}" destId="{EB8FBC97-55C3-4DA7-8E90-5FCF1ABF5FD4}" srcOrd="6" destOrd="0" presId="urn:microsoft.com/office/officeart/2018/2/layout/IconVerticalSolidList"/>
    <dgm:cxn modelId="{5F3BF722-C364-4CCD-AF8E-7E06EE81302B}" type="presParOf" srcId="{EB8FBC97-55C3-4DA7-8E90-5FCF1ABF5FD4}" destId="{006D6914-C614-45A9-BA1A-9C6A2F195C83}" srcOrd="0" destOrd="0" presId="urn:microsoft.com/office/officeart/2018/2/layout/IconVerticalSolidList"/>
    <dgm:cxn modelId="{D15F0767-BF27-48C2-BCF9-ED3A25742B2A}" type="presParOf" srcId="{EB8FBC97-55C3-4DA7-8E90-5FCF1ABF5FD4}" destId="{7EB5F6B2-D6F9-4653-9422-88615A4AC0ED}" srcOrd="1" destOrd="0" presId="urn:microsoft.com/office/officeart/2018/2/layout/IconVerticalSolidList"/>
    <dgm:cxn modelId="{E3AA15A7-2190-4E6E-8B6B-65C6AEC967E4}" type="presParOf" srcId="{EB8FBC97-55C3-4DA7-8E90-5FCF1ABF5FD4}" destId="{DE4A5B6F-13FC-4B5B-BFC7-D250A643893C}" srcOrd="2" destOrd="0" presId="urn:microsoft.com/office/officeart/2018/2/layout/IconVerticalSolidList"/>
    <dgm:cxn modelId="{BABF256A-6A1D-4358-BB19-474E1222A16D}" type="presParOf" srcId="{EB8FBC97-55C3-4DA7-8E90-5FCF1ABF5FD4}" destId="{3A01F096-67F2-4D6B-98DF-CF0E79C741D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DF7230-C183-4522-829F-D38A6E2B317E}" type="doc">
      <dgm:prSet loTypeId="urn:microsoft.com/office/officeart/2005/8/layout/cycle6" loCatId="cycle" qsTypeId="urn:microsoft.com/office/officeart/2005/8/quickstyle/simple4" qsCatId="simple" csTypeId="urn:microsoft.com/office/officeart/2005/8/colors/accent1_2" csCatId="accent1" phldr="1"/>
      <dgm:spPr/>
      <dgm:t>
        <a:bodyPr/>
        <a:lstStyle/>
        <a:p>
          <a:endParaRPr lang="en-AU"/>
        </a:p>
      </dgm:t>
    </dgm:pt>
    <dgm:pt modelId="{46A01AB5-31EC-4276-BA7A-8EF2C8C96355}">
      <dgm:prSet phldrT="[Text]" custT="1"/>
      <dgm:spPr/>
      <dgm:t>
        <a:bodyPr/>
        <a:lstStyle/>
        <a:p>
          <a:r>
            <a:rPr lang="en-AU" sz="4800" b="1" dirty="0"/>
            <a:t>C</a:t>
          </a:r>
        </a:p>
        <a:p>
          <a:r>
            <a:rPr lang="en-AU" sz="2800" b="0" dirty="0"/>
            <a:t>Continue</a:t>
          </a:r>
          <a:endParaRPr lang="en-AU" sz="2000" b="0" dirty="0"/>
        </a:p>
      </dgm:t>
    </dgm:pt>
    <dgm:pt modelId="{D65946F3-A860-4969-AA61-0F081335B4E3}" type="parTrans" cxnId="{03144445-A953-46DF-A9B5-6477275BCB8F}">
      <dgm:prSet/>
      <dgm:spPr/>
      <dgm:t>
        <a:bodyPr/>
        <a:lstStyle/>
        <a:p>
          <a:endParaRPr lang="en-AU"/>
        </a:p>
      </dgm:t>
    </dgm:pt>
    <dgm:pt modelId="{4DEE278F-082A-4AAE-A4C9-B2951C1A8997}" type="sibTrans" cxnId="{03144445-A953-46DF-A9B5-6477275BCB8F}">
      <dgm:prSet>
        <dgm:style>
          <a:lnRef idx="3">
            <a:schemeClr val="accent1"/>
          </a:lnRef>
          <a:fillRef idx="0">
            <a:schemeClr val="accent1"/>
          </a:fillRef>
          <a:effectRef idx="2">
            <a:schemeClr val="accent1"/>
          </a:effectRef>
          <a:fontRef idx="minor">
            <a:schemeClr val="tx1"/>
          </a:fontRef>
        </dgm:style>
      </dgm:prSet>
      <dgm:spPr/>
      <dgm:t>
        <a:bodyPr/>
        <a:lstStyle/>
        <a:p>
          <a:endParaRPr lang="en-AU"/>
        </a:p>
      </dgm:t>
    </dgm:pt>
    <dgm:pt modelId="{8DFED6DD-B54A-4A09-A0B8-AB19DDAA0174}">
      <dgm:prSet phldrT="[Text]" custT="1"/>
      <dgm:spPr/>
      <dgm:t>
        <a:bodyPr/>
        <a:lstStyle/>
        <a:p>
          <a:r>
            <a:rPr lang="en-AU" sz="4800" b="1" dirty="0"/>
            <a:t>W</a:t>
          </a:r>
          <a:endParaRPr lang="en-AU" sz="3500" b="1" dirty="0"/>
        </a:p>
        <a:p>
          <a:r>
            <a:rPr lang="en-AU" sz="2800" b="0" dirty="0"/>
            <a:t>Weight</a:t>
          </a:r>
          <a:endParaRPr lang="en-AU" sz="3500" b="0" dirty="0"/>
        </a:p>
      </dgm:t>
    </dgm:pt>
    <dgm:pt modelId="{FDDF4426-A7DD-479A-AFBF-3E6B110105D7}" type="parTrans" cxnId="{67E18908-705C-4D0E-B91D-9CE6530DAB8D}">
      <dgm:prSet/>
      <dgm:spPr/>
      <dgm:t>
        <a:bodyPr/>
        <a:lstStyle/>
        <a:p>
          <a:endParaRPr lang="en-AU"/>
        </a:p>
      </dgm:t>
    </dgm:pt>
    <dgm:pt modelId="{8B70CD7C-FF91-4773-88A1-0691BA65A48B}" type="sibTrans" cxnId="{67E18908-705C-4D0E-B91D-9CE6530DAB8D}">
      <dgm:prSet>
        <dgm:style>
          <a:lnRef idx="3">
            <a:schemeClr val="accent1"/>
          </a:lnRef>
          <a:fillRef idx="0">
            <a:schemeClr val="accent1"/>
          </a:fillRef>
          <a:effectRef idx="2">
            <a:schemeClr val="accent1"/>
          </a:effectRef>
          <a:fontRef idx="minor">
            <a:schemeClr val="tx1"/>
          </a:fontRef>
        </dgm:style>
      </dgm:prSet>
      <dgm:spPr/>
      <dgm:t>
        <a:bodyPr/>
        <a:lstStyle/>
        <a:p>
          <a:endParaRPr lang="en-AU"/>
        </a:p>
      </dgm:t>
    </dgm:pt>
    <dgm:pt modelId="{383D5279-7D39-47E0-AB88-D1396465BADF}">
      <dgm:prSet phldrT="[Text]" custT="1"/>
      <dgm:spPr/>
      <dgm:t>
        <a:bodyPr/>
        <a:lstStyle/>
        <a:p>
          <a:r>
            <a:rPr lang="en-AU" sz="4800" b="1" dirty="0"/>
            <a:t>L</a:t>
          </a:r>
        </a:p>
        <a:p>
          <a:r>
            <a:rPr lang="en-AU" sz="2800" b="0" dirty="0"/>
            <a:t>Last</a:t>
          </a:r>
          <a:endParaRPr lang="en-AU" sz="3500" b="1" dirty="0"/>
        </a:p>
      </dgm:t>
    </dgm:pt>
    <dgm:pt modelId="{2B44AAF8-3EA4-4427-A87D-0D25F140BA5B}" type="parTrans" cxnId="{95063885-6049-41E9-B517-19D1314C3075}">
      <dgm:prSet/>
      <dgm:spPr/>
      <dgm:t>
        <a:bodyPr/>
        <a:lstStyle/>
        <a:p>
          <a:endParaRPr lang="en-AU"/>
        </a:p>
      </dgm:t>
    </dgm:pt>
    <dgm:pt modelId="{F724CA37-3A14-4D7A-82C3-084FE5FA4A1E}" type="sibTrans" cxnId="{95063885-6049-41E9-B517-19D1314C3075}">
      <dgm:prSet>
        <dgm:style>
          <a:lnRef idx="3">
            <a:schemeClr val="accent1"/>
          </a:lnRef>
          <a:fillRef idx="0">
            <a:schemeClr val="accent1"/>
          </a:fillRef>
          <a:effectRef idx="2">
            <a:schemeClr val="accent1"/>
          </a:effectRef>
          <a:fontRef idx="minor">
            <a:schemeClr val="tx1"/>
          </a:fontRef>
        </dgm:style>
      </dgm:prSet>
      <dgm:spPr>
        <a:ln/>
      </dgm:spPr>
      <dgm:t>
        <a:bodyPr/>
        <a:lstStyle/>
        <a:p>
          <a:endParaRPr lang="en-AU"/>
        </a:p>
      </dgm:t>
    </dgm:pt>
    <dgm:pt modelId="{D0FF5250-F141-45A8-A801-6F262A1F3068}" type="pres">
      <dgm:prSet presAssocID="{EADF7230-C183-4522-829F-D38A6E2B317E}" presName="cycle" presStyleCnt="0">
        <dgm:presLayoutVars>
          <dgm:dir/>
          <dgm:resizeHandles val="exact"/>
        </dgm:presLayoutVars>
      </dgm:prSet>
      <dgm:spPr/>
    </dgm:pt>
    <dgm:pt modelId="{ED42F8BF-589C-4876-AA19-CCCB7C44CD65}" type="pres">
      <dgm:prSet presAssocID="{46A01AB5-31EC-4276-BA7A-8EF2C8C96355}" presName="node" presStyleLbl="node1" presStyleIdx="0" presStyleCnt="3" custRadScaleRad="83979" custRadScaleInc="75884">
        <dgm:presLayoutVars>
          <dgm:bulletEnabled val="1"/>
        </dgm:presLayoutVars>
      </dgm:prSet>
      <dgm:spPr/>
    </dgm:pt>
    <dgm:pt modelId="{A38289ED-98E0-41B8-8BD2-63C0F5A2B5E9}" type="pres">
      <dgm:prSet presAssocID="{46A01AB5-31EC-4276-BA7A-8EF2C8C96355}" presName="spNode" presStyleCnt="0"/>
      <dgm:spPr/>
    </dgm:pt>
    <dgm:pt modelId="{3CF4BDAD-1877-4F44-919E-E1EE6BC9EB35}" type="pres">
      <dgm:prSet presAssocID="{4DEE278F-082A-4AAE-A4C9-B2951C1A8997}" presName="sibTrans" presStyleLbl="sibTrans1D1" presStyleIdx="0" presStyleCnt="3"/>
      <dgm:spPr/>
    </dgm:pt>
    <dgm:pt modelId="{B642F70C-E1DE-4B78-B663-4C5F6775749A}" type="pres">
      <dgm:prSet presAssocID="{8DFED6DD-B54A-4A09-A0B8-AB19DDAA0174}" presName="node" presStyleLbl="node1" presStyleIdx="1" presStyleCnt="3" custRadScaleRad="100193" custRadScaleInc="27046">
        <dgm:presLayoutVars>
          <dgm:bulletEnabled val="1"/>
        </dgm:presLayoutVars>
      </dgm:prSet>
      <dgm:spPr/>
    </dgm:pt>
    <dgm:pt modelId="{56305900-8DA9-4664-AE0C-1A59F028B65E}" type="pres">
      <dgm:prSet presAssocID="{8DFED6DD-B54A-4A09-A0B8-AB19DDAA0174}" presName="spNode" presStyleCnt="0"/>
      <dgm:spPr/>
    </dgm:pt>
    <dgm:pt modelId="{41142CB5-1C84-4265-AFCD-D44EEF5CED1D}" type="pres">
      <dgm:prSet presAssocID="{8B70CD7C-FF91-4773-88A1-0691BA65A48B}" presName="sibTrans" presStyleLbl="sibTrans1D1" presStyleIdx="1" presStyleCnt="3"/>
      <dgm:spPr/>
    </dgm:pt>
    <dgm:pt modelId="{E624F033-F923-45C7-BD85-65BE5E46E1AA}" type="pres">
      <dgm:prSet presAssocID="{383D5279-7D39-47E0-AB88-D1396465BADF}" presName="node" presStyleLbl="node1" presStyleIdx="2" presStyleCnt="3" custRadScaleRad="104239" custRadScaleInc="57288">
        <dgm:presLayoutVars>
          <dgm:bulletEnabled val="1"/>
        </dgm:presLayoutVars>
      </dgm:prSet>
      <dgm:spPr/>
    </dgm:pt>
    <dgm:pt modelId="{0581B538-A377-4373-987C-BCCDAE835D83}" type="pres">
      <dgm:prSet presAssocID="{383D5279-7D39-47E0-AB88-D1396465BADF}" presName="spNode" presStyleCnt="0"/>
      <dgm:spPr/>
    </dgm:pt>
    <dgm:pt modelId="{7EE93F4B-BBFD-4F0F-A448-279BF546ECAB}" type="pres">
      <dgm:prSet presAssocID="{F724CA37-3A14-4D7A-82C3-084FE5FA4A1E}" presName="sibTrans" presStyleLbl="sibTrans1D1" presStyleIdx="2" presStyleCnt="3"/>
      <dgm:spPr/>
    </dgm:pt>
  </dgm:ptLst>
  <dgm:cxnLst>
    <dgm:cxn modelId="{BD842C04-7317-40F6-ADBA-1FFC0996CE97}" type="presOf" srcId="{46A01AB5-31EC-4276-BA7A-8EF2C8C96355}" destId="{ED42F8BF-589C-4876-AA19-CCCB7C44CD65}" srcOrd="0" destOrd="0" presId="urn:microsoft.com/office/officeart/2005/8/layout/cycle6"/>
    <dgm:cxn modelId="{8D010207-BA14-40C4-BC00-0C9E2767F6B9}" type="presOf" srcId="{8DFED6DD-B54A-4A09-A0B8-AB19DDAA0174}" destId="{B642F70C-E1DE-4B78-B663-4C5F6775749A}" srcOrd="0" destOrd="0" presId="urn:microsoft.com/office/officeart/2005/8/layout/cycle6"/>
    <dgm:cxn modelId="{67E18908-705C-4D0E-B91D-9CE6530DAB8D}" srcId="{EADF7230-C183-4522-829F-D38A6E2B317E}" destId="{8DFED6DD-B54A-4A09-A0B8-AB19DDAA0174}" srcOrd="1" destOrd="0" parTransId="{FDDF4426-A7DD-479A-AFBF-3E6B110105D7}" sibTransId="{8B70CD7C-FF91-4773-88A1-0691BA65A48B}"/>
    <dgm:cxn modelId="{39830515-367C-4C85-A61C-1BAFD7B65B5D}" type="presOf" srcId="{F724CA37-3A14-4D7A-82C3-084FE5FA4A1E}" destId="{7EE93F4B-BBFD-4F0F-A448-279BF546ECAB}" srcOrd="0" destOrd="0" presId="urn:microsoft.com/office/officeart/2005/8/layout/cycle6"/>
    <dgm:cxn modelId="{03144445-A953-46DF-A9B5-6477275BCB8F}" srcId="{EADF7230-C183-4522-829F-D38A6E2B317E}" destId="{46A01AB5-31EC-4276-BA7A-8EF2C8C96355}" srcOrd="0" destOrd="0" parTransId="{D65946F3-A860-4969-AA61-0F081335B4E3}" sibTransId="{4DEE278F-082A-4AAE-A4C9-B2951C1A8997}"/>
    <dgm:cxn modelId="{7FFC6651-B2D1-4FF2-B073-E98D07CB232B}" type="presOf" srcId="{383D5279-7D39-47E0-AB88-D1396465BADF}" destId="{E624F033-F923-45C7-BD85-65BE5E46E1AA}" srcOrd="0" destOrd="0" presId="urn:microsoft.com/office/officeart/2005/8/layout/cycle6"/>
    <dgm:cxn modelId="{95063885-6049-41E9-B517-19D1314C3075}" srcId="{EADF7230-C183-4522-829F-D38A6E2B317E}" destId="{383D5279-7D39-47E0-AB88-D1396465BADF}" srcOrd="2" destOrd="0" parTransId="{2B44AAF8-3EA4-4427-A87D-0D25F140BA5B}" sibTransId="{F724CA37-3A14-4D7A-82C3-084FE5FA4A1E}"/>
    <dgm:cxn modelId="{F8692287-8E28-4880-9391-0C216C501042}" type="presOf" srcId="{8B70CD7C-FF91-4773-88A1-0691BA65A48B}" destId="{41142CB5-1C84-4265-AFCD-D44EEF5CED1D}" srcOrd="0" destOrd="0" presId="urn:microsoft.com/office/officeart/2005/8/layout/cycle6"/>
    <dgm:cxn modelId="{610760AB-4ECE-43F6-88D9-B56C001EFC54}" type="presOf" srcId="{EADF7230-C183-4522-829F-D38A6E2B317E}" destId="{D0FF5250-F141-45A8-A801-6F262A1F3068}" srcOrd="0" destOrd="0" presId="urn:microsoft.com/office/officeart/2005/8/layout/cycle6"/>
    <dgm:cxn modelId="{F28E28D2-4E5D-4783-827D-038D363E7FFC}" type="presOf" srcId="{4DEE278F-082A-4AAE-A4C9-B2951C1A8997}" destId="{3CF4BDAD-1877-4F44-919E-E1EE6BC9EB35}" srcOrd="0" destOrd="0" presId="urn:microsoft.com/office/officeart/2005/8/layout/cycle6"/>
    <dgm:cxn modelId="{62C3F426-50C7-4D2B-9598-CB9E150D6AAB}" type="presParOf" srcId="{D0FF5250-F141-45A8-A801-6F262A1F3068}" destId="{ED42F8BF-589C-4876-AA19-CCCB7C44CD65}" srcOrd="0" destOrd="0" presId="urn:microsoft.com/office/officeart/2005/8/layout/cycle6"/>
    <dgm:cxn modelId="{E3A76741-E31A-492B-BEBD-55904E2ADBA4}" type="presParOf" srcId="{D0FF5250-F141-45A8-A801-6F262A1F3068}" destId="{A38289ED-98E0-41B8-8BD2-63C0F5A2B5E9}" srcOrd="1" destOrd="0" presId="urn:microsoft.com/office/officeart/2005/8/layout/cycle6"/>
    <dgm:cxn modelId="{7F0CC290-DD44-4F2F-84B6-EFECE9765C50}" type="presParOf" srcId="{D0FF5250-F141-45A8-A801-6F262A1F3068}" destId="{3CF4BDAD-1877-4F44-919E-E1EE6BC9EB35}" srcOrd="2" destOrd="0" presId="urn:microsoft.com/office/officeart/2005/8/layout/cycle6"/>
    <dgm:cxn modelId="{16C2466E-4C5A-4A1A-825F-EC255F5103A0}" type="presParOf" srcId="{D0FF5250-F141-45A8-A801-6F262A1F3068}" destId="{B642F70C-E1DE-4B78-B663-4C5F6775749A}" srcOrd="3" destOrd="0" presId="urn:microsoft.com/office/officeart/2005/8/layout/cycle6"/>
    <dgm:cxn modelId="{13CB6C31-A77B-4D89-905A-21F5E3B1BA08}" type="presParOf" srcId="{D0FF5250-F141-45A8-A801-6F262A1F3068}" destId="{56305900-8DA9-4664-AE0C-1A59F028B65E}" srcOrd="4" destOrd="0" presId="urn:microsoft.com/office/officeart/2005/8/layout/cycle6"/>
    <dgm:cxn modelId="{6FE15259-DDD0-4096-9EFC-91A945EE33E6}" type="presParOf" srcId="{D0FF5250-F141-45A8-A801-6F262A1F3068}" destId="{41142CB5-1C84-4265-AFCD-D44EEF5CED1D}" srcOrd="5" destOrd="0" presId="urn:microsoft.com/office/officeart/2005/8/layout/cycle6"/>
    <dgm:cxn modelId="{08D69630-9B3C-4120-9A21-40D4BCBE2381}" type="presParOf" srcId="{D0FF5250-F141-45A8-A801-6F262A1F3068}" destId="{E624F033-F923-45C7-BD85-65BE5E46E1AA}" srcOrd="6" destOrd="0" presId="urn:microsoft.com/office/officeart/2005/8/layout/cycle6"/>
    <dgm:cxn modelId="{06998696-5BE5-4A60-9D67-4D04A1376B6E}" type="presParOf" srcId="{D0FF5250-F141-45A8-A801-6F262A1F3068}" destId="{0581B538-A377-4373-987C-BCCDAE835D83}" srcOrd="7" destOrd="0" presId="urn:microsoft.com/office/officeart/2005/8/layout/cycle6"/>
    <dgm:cxn modelId="{E8045370-33AB-4B38-9B5F-B439A46C904E}" type="presParOf" srcId="{D0FF5250-F141-45A8-A801-6F262A1F3068}" destId="{7EE93F4B-BBFD-4F0F-A448-279BF546ECAB}"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DF7230-C183-4522-829F-D38A6E2B317E}" type="doc">
      <dgm:prSet loTypeId="urn:microsoft.com/office/officeart/2005/8/layout/cycle6" loCatId="cycle" qsTypeId="urn:microsoft.com/office/officeart/2005/8/quickstyle/simple4" qsCatId="simple" csTypeId="urn:microsoft.com/office/officeart/2005/8/colors/accent1_2" csCatId="accent1" phldr="1"/>
      <dgm:spPr/>
      <dgm:t>
        <a:bodyPr/>
        <a:lstStyle/>
        <a:p>
          <a:endParaRPr lang="en-AU"/>
        </a:p>
      </dgm:t>
    </dgm:pt>
    <dgm:pt modelId="{46A01AB5-31EC-4276-BA7A-8EF2C8C96355}">
      <dgm:prSet phldrT="[Text]" custT="1"/>
      <dgm:spPr/>
      <dgm:t>
        <a:bodyPr/>
        <a:lstStyle/>
        <a:p>
          <a:r>
            <a:rPr lang="en-AU" sz="4800" b="1" dirty="0"/>
            <a:t>C</a:t>
          </a:r>
        </a:p>
      </dgm:t>
    </dgm:pt>
    <dgm:pt modelId="{D65946F3-A860-4969-AA61-0F081335B4E3}" type="parTrans" cxnId="{03144445-A953-46DF-A9B5-6477275BCB8F}">
      <dgm:prSet/>
      <dgm:spPr/>
      <dgm:t>
        <a:bodyPr/>
        <a:lstStyle/>
        <a:p>
          <a:endParaRPr lang="en-AU"/>
        </a:p>
      </dgm:t>
    </dgm:pt>
    <dgm:pt modelId="{4DEE278F-082A-4AAE-A4C9-B2951C1A8997}" type="sibTrans" cxnId="{03144445-A953-46DF-A9B5-6477275BCB8F}">
      <dgm:prSet>
        <dgm:style>
          <a:lnRef idx="3">
            <a:schemeClr val="accent1"/>
          </a:lnRef>
          <a:fillRef idx="0">
            <a:schemeClr val="accent1"/>
          </a:fillRef>
          <a:effectRef idx="2">
            <a:schemeClr val="accent1"/>
          </a:effectRef>
          <a:fontRef idx="minor">
            <a:schemeClr val="tx1"/>
          </a:fontRef>
        </dgm:style>
      </dgm:prSet>
      <dgm:spPr/>
      <dgm:t>
        <a:bodyPr/>
        <a:lstStyle/>
        <a:p>
          <a:endParaRPr lang="en-AU"/>
        </a:p>
      </dgm:t>
    </dgm:pt>
    <dgm:pt modelId="{8DFED6DD-B54A-4A09-A0B8-AB19DDAA0174}">
      <dgm:prSet phldrT="[Text]" custT="1"/>
      <dgm:spPr/>
      <dgm:t>
        <a:bodyPr/>
        <a:lstStyle/>
        <a:p>
          <a:r>
            <a:rPr lang="en-AU" sz="4800" b="1" dirty="0"/>
            <a:t>W</a:t>
          </a:r>
          <a:endParaRPr lang="en-AU" sz="3500" b="1" dirty="0"/>
        </a:p>
      </dgm:t>
    </dgm:pt>
    <dgm:pt modelId="{FDDF4426-A7DD-479A-AFBF-3E6B110105D7}" type="parTrans" cxnId="{67E18908-705C-4D0E-B91D-9CE6530DAB8D}">
      <dgm:prSet/>
      <dgm:spPr/>
      <dgm:t>
        <a:bodyPr/>
        <a:lstStyle/>
        <a:p>
          <a:endParaRPr lang="en-AU"/>
        </a:p>
      </dgm:t>
    </dgm:pt>
    <dgm:pt modelId="{8B70CD7C-FF91-4773-88A1-0691BA65A48B}" type="sibTrans" cxnId="{67E18908-705C-4D0E-B91D-9CE6530DAB8D}">
      <dgm:prSet>
        <dgm:style>
          <a:lnRef idx="3">
            <a:schemeClr val="accent1"/>
          </a:lnRef>
          <a:fillRef idx="0">
            <a:schemeClr val="accent1"/>
          </a:fillRef>
          <a:effectRef idx="2">
            <a:schemeClr val="accent1"/>
          </a:effectRef>
          <a:fontRef idx="minor">
            <a:schemeClr val="tx1"/>
          </a:fontRef>
        </dgm:style>
      </dgm:prSet>
      <dgm:spPr/>
      <dgm:t>
        <a:bodyPr/>
        <a:lstStyle/>
        <a:p>
          <a:endParaRPr lang="en-AU"/>
        </a:p>
      </dgm:t>
    </dgm:pt>
    <dgm:pt modelId="{383D5279-7D39-47E0-AB88-D1396465BADF}">
      <dgm:prSet phldrT="[Text]" custT="1"/>
      <dgm:spPr/>
      <dgm:t>
        <a:bodyPr/>
        <a:lstStyle/>
        <a:p>
          <a:r>
            <a:rPr lang="en-AU" sz="4800" b="1" dirty="0"/>
            <a:t>L</a:t>
          </a:r>
        </a:p>
      </dgm:t>
    </dgm:pt>
    <dgm:pt modelId="{2B44AAF8-3EA4-4427-A87D-0D25F140BA5B}" type="parTrans" cxnId="{95063885-6049-41E9-B517-19D1314C3075}">
      <dgm:prSet/>
      <dgm:spPr/>
      <dgm:t>
        <a:bodyPr/>
        <a:lstStyle/>
        <a:p>
          <a:endParaRPr lang="en-AU"/>
        </a:p>
      </dgm:t>
    </dgm:pt>
    <dgm:pt modelId="{F724CA37-3A14-4D7A-82C3-084FE5FA4A1E}" type="sibTrans" cxnId="{95063885-6049-41E9-B517-19D1314C3075}">
      <dgm:prSet>
        <dgm:style>
          <a:lnRef idx="3">
            <a:schemeClr val="accent1"/>
          </a:lnRef>
          <a:fillRef idx="0">
            <a:schemeClr val="accent1"/>
          </a:fillRef>
          <a:effectRef idx="2">
            <a:schemeClr val="accent1"/>
          </a:effectRef>
          <a:fontRef idx="minor">
            <a:schemeClr val="tx1"/>
          </a:fontRef>
        </dgm:style>
      </dgm:prSet>
      <dgm:spPr>
        <a:ln/>
      </dgm:spPr>
      <dgm:t>
        <a:bodyPr/>
        <a:lstStyle/>
        <a:p>
          <a:endParaRPr lang="en-AU"/>
        </a:p>
      </dgm:t>
    </dgm:pt>
    <dgm:pt modelId="{D0FF5250-F141-45A8-A801-6F262A1F3068}" type="pres">
      <dgm:prSet presAssocID="{EADF7230-C183-4522-829F-D38A6E2B317E}" presName="cycle" presStyleCnt="0">
        <dgm:presLayoutVars>
          <dgm:dir/>
          <dgm:resizeHandles val="exact"/>
        </dgm:presLayoutVars>
      </dgm:prSet>
      <dgm:spPr/>
    </dgm:pt>
    <dgm:pt modelId="{ED42F8BF-589C-4876-AA19-CCCB7C44CD65}" type="pres">
      <dgm:prSet presAssocID="{46A01AB5-31EC-4276-BA7A-8EF2C8C96355}" presName="node" presStyleLbl="node1" presStyleIdx="0" presStyleCnt="3" custRadScaleRad="83979" custRadScaleInc="75884">
        <dgm:presLayoutVars>
          <dgm:bulletEnabled val="1"/>
        </dgm:presLayoutVars>
      </dgm:prSet>
      <dgm:spPr/>
    </dgm:pt>
    <dgm:pt modelId="{A38289ED-98E0-41B8-8BD2-63C0F5A2B5E9}" type="pres">
      <dgm:prSet presAssocID="{46A01AB5-31EC-4276-BA7A-8EF2C8C96355}" presName="spNode" presStyleCnt="0"/>
      <dgm:spPr/>
    </dgm:pt>
    <dgm:pt modelId="{3CF4BDAD-1877-4F44-919E-E1EE6BC9EB35}" type="pres">
      <dgm:prSet presAssocID="{4DEE278F-082A-4AAE-A4C9-B2951C1A8997}" presName="sibTrans" presStyleLbl="sibTrans1D1" presStyleIdx="0" presStyleCnt="3"/>
      <dgm:spPr/>
    </dgm:pt>
    <dgm:pt modelId="{B642F70C-E1DE-4B78-B663-4C5F6775749A}" type="pres">
      <dgm:prSet presAssocID="{8DFED6DD-B54A-4A09-A0B8-AB19DDAA0174}" presName="node" presStyleLbl="node1" presStyleIdx="1" presStyleCnt="3" custRadScaleRad="96879" custRadScaleInc="49664">
        <dgm:presLayoutVars>
          <dgm:bulletEnabled val="1"/>
        </dgm:presLayoutVars>
      </dgm:prSet>
      <dgm:spPr/>
    </dgm:pt>
    <dgm:pt modelId="{56305900-8DA9-4664-AE0C-1A59F028B65E}" type="pres">
      <dgm:prSet presAssocID="{8DFED6DD-B54A-4A09-A0B8-AB19DDAA0174}" presName="spNode" presStyleCnt="0"/>
      <dgm:spPr/>
    </dgm:pt>
    <dgm:pt modelId="{41142CB5-1C84-4265-AFCD-D44EEF5CED1D}" type="pres">
      <dgm:prSet presAssocID="{8B70CD7C-FF91-4773-88A1-0691BA65A48B}" presName="sibTrans" presStyleLbl="sibTrans1D1" presStyleIdx="1" presStyleCnt="3"/>
      <dgm:spPr/>
    </dgm:pt>
    <dgm:pt modelId="{E624F033-F923-45C7-BD85-65BE5E46E1AA}" type="pres">
      <dgm:prSet presAssocID="{383D5279-7D39-47E0-AB88-D1396465BADF}" presName="node" presStyleLbl="node1" presStyleIdx="2" presStyleCnt="3" custRadScaleRad="104239" custRadScaleInc="57288">
        <dgm:presLayoutVars>
          <dgm:bulletEnabled val="1"/>
        </dgm:presLayoutVars>
      </dgm:prSet>
      <dgm:spPr/>
    </dgm:pt>
    <dgm:pt modelId="{0581B538-A377-4373-987C-BCCDAE835D83}" type="pres">
      <dgm:prSet presAssocID="{383D5279-7D39-47E0-AB88-D1396465BADF}" presName="spNode" presStyleCnt="0"/>
      <dgm:spPr/>
    </dgm:pt>
    <dgm:pt modelId="{7EE93F4B-BBFD-4F0F-A448-279BF546ECAB}" type="pres">
      <dgm:prSet presAssocID="{F724CA37-3A14-4D7A-82C3-084FE5FA4A1E}" presName="sibTrans" presStyleLbl="sibTrans1D1" presStyleIdx="2" presStyleCnt="3"/>
      <dgm:spPr/>
    </dgm:pt>
  </dgm:ptLst>
  <dgm:cxnLst>
    <dgm:cxn modelId="{BD842C04-7317-40F6-ADBA-1FFC0996CE97}" type="presOf" srcId="{46A01AB5-31EC-4276-BA7A-8EF2C8C96355}" destId="{ED42F8BF-589C-4876-AA19-CCCB7C44CD65}" srcOrd="0" destOrd="0" presId="urn:microsoft.com/office/officeart/2005/8/layout/cycle6"/>
    <dgm:cxn modelId="{8D010207-BA14-40C4-BC00-0C9E2767F6B9}" type="presOf" srcId="{8DFED6DD-B54A-4A09-A0B8-AB19DDAA0174}" destId="{B642F70C-E1DE-4B78-B663-4C5F6775749A}" srcOrd="0" destOrd="0" presId="urn:microsoft.com/office/officeart/2005/8/layout/cycle6"/>
    <dgm:cxn modelId="{67E18908-705C-4D0E-B91D-9CE6530DAB8D}" srcId="{EADF7230-C183-4522-829F-D38A6E2B317E}" destId="{8DFED6DD-B54A-4A09-A0B8-AB19DDAA0174}" srcOrd="1" destOrd="0" parTransId="{FDDF4426-A7DD-479A-AFBF-3E6B110105D7}" sibTransId="{8B70CD7C-FF91-4773-88A1-0691BA65A48B}"/>
    <dgm:cxn modelId="{39830515-367C-4C85-A61C-1BAFD7B65B5D}" type="presOf" srcId="{F724CA37-3A14-4D7A-82C3-084FE5FA4A1E}" destId="{7EE93F4B-BBFD-4F0F-A448-279BF546ECAB}" srcOrd="0" destOrd="0" presId="urn:microsoft.com/office/officeart/2005/8/layout/cycle6"/>
    <dgm:cxn modelId="{03144445-A953-46DF-A9B5-6477275BCB8F}" srcId="{EADF7230-C183-4522-829F-D38A6E2B317E}" destId="{46A01AB5-31EC-4276-BA7A-8EF2C8C96355}" srcOrd="0" destOrd="0" parTransId="{D65946F3-A860-4969-AA61-0F081335B4E3}" sibTransId="{4DEE278F-082A-4AAE-A4C9-B2951C1A8997}"/>
    <dgm:cxn modelId="{7FFC6651-B2D1-4FF2-B073-E98D07CB232B}" type="presOf" srcId="{383D5279-7D39-47E0-AB88-D1396465BADF}" destId="{E624F033-F923-45C7-BD85-65BE5E46E1AA}" srcOrd="0" destOrd="0" presId="urn:microsoft.com/office/officeart/2005/8/layout/cycle6"/>
    <dgm:cxn modelId="{95063885-6049-41E9-B517-19D1314C3075}" srcId="{EADF7230-C183-4522-829F-D38A6E2B317E}" destId="{383D5279-7D39-47E0-AB88-D1396465BADF}" srcOrd="2" destOrd="0" parTransId="{2B44AAF8-3EA4-4427-A87D-0D25F140BA5B}" sibTransId="{F724CA37-3A14-4D7A-82C3-084FE5FA4A1E}"/>
    <dgm:cxn modelId="{F8692287-8E28-4880-9391-0C216C501042}" type="presOf" srcId="{8B70CD7C-FF91-4773-88A1-0691BA65A48B}" destId="{41142CB5-1C84-4265-AFCD-D44EEF5CED1D}" srcOrd="0" destOrd="0" presId="urn:microsoft.com/office/officeart/2005/8/layout/cycle6"/>
    <dgm:cxn modelId="{610760AB-4ECE-43F6-88D9-B56C001EFC54}" type="presOf" srcId="{EADF7230-C183-4522-829F-D38A6E2B317E}" destId="{D0FF5250-F141-45A8-A801-6F262A1F3068}" srcOrd="0" destOrd="0" presId="urn:microsoft.com/office/officeart/2005/8/layout/cycle6"/>
    <dgm:cxn modelId="{F28E28D2-4E5D-4783-827D-038D363E7FFC}" type="presOf" srcId="{4DEE278F-082A-4AAE-A4C9-B2951C1A8997}" destId="{3CF4BDAD-1877-4F44-919E-E1EE6BC9EB35}" srcOrd="0" destOrd="0" presId="urn:microsoft.com/office/officeart/2005/8/layout/cycle6"/>
    <dgm:cxn modelId="{62C3F426-50C7-4D2B-9598-CB9E150D6AAB}" type="presParOf" srcId="{D0FF5250-F141-45A8-A801-6F262A1F3068}" destId="{ED42F8BF-589C-4876-AA19-CCCB7C44CD65}" srcOrd="0" destOrd="0" presId="urn:microsoft.com/office/officeart/2005/8/layout/cycle6"/>
    <dgm:cxn modelId="{E3A76741-E31A-492B-BEBD-55904E2ADBA4}" type="presParOf" srcId="{D0FF5250-F141-45A8-A801-6F262A1F3068}" destId="{A38289ED-98E0-41B8-8BD2-63C0F5A2B5E9}" srcOrd="1" destOrd="0" presId="urn:microsoft.com/office/officeart/2005/8/layout/cycle6"/>
    <dgm:cxn modelId="{7F0CC290-DD44-4F2F-84B6-EFECE9765C50}" type="presParOf" srcId="{D0FF5250-F141-45A8-A801-6F262A1F3068}" destId="{3CF4BDAD-1877-4F44-919E-E1EE6BC9EB35}" srcOrd="2" destOrd="0" presId="urn:microsoft.com/office/officeart/2005/8/layout/cycle6"/>
    <dgm:cxn modelId="{16C2466E-4C5A-4A1A-825F-EC255F5103A0}" type="presParOf" srcId="{D0FF5250-F141-45A8-A801-6F262A1F3068}" destId="{B642F70C-E1DE-4B78-B663-4C5F6775749A}" srcOrd="3" destOrd="0" presId="urn:microsoft.com/office/officeart/2005/8/layout/cycle6"/>
    <dgm:cxn modelId="{13CB6C31-A77B-4D89-905A-21F5E3B1BA08}" type="presParOf" srcId="{D0FF5250-F141-45A8-A801-6F262A1F3068}" destId="{56305900-8DA9-4664-AE0C-1A59F028B65E}" srcOrd="4" destOrd="0" presId="urn:microsoft.com/office/officeart/2005/8/layout/cycle6"/>
    <dgm:cxn modelId="{6FE15259-DDD0-4096-9EFC-91A945EE33E6}" type="presParOf" srcId="{D0FF5250-F141-45A8-A801-6F262A1F3068}" destId="{41142CB5-1C84-4265-AFCD-D44EEF5CED1D}" srcOrd="5" destOrd="0" presId="urn:microsoft.com/office/officeart/2005/8/layout/cycle6"/>
    <dgm:cxn modelId="{08D69630-9B3C-4120-9A21-40D4BCBE2381}" type="presParOf" srcId="{D0FF5250-F141-45A8-A801-6F262A1F3068}" destId="{E624F033-F923-45C7-BD85-65BE5E46E1AA}" srcOrd="6" destOrd="0" presId="urn:microsoft.com/office/officeart/2005/8/layout/cycle6"/>
    <dgm:cxn modelId="{06998696-5BE5-4A60-9D67-4D04A1376B6E}" type="presParOf" srcId="{D0FF5250-F141-45A8-A801-6F262A1F3068}" destId="{0581B538-A377-4373-987C-BCCDAE835D83}" srcOrd="7" destOrd="0" presId="urn:microsoft.com/office/officeart/2005/8/layout/cycle6"/>
    <dgm:cxn modelId="{E8045370-33AB-4B38-9B5F-B439A46C904E}" type="presParOf" srcId="{D0FF5250-F141-45A8-A801-6F262A1F3068}" destId="{7EE93F4B-BBFD-4F0F-A448-279BF546ECAB}"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C20279-72F6-4A21-860D-75C03426826E}"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AU"/>
        </a:p>
      </dgm:t>
    </dgm:pt>
    <dgm:pt modelId="{F5271C37-3F07-4E18-A7FF-F2C4A6EA703D}">
      <dgm:prSet phldrT="[Text]" custT="1"/>
      <dgm:spPr/>
      <dgm:t>
        <a:bodyPr/>
        <a:lstStyle/>
        <a:p>
          <a:r>
            <a:rPr lang="en-AU" sz="3600" dirty="0"/>
            <a:t>Property</a:t>
          </a:r>
          <a:endParaRPr lang="en-AU" sz="4000" dirty="0"/>
        </a:p>
      </dgm:t>
    </dgm:pt>
    <dgm:pt modelId="{32E58BEC-AFB1-4EE0-A8EC-841122587C17}" type="parTrans" cxnId="{21B4325B-0A76-477A-BC39-26274F1EC41D}">
      <dgm:prSet/>
      <dgm:spPr/>
      <dgm:t>
        <a:bodyPr/>
        <a:lstStyle/>
        <a:p>
          <a:endParaRPr lang="en-AU"/>
        </a:p>
      </dgm:t>
    </dgm:pt>
    <dgm:pt modelId="{A0BA8045-0C97-443D-B848-6F454FEA4DA2}" type="sibTrans" cxnId="{21B4325B-0A76-477A-BC39-26274F1EC41D}">
      <dgm:prSet/>
      <dgm:spPr>
        <a:ln w="76200">
          <a:solidFill>
            <a:schemeClr val="accent1"/>
          </a:solidFill>
        </a:ln>
      </dgm:spPr>
      <dgm:t>
        <a:bodyPr/>
        <a:lstStyle/>
        <a:p>
          <a:endParaRPr lang="en-AU"/>
        </a:p>
      </dgm:t>
    </dgm:pt>
    <dgm:pt modelId="{28AF134E-C8C1-4224-89A9-C95C225B6DE2}">
      <dgm:prSet phldrT="[Text]" custT="1"/>
      <dgm:spPr/>
      <dgm:t>
        <a:bodyPr/>
        <a:lstStyle/>
        <a:p>
          <a:r>
            <a:rPr lang="en-AU" sz="3600" dirty="0"/>
            <a:t>Behaviour</a:t>
          </a:r>
        </a:p>
      </dgm:t>
    </dgm:pt>
    <dgm:pt modelId="{9F70D974-D88E-4A7A-B891-47180A6CE04F}" type="parTrans" cxnId="{490C007E-776C-4A8A-8248-8E821803297E}">
      <dgm:prSet/>
      <dgm:spPr/>
      <dgm:t>
        <a:bodyPr/>
        <a:lstStyle/>
        <a:p>
          <a:endParaRPr lang="en-AU"/>
        </a:p>
      </dgm:t>
    </dgm:pt>
    <dgm:pt modelId="{E5884D48-2376-4685-AB3F-509A14305FB1}" type="sibTrans" cxnId="{490C007E-776C-4A8A-8248-8E821803297E}">
      <dgm:prSet/>
      <dgm:spPr>
        <a:ln w="76200">
          <a:solidFill>
            <a:schemeClr val="accent2"/>
          </a:solidFill>
        </a:ln>
      </dgm:spPr>
      <dgm:t>
        <a:bodyPr/>
        <a:lstStyle/>
        <a:p>
          <a:endParaRPr lang="en-AU"/>
        </a:p>
      </dgm:t>
    </dgm:pt>
    <dgm:pt modelId="{1A57A529-3DDF-4245-9183-9A2A3133C9E2}">
      <dgm:prSet custT="1">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r>
            <a:rPr lang="en-AU" sz="3600" dirty="0"/>
            <a:t>Value</a:t>
          </a:r>
          <a:endParaRPr lang="en-AU" sz="4000" dirty="0"/>
        </a:p>
      </dgm:t>
    </dgm:pt>
    <dgm:pt modelId="{84D1A7AA-EF0F-46E5-8263-93254FDC7C1E}" type="sibTrans" cxnId="{28FD5258-08C0-4DD6-8620-A98EADF86C05}">
      <dgm:prSet/>
      <dgm:spPr>
        <a:ln w="76200">
          <a:solidFill>
            <a:schemeClr val="accent2"/>
          </a:solidFill>
          <a:headEnd type="arrow" w="med" len="med"/>
          <a:tailEnd type="none" w="med" len="med"/>
        </a:ln>
      </dgm:spPr>
      <dgm:t>
        <a:bodyPr/>
        <a:lstStyle/>
        <a:p>
          <a:endParaRPr lang="en-AU"/>
        </a:p>
      </dgm:t>
    </dgm:pt>
    <dgm:pt modelId="{504159A6-4B06-403F-AE1C-208AAA2856F9}" type="parTrans" cxnId="{28FD5258-08C0-4DD6-8620-A98EADF86C05}">
      <dgm:prSet/>
      <dgm:spPr/>
      <dgm:t>
        <a:bodyPr/>
        <a:lstStyle/>
        <a:p>
          <a:endParaRPr lang="en-AU"/>
        </a:p>
      </dgm:t>
    </dgm:pt>
    <dgm:pt modelId="{A39CC4E3-D1F4-4CA5-9439-1F0B42E999EA}" type="pres">
      <dgm:prSet presAssocID="{70C20279-72F6-4A21-860D-75C03426826E}" presName="cycle" presStyleCnt="0">
        <dgm:presLayoutVars>
          <dgm:dir/>
          <dgm:resizeHandles val="exact"/>
        </dgm:presLayoutVars>
      </dgm:prSet>
      <dgm:spPr/>
    </dgm:pt>
    <dgm:pt modelId="{8F735AE0-8704-4256-9747-F800D920FD06}" type="pres">
      <dgm:prSet presAssocID="{1A57A529-3DDF-4245-9183-9A2A3133C9E2}" presName="node" presStyleLbl="node1" presStyleIdx="0" presStyleCnt="3">
        <dgm:presLayoutVars>
          <dgm:bulletEnabled val="1"/>
        </dgm:presLayoutVars>
      </dgm:prSet>
      <dgm:spPr/>
    </dgm:pt>
    <dgm:pt modelId="{268B9A33-BC46-413D-986D-0BCBF0C9CCC4}" type="pres">
      <dgm:prSet presAssocID="{1A57A529-3DDF-4245-9183-9A2A3133C9E2}" presName="spNode" presStyleCnt="0"/>
      <dgm:spPr/>
    </dgm:pt>
    <dgm:pt modelId="{DB3070FA-E44B-44CB-8D4C-576258F38602}" type="pres">
      <dgm:prSet presAssocID="{84D1A7AA-EF0F-46E5-8263-93254FDC7C1E}" presName="sibTrans" presStyleLbl="sibTrans1D1" presStyleIdx="0" presStyleCnt="3"/>
      <dgm:spPr/>
    </dgm:pt>
    <dgm:pt modelId="{2D5AFFFD-5B38-4C3D-8291-2A8EFF13FFA4}" type="pres">
      <dgm:prSet presAssocID="{F5271C37-3F07-4E18-A7FF-F2C4A6EA703D}" presName="node" presStyleLbl="node1" presStyleIdx="1" presStyleCnt="3">
        <dgm:presLayoutVars>
          <dgm:bulletEnabled val="1"/>
        </dgm:presLayoutVars>
      </dgm:prSet>
      <dgm:spPr/>
    </dgm:pt>
    <dgm:pt modelId="{7E3B1B09-F296-4137-A27B-0934DD12C8CC}" type="pres">
      <dgm:prSet presAssocID="{F5271C37-3F07-4E18-A7FF-F2C4A6EA703D}" presName="spNode" presStyleCnt="0"/>
      <dgm:spPr/>
    </dgm:pt>
    <dgm:pt modelId="{06748D61-DBE0-4B01-B714-C96B7E6E0DC3}" type="pres">
      <dgm:prSet presAssocID="{A0BA8045-0C97-443D-B848-6F454FEA4DA2}" presName="sibTrans" presStyleLbl="sibTrans1D1" presStyleIdx="1" presStyleCnt="3"/>
      <dgm:spPr/>
    </dgm:pt>
    <dgm:pt modelId="{F273967E-8226-479D-A0C0-7C95AAA3E95B}" type="pres">
      <dgm:prSet presAssocID="{28AF134E-C8C1-4224-89A9-C95C225B6DE2}" presName="node" presStyleLbl="node1" presStyleIdx="2" presStyleCnt="3">
        <dgm:presLayoutVars>
          <dgm:bulletEnabled val="1"/>
        </dgm:presLayoutVars>
      </dgm:prSet>
      <dgm:spPr/>
    </dgm:pt>
    <dgm:pt modelId="{667B3BAF-9B68-416C-9522-5A29209CA05C}" type="pres">
      <dgm:prSet presAssocID="{28AF134E-C8C1-4224-89A9-C95C225B6DE2}" presName="spNode" presStyleCnt="0"/>
      <dgm:spPr/>
    </dgm:pt>
    <dgm:pt modelId="{95432162-014B-43EF-9CA2-0F169B8ED659}" type="pres">
      <dgm:prSet presAssocID="{E5884D48-2376-4685-AB3F-509A14305FB1}" presName="sibTrans" presStyleLbl="sibTrans1D1" presStyleIdx="2" presStyleCnt="3"/>
      <dgm:spPr/>
    </dgm:pt>
  </dgm:ptLst>
  <dgm:cxnLst>
    <dgm:cxn modelId="{3000AC0C-8D2B-4562-B703-2D0C5FA15DBA}" type="presOf" srcId="{1A57A529-3DDF-4245-9183-9A2A3133C9E2}" destId="{8F735AE0-8704-4256-9747-F800D920FD06}" srcOrd="0" destOrd="0" presId="urn:microsoft.com/office/officeart/2005/8/layout/cycle5"/>
    <dgm:cxn modelId="{28FD5258-08C0-4DD6-8620-A98EADF86C05}" srcId="{70C20279-72F6-4A21-860D-75C03426826E}" destId="{1A57A529-3DDF-4245-9183-9A2A3133C9E2}" srcOrd="0" destOrd="0" parTransId="{504159A6-4B06-403F-AE1C-208AAA2856F9}" sibTransId="{84D1A7AA-EF0F-46E5-8263-93254FDC7C1E}"/>
    <dgm:cxn modelId="{21B4325B-0A76-477A-BC39-26274F1EC41D}" srcId="{70C20279-72F6-4A21-860D-75C03426826E}" destId="{F5271C37-3F07-4E18-A7FF-F2C4A6EA703D}" srcOrd="1" destOrd="0" parTransId="{32E58BEC-AFB1-4EE0-A8EC-841122587C17}" sibTransId="{A0BA8045-0C97-443D-B848-6F454FEA4DA2}"/>
    <dgm:cxn modelId="{DAF14377-7C60-4D44-95F8-24244675857D}" type="presOf" srcId="{84D1A7AA-EF0F-46E5-8263-93254FDC7C1E}" destId="{DB3070FA-E44B-44CB-8D4C-576258F38602}" srcOrd="0" destOrd="0" presId="urn:microsoft.com/office/officeart/2005/8/layout/cycle5"/>
    <dgm:cxn modelId="{490C007E-776C-4A8A-8248-8E821803297E}" srcId="{70C20279-72F6-4A21-860D-75C03426826E}" destId="{28AF134E-C8C1-4224-89A9-C95C225B6DE2}" srcOrd="2" destOrd="0" parTransId="{9F70D974-D88E-4A7A-B891-47180A6CE04F}" sibTransId="{E5884D48-2376-4685-AB3F-509A14305FB1}"/>
    <dgm:cxn modelId="{7D26DB84-B8B0-408E-8514-9900CC0803FA}" type="presOf" srcId="{A0BA8045-0C97-443D-B848-6F454FEA4DA2}" destId="{06748D61-DBE0-4B01-B714-C96B7E6E0DC3}" srcOrd="0" destOrd="0" presId="urn:microsoft.com/office/officeart/2005/8/layout/cycle5"/>
    <dgm:cxn modelId="{F8CB779C-9082-45FC-94A5-42BDF6F3BB0B}" type="presOf" srcId="{F5271C37-3F07-4E18-A7FF-F2C4A6EA703D}" destId="{2D5AFFFD-5B38-4C3D-8291-2A8EFF13FFA4}" srcOrd="0" destOrd="0" presId="urn:microsoft.com/office/officeart/2005/8/layout/cycle5"/>
    <dgm:cxn modelId="{D6EEBDD9-06BE-40FF-9040-F709F7D936C5}" type="presOf" srcId="{E5884D48-2376-4685-AB3F-509A14305FB1}" destId="{95432162-014B-43EF-9CA2-0F169B8ED659}" srcOrd="0" destOrd="0" presId="urn:microsoft.com/office/officeart/2005/8/layout/cycle5"/>
    <dgm:cxn modelId="{430A19DC-0A7A-461B-9DF6-FFC17CE41DE5}" type="presOf" srcId="{70C20279-72F6-4A21-860D-75C03426826E}" destId="{A39CC4E3-D1F4-4CA5-9439-1F0B42E999EA}" srcOrd="0" destOrd="0" presId="urn:microsoft.com/office/officeart/2005/8/layout/cycle5"/>
    <dgm:cxn modelId="{CFC159DE-5746-443A-9873-058637684450}" type="presOf" srcId="{28AF134E-C8C1-4224-89A9-C95C225B6DE2}" destId="{F273967E-8226-479D-A0C0-7C95AAA3E95B}" srcOrd="0" destOrd="0" presId="urn:microsoft.com/office/officeart/2005/8/layout/cycle5"/>
    <dgm:cxn modelId="{D490F8E0-DCDE-4BA0-B106-8B9D8E320EF9}" type="presParOf" srcId="{A39CC4E3-D1F4-4CA5-9439-1F0B42E999EA}" destId="{8F735AE0-8704-4256-9747-F800D920FD06}" srcOrd="0" destOrd="0" presId="urn:microsoft.com/office/officeart/2005/8/layout/cycle5"/>
    <dgm:cxn modelId="{73F4A43D-2F48-4173-9E7A-12F0879113E1}" type="presParOf" srcId="{A39CC4E3-D1F4-4CA5-9439-1F0B42E999EA}" destId="{268B9A33-BC46-413D-986D-0BCBF0C9CCC4}" srcOrd="1" destOrd="0" presId="urn:microsoft.com/office/officeart/2005/8/layout/cycle5"/>
    <dgm:cxn modelId="{49BDEC92-ED6D-4AF4-A90E-13C0785A1A35}" type="presParOf" srcId="{A39CC4E3-D1F4-4CA5-9439-1F0B42E999EA}" destId="{DB3070FA-E44B-44CB-8D4C-576258F38602}" srcOrd="2" destOrd="0" presId="urn:microsoft.com/office/officeart/2005/8/layout/cycle5"/>
    <dgm:cxn modelId="{0D693086-2273-4A35-98A8-C1B6FDF326C0}" type="presParOf" srcId="{A39CC4E3-D1F4-4CA5-9439-1F0B42E999EA}" destId="{2D5AFFFD-5B38-4C3D-8291-2A8EFF13FFA4}" srcOrd="3" destOrd="0" presId="urn:microsoft.com/office/officeart/2005/8/layout/cycle5"/>
    <dgm:cxn modelId="{E4A533FD-EB09-46E5-8AF3-86753E93A082}" type="presParOf" srcId="{A39CC4E3-D1F4-4CA5-9439-1F0B42E999EA}" destId="{7E3B1B09-F296-4137-A27B-0934DD12C8CC}" srcOrd="4" destOrd="0" presId="urn:microsoft.com/office/officeart/2005/8/layout/cycle5"/>
    <dgm:cxn modelId="{403E3678-3B1B-4A8B-BDEF-40410BDC0A45}" type="presParOf" srcId="{A39CC4E3-D1F4-4CA5-9439-1F0B42E999EA}" destId="{06748D61-DBE0-4B01-B714-C96B7E6E0DC3}" srcOrd="5" destOrd="0" presId="urn:microsoft.com/office/officeart/2005/8/layout/cycle5"/>
    <dgm:cxn modelId="{D6514E1E-F8CA-426C-86EF-7046AB9D3644}" type="presParOf" srcId="{A39CC4E3-D1F4-4CA5-9439-1F0B42E999EA}" destId="{F273967E-8226-479D-A0C0-7C95AAA3E95B}" srcOrd="6" destOrd="0" presId="urn:microsoft.com/office/officeart/2005/8/layout/cycle5"/>
    <dgm:cxn modelId="{5ADC9042-8EDD-418E-9627-87F31EDFAF67}" type="presParOf" srcId="{A39CC4E3-D1F4-4CA5-9439-1F0B42E999EA}" destId="{667B3BAF-9B68-416C-9522-5A29209CA05C}" srcOrd="7" destOrd="0" presId="urn:microsoft.com/office/officeart/2005/8/layout/cycle5"/>
    <dgm:cxn modelId="{4A5ADD3F-A51A-4335-BEB4-575CFE33B1D3}" type="presParOf" srcId="{A39CC4E3-D1F4-4CA5-9439-1F0B42E999EA}" destId="{95432162-014B-43EF-9CA2-0F169B8ED65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C20279-72F6-4A21-860D-75C03426826E}"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AU"/>
        </a:p>
      </dgm:t>
    </dgm:pt>
    <dgm:pt modelId="{F5271C37-3F07-4E18-A7FF-F2C4A6EA703D}">
      <dgm:prSet phldrT="[Text]" custT="1"/>
      <dgm:spPr/>
      <dgm:t>
        <a:bodyPr/>
        <a:lstStyle/>
        <a:p>
          <a:r>
            <a:rPr lang="en-AU" sz="3600" dirty="0"/>
            <a:t>Property</a:t>
          </a:r>
          <a:endParaRPr lang="en-AU" sz="4000" dirty="0"/>
        </a:p>
      </dgm:t>
    </dgm:pt>
    <dgm:pt modelId="{32E58BEC-AFB1-4EE0-A8EC-841122587C17}" type="parTrans" cxnId="{21B4325B-0A76-477A-BC39-26274F1EC41D}">
      <dgm:prSet/>
      <dgm:spPr/>
      <dgm:t>
        <a:bodyPr/>
        <a:lstStyle/>
        <a:p>
          <a:endParaRPr lang="en-AU"/>
        </a:p>
      </dgm:t>
    </dgm:pt>
    <dgm:pt modelId="{A0BA8045-0C97-443D-B848-6F454FEA4DA2}" type="sibTrans" cxnId="{21B4325B-0A76-477A-BC39-26274F1EC41D}">
      <dgm:prSet/>
      <dgm:spPr>
        <a:ln w="76200">
          <a:solidFill>
            <a:schemeClr val="accent1"/>
          </a:solidFill>
        </a:ln>
      </dgm:spPr>
      <dgm:t>
        <a:bodyPr/>
        <a:lstStyle/>
        <a:p>
          <a:endParaRPr lang="en-AU"/>
        </a:p>
      </dgm:t>
    </dgm:pt>
    <dgm:pt modelId="{28AF134E-C8C1-4224-89A9-C95C225B6DE2}">
      <dgm:prSet phldrT="[Text]" custT="1"/>
      <dgm:spPr/>
      <dgm:t>
        <a:bodyPr/>
        <a:lstStyle/>
        <a:p>
          <a:r>
            <a:rPr lang="en-AU" sz="3600" dirty="0"/>
            <a:t>Behaviour</a:t>
          </a:r>
        </a:p>
      </dgm:t>
    </dgm:pt>
    <dgm:pt modelId="{9F70D974-D88E-4A7A-B891-47180A6CE04F}" type="parTrans" cxnId="{490C007E-776C-4A8A-8248-8E821803297E}">
      <dgm:prSet/>
      <dgm:spPr/>
      <dgm:t>
        <a:bodyPr/>
        <a:lstStyle/>
        <a:p>
          <a:endParaRPr lang="en-AU"/>
        </a:p>
      </dgm:t>
    </dgm:pt>
    <dgm:pt modelId="{E5884D48-2376-4685-AB3F-509A14305FB1}" type="sibTrans" cxnId="{490C007E-776C-4A8A-8248-8E821803297E}">
      <dgm:prSet/>
      <dgm:spPr>
        <a:ln w="76200">
          <a:solidFill>
            <a:schemeClr val="accent2"/>
          </a:solidFill>
        </a:ln>
      </dgm:spPr>
      <dgm:t>
        <a:bodyPr/>
        <a:lstStyle/>
        <a:p>
          <a:endParaRPr lang="en-AU"/>
        </a:p>
      </dgm:t>
    </dgm:pt>
    <dgm:pt modelId="{1A57A529-3DDF-4245-9183-9A2A3133C9E2}">
      <dgm:prSet custT="1">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r>
            <a:rPr lang="en-AU" sz="3600" dirty="0"/>
            <a:t>Value</a:t>
          </a:r>
          <a:endParaRPr lang="en-AU" sz="4000" dirty="0"/>
        </a:p>
      </dgm:t>
    </dgm:pt>
    <dgm:pt modelId="{504159A6-4B06-403F-AE1C-208AAA2856F9}" type="parTrans" cxnId="{28FD5258-08C0-4DD6-8620-A98EADF86C05}">
      <dgm:prSet/>
      <dgm:spPr/>
      <dgm:t>
        <a:bodyPr/>
        <a:lstStyle/>
        <a:p>
          <a:endParaRPr lang="en-AU"/>
        </a:p>
      </dgm:t>
    </dgm:pt>
    <dgm:pt modelId="{84D1A7AA-EF0F-46E5-8263-93254FDC7C1E}" type="sibTrans" cxnId="{28FD5258-08C0-4DD6-8620-A98EADF86C05}">
      <dgm:prSet/>
      <dgm:spPr>
        <a:ln w="76200">
          <a:solidFill>
            <a:schemeClr val="accent2"/>
          </a:solidFill>
          <a:headEnd type="arrow" w="med" len="med"/>
          <a:tailEnd type="none" w="med" len="med"/>
        </a:ln>
      </dgm:spPr>
      <dgm:t>
        <a:bodyPr/>
        <a:lstStyle/>
        <a:p>
          <a:endParaRPr lang="en-AU"/>
        </a:p>
      </dgm:t>
    </dgm:pt>
    <dgm:pt modelId="{A39CC4E3-D1F4-4CA5-9439-1F0B42E999EA}" type="pres">
      <dgm:prSet presAssocID="{70C20279-72F6-4A21-860D-75C03426826E}" presName="cycle" presStyleCnt="0">
        <dgm:presLayoutVars>
          <dgm:dir/>
          <dgm:resizeHandles val="exact"/>
        </dgm:presLayoutVars>
      </dgm:prSet>
      <dgm:spPr/>
    </dgm:pt>
    <dgm:pt modelId="{8F735AE0-8704-4256-9747-F800D920FD06}" type="pres">
      <dgm:prSet presAssocID="{1A57A529-3DDF-4245-9183-9A2A3133C9E2}" presName="node" presStyleLbl="node1" presStyleIdx="0" presStyleCnt="3">
        <dgm:presLayoutVars>
          <dgm:bulletEnabled val="1"/>
        </dgm:presLayoutVars>
      </dgm:prSet>
      <dgm:spPr/>
    </dgm:pt>
    <dgm:pt modelId="{268B9A33-BC46-413D-986D-0BCBF0C9CCC4}" type="pres">
      <dgm:prSet presAssocID="{1A57A529-3DDF-4245-9183-9A2A3133C9E2}" presName="spNode" presStyleCnt="0"/>
      <dgm:spPr/>
    </dgm:pt>
    <dgm:pt modelId="{DB3070FA-E44B-44CB-8D4C-576258F38602}" type="pres">
      <dgm:prSet presAssocID="{84D1A7AA-EF0F-46E5-8263-93254FDC7C1E}" presName="sibTrans" presStyleLbl="sibTrans1D1" presStyleIdx="0" presStyleCnt="3"/>
      <dgm:spPr/>
    </dgm:pt>
    <dgm:pt modelId="{2D5AFFFD-5B38-4C3D-8291-2A8EFF13FFA4}" type="pres">
      <dgm:prSet presAssocID="{F5271C37-3F07-4E18-A7FF-F2C4A6EA703D}" presName="node" presStyleLbl="node1" presStyleIdx="1" presStyleCnt="3">
        <dgm:presLayoutVars>
          <dgm:bulletEnabled val="1"/>
        </dgm:presLayoutVars>
      </dgm:prSet>
      <dgm:spPr/>
    </dgm:pt>
    <dgm:pt modelId="{7E3B1B09-F296-4137-A27B-0934DD12C8CC}" type="pres">
      <dgm:prSet presAssocID="{F5271C37-3F07-4E18-A7FF-F2C4A6EA703D}" presName="spNode" presStyleCnt="0"/>
      <dgm:spPr/>
    </dgm:pt>
    <dgm:pt modelId="{06748D61-DBE0-4B01-B714-C96B7E6E0DC3}" type="pres">
      <dgm:prSet presAssocID="{A0BA8045-0C97-443D-B848-6F454FEA4DA2}" presName="sibTrans" presStyleLbl="sibTrans1D1" presStyleIdx="1" presStyleCnt="3"/>
      <dgm:spPr/>
    </dgm:pt>
    <dgm:pt modelId="{F273967E-8226-479D-A0C0-7C95AAA3E95B}" type="pres">
      <dgm:prSet presAssocID="{28AF134E-C8C1-4224-89A9-C95C225B6DE2}" presName="node" presStyleLbl="node1" presStyleIdx="2" presStyleCnt="3">
        <dgm:presLayoutVars>
          <dgm:bulletEnabled val="1"/>
        </dgm:presLayoutVars>
      </dgm:prSet>
      <dgm:spPr/>
    </dgm:pt>
    <dgm:pt modelId="{667B3BAF-9B68-416C-9522-5A29209CA05C}" type="pres">
      <dgm:prSet presAssocID="{28AF134E-C8C1-4224-89A9-C95C225B6DE2}" presName="spNode" presStyleCnt="0"/>
      <dgm:spPr/>
    </dgm:pt>
    <dgm:pt modelId="{95432162-014B-43EF-9CA2-0F169B8ED659}" type="pres">
      <dgm:prSet presAssocID="{E5884D48-2376-4685-AB3F-509A14305FB1}" presName="sibTrans" presStyleLbl="sibTrans1D1" presStyleIdx="2" presStyleCnt="3"/>
      <dgm:spPr/>
    </dgm:pt>
  </dgm:ptLst>
  <dgm:cxnLst>
    <dgm:cxn modelId="{3000AC0C-8D2B-4562-B703-2D0C5FA15DBA}" type="presOf" srcId="{1A57A529-3DDF-4245-9183-9A2A3133C9E2}" destId="{8F735AE0-8704-4256-9747-F800D920FD06}" srcOrd="0" destOrd="0" presId="urn:microsoft.com/office/officeart/2005/8/layout/cycle5"/>
    <dgm:cxn modelId="{28FD5258-08C0-4DD6-8620-A98EADF86C05}" srcId="{70C20279-72F6-4A21-860D-75C03426826E}" destId="{1A57A529-3DDF-4245-9183-9A2A3133C9E2}" srcOrd="0" destOrd="0" parTransId="{504159A6-4B06-403F-AE1C-208AAA2856F9}" sibTransId="{84D1A7AA-EF0F-46E5-8263-93254FDC7C1E}"/>
    <dgm:cxn modelId="{21B4325B-0A76-477A-BC39-26274F1EC41D}" srcId="{70C20279-72F6-4A21-860D-75C03426826E}" destId="{F5271C37-3F07-4E18-A7FF-F2C4A6EA703D}" srcOrd="1" destOrd="0" parTransId="{32E58BEC-AFB1-4EE0-A8EC-841122587C17}" sibTransId="{A0BA8045-0C97-443D-B848-6F454FEA4DA2}"/>
    <dgm:cxn modelId="{DAF14377-7C60-4D44-95F8-24244675857D}" type="presOf" srcId="{84D1A7AA-EF0F-46E5-8263-93254FDC7C1E}" destId="{DB3070FA-E44B-44CB-8D4C-576258F38602}" srcOrd="0" destOrd="0" presId="urn:microsoft.com/office/officeart/2005/8/layout/cycle5"/>
    <dgm:cxn modelId="{490C007E-776C-4A8A-8248-8E821803297E}" srcId="{70C20279-72F6-4A21-860D-75C03426826E}" destId="{28AF134E-C8C1-4224-89A9-C95C225B6DE2}" srcOrd="2" destOrd="0" parTransId="{9F70D974-D88E-4A7A-B891-47180A6CE04F}" sibTransId="{E5884D48-2376-4685-AB3F-509A14305FB1}"/>
    <dgm:cxn modelId="{7D26DB84-B8B0-408E-8514-9900CC0803FA}" type="presOf" srcId="{A0BA8045-0C97-443D-B848-6F454FEA4DA2}" destId="{06748D61-DBE0-4B01-B714-C96B7E6E0DC3}" srcOrd="0" destOrd="0" presId="urn:microsoft.com/office/officeart/2005/8/layout/cycle5"/>
    <dgm:cxn modelId="{F8CB779C-9082-45FC-94A5-42BDF6F3BB0B}" type="presOf" srcId="{F5271C37-3F07-4E18-A7FF-F2C4A6EA703D}" destId="{2D5AFFFD-5B38-4C3D-8291-2A8EFF13FFA4}" srcOrd="0" destOrd="0" presId="urn:microsoft.com/office/officeart/2005/8/layout/cycle5"/>
    <dgm:cxn modelId="{D6EEBDD9-06BE-40FF-9040-F709F7D936C5}" type="presOf" srcId="{E5884D48-2376-4685-AB3F-509A14305FB1}" destId="{95432162-014B-43EF-9CA2-0F169B8ED659}" srcOrd="0" destOrd="0" presId="urn:microsoft.com/office/officeart/2005/8/layout/cycle5"/>
    <dgm:cxn modelId="{430A19DC-0A7A-461B-9DF6-FFC17CE41DE5}" type="presOf" srcId="{70C20279-72F6-4A21-860D-75C03426826E}" destId="{A39CC4E3-D1F4-4CA5-9439-1F0B42E999EA}" srcOrd="0" destOrd="0" presId="urn:microsoft.com/office/officeart/2005/8/layout/cycle5"/>
    <dgm:cxn modelId="{CFC159DE-5746-443A-9873-058637684450}" type="presOf" srcId="{28AF134E-C8C1-4224-89A9-C95C225B6DE2}" destId="{F273967E-8226-479D-A0C0-7C95AAA3E95B}" srcOrd="0" destOrd="0" presId="urn:microsoft.com/office/officeart/2005/8/layout/cycle5"/>
    <dgm:cxn modelId="{D490F8E0-DCDE-4BA0-B106-8B9D8E320EF9}" type="presParOf" srcId="{A39CC4E3-D1F4-4CA5-9439-1F0B42E999EA}" destId="{8F735AE0-8704-4256-9747-F800D920FD06}" srcOrd="0" destOrd="0" presId="urn:microsoft.com/office/officeart/2005/8/layout/cycle5"/>
    <dgm:cxn modelId="{73F4A43D-2F48-4173-9E7A-12F0879113E1}" type="presParOf" srcId="{A39CC4E3-D1F4-4CA5-9439-1F0B42E999EA}" destId="{268B9A33-BC46-413D-986D-0BCBF0C9CCC4}" srcOrd="1" destOrd="0" presId="urn:microsoft.com/office/officeart/2005/8/layout/cycle5"/>
    <dgm:cxn modelId="{49BDEC92-ED6D-4AF4-A90E-13C0785A1A35}" type="presParOf" srcId="{A39CC4E3-D1F4-4CA5-9439-1F0B42E999EA}" destId="{DB3070FA-E44B-44CB-8D4C-576258F38602}" srcOrd="2" destOrd="0" presId="urn:microsoft.com/office/officeart/2005/8/layout/cycle5"/>
    <dgm:cxn modelId="{0D693086-2273-4A35-98A8-C1B6FDF326C0}" type="presParOf" srcId="{A39CC4E3-D1F4-4CA5-9439-1F0B42E999EA}" destId="{2D5AFFFD-5B38-4C3D-8291-2A8EFF13FFA4}" srcOrd="3" destOrd="0" presId="urn:microsoft.com/office/officeart/2005/8/layout/cycle5"/>
    <dgm:cxn modelId="{E4A533FD-EB09-46E5-8AF3-86753E93A082}" type="presParOf" srcId="{A39CC4E3-D1F4-4CA5-9439-1F0B42E999EA}" destId="{7E3B1B09-F296-4137-A27B-0934DD12C8CC}" srcOrd="4" destOrd="0" presId="urn:microsoft.com/office/officeart/2005/8/layout/cycle5"/>
    <dgm:cxn modelId="{403E3678-3B1B-4A8B-BDEF-40410BDC0A45}" type="presParOf" srcId="{A39CC4E3-D1F4-4CA5-9439-1F0B42E999EA}" destId="{06748D61-DBE0-4B01-B714-C96B7E6E0DC3}" srcOrd="5" destOrd="0" presId="urn:microsoft.com/office/officeart/2005/8/layout/cycle5"/>
    <dgm:cxn modelId="{D6514E1E-F8CA-426C-86EF-7046AB9D3644}" type="presParOf" srcId="{A39CC4E3-D1F4-4CA5-9439-1F0B42E999EA}" destId="{F273967E-8226-479D-A0C0-7C95AAA3E95B}" srcOrd="6" destOrd="0" presId="urn:microsoft.com/office/officeart/2005/8/layout/cycle5"/>
    <dgm:cxn modelId="{5ADC9042-8EDD-418E-9627-87F31EDFAF67}" type="presParOf" srcId="{A39CC4E3-D1F4-4CA5-9439-1F0B42E999EA}" destId="{667B3BAF-9B68-416C-9522-5A29209CA05C}" srcOrd="7" destOrd="0" presId="urn:microsoft.com/office/officeart/2005/8/layout/cycle5"/>
    <dgm:cxn modelId="{4A5ADD3F-A51A-4335-BEB4-575CFE33B1D3}" type="presParOf" srcId="{A39CC4E3-D1F4-4CA5-9439-1F0B42E999EA}" destId="{95432162-014B-43EF-9CA2-0F169B8ED65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0C20279-72F6-4A21-860D-75C03426826E}"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AU"/>
        </a:p>
      </dgm:t>
    </dgm:pt>
    <dgm:pt modelId="{F5271C37-3F07-4E18-A7FF-F2C4A6EA703D}">
      <dgm:prSet phldrT="[Text]" custT="1"/>
      <dgm:spPr/>
      <dgm:t>
        <a:bodyPr/>
        <a:lstStyle/>
        <a:p>
          <a:r>
            <a:rPr lang="en-AU" sz="3600" dirty="0"/>
            <a:t>Property</a:t>
          </a:r>
          <a:endParaRPr lang="en-AU" sz="4000" dirty="0"/>
        </a:p>
      </dgm:t>
    </dgm:pt>
    <dgm:pt modelId="{32E58BEC-AFB1-4EE0-A8EC-841122587C17}" type="parTrans" cxnId="{21B4325B-0A76-477A-BC39-26274F1EC41D}">
      <dgm:prSet/>
      <dgm:spPr/>
      <dgm:t>
        <a:bodyPr/>
        <a:lstStyle/>
        <a:p>
          <a:endParaRPr lang="en-AU"/>
        </a:p>
      </dgm:t>
    </dgm:pt>
    <dgm:pt modelId="{A0BA8045-0C97-443D-B848-6F454FEA4DA2}" type="sibTrans" cxnId="{21B4325B-0A76-477A-BC39-26274F1EC41D}">
      <dgm:prSet/>
      <dgm:spPr>
        <a:ln w="76200">
          <a:solidFill>
            <a:schemeClr val="accent1"/>
          </a:solidFill>
        </a:ln>
      </dgm:spPr>
      <dgm:t>
        <a:bodyPr/>
        <a:lstStyle/>
        <a:p>
          <a:endParaRPr lang="en-AU"/>
        </a:p>
      </dgm:t>
    </dgm:pt>
    <dgm:pt modelId="{28AF134E-C8C1-4224-89A9-C95C225B6DE2}">
      <dgm:prSet phldrT="[Text]" custT="1"/>
      <dgm:spPr/>
      <dgm:t>
        <a:bodyPr/>
        <a:lstStyle/>
        <a:p>
          <a:r>
            <a:rPr lang="en-AU" sz="3600" dirty="0"/>
            <a:t>Predicted behaviour</a:t>
          </a:r>
        </a:p>
      </dgm:t>
    </dgm:pt>
    <dgm:pt modelId="{9F70D974-D88E-4A7A-B891-47180A6CE04F}" type="parTrans" cxnId="{490C007E-776C-4A8A-8248-8E821803297E}">
      <dgm:prSet/>
      <dgm:spPr/>
      <dgm:t>
        <a:bodyPr/>
        <a:lstStyle/>
        <a:p>
          <a:endParaRPr lang="en-AU"/>
        </a:p>
      </dgm:t>
    </dgm:pt>
    <dgm:pt modelId="{E5884D48-2376-4685-AB3F-509A14305FB1}" type="sibTrans" cxnId="{490C007E-776C-4A8A-8248-8E821803297E}">
      <dgm:prSet/>
      <dgm:spPr>
        <a:ln w="76200">
          <a:solidFill>
            <a:schemeClr val="accent2"/>
          </a:solidFill>
        </a:ln>
      </dgm:spPr>
      <dgm:t>
        <a:bodyPr/>
        <a:lstStyle/>
        <a:p>
          <a:endParaRPr lang="en-AU"/>
        </a:p>
      </dgm:t>
    </dgm:pt>
    <dgm:pt modelId="{1A57A529-3DDF-4245-9183-9A2A3133C9E2}">
      <dgm:prSet custT="1">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r>
            <a:rPr lang="en-AU" sz="3600" dirty="0"/>
            <a:t>Metric</a:t>
          </a:r>
          <a:endParaRPr lang="en-AU" sz="4000" dirty="0"/>
        </a:p>
      </dgm:t>
    </dgm:pt>
    <dgm:pt modelId="{84D1A7AA-EF0F-46E5-8263-93254FDC7C1E}" type="sibTrans" cxnId="{28FD5258-08C0-4DD6-8620-A98EADF86C05}">
      <dgm:prSet/>
      <dgm:spPr>
        <a:ln w="76200">
          <a:solidFill>
            <a:schemeClr val="accent2"/>
          </a:solidFill>
          <a:headEnd type="arrow" w="med" len="med"/>
          <a:tailEnd type="none" w="med" len="med"/>
        </a:ln>
      </dgm:spPr>
      <dgm:t>
        <a:bodyPr/>
        <a:lstStyle/>
        <a:p>
          <a:endParaRPr lang="en-AU"/>
        </a:p>
      </dgm:t>
    </dgm:pt>
    <dgm:pt modelId="{504159A6-4B06-403F-AE1C-208AAA2856F9}" type="parTrans" cxnId="{28FD5258-08C0-4DD6-8620-A98EADF86C05}">
      <dgm:prSet/>
      <dgm:spPr/>
      <dgm:t>
        <a:bodyPr/>
        <a:lstStyle/>
        <a:p>
          <a:endParaRPr lang="en-AU"/>
        </a:p>
      </dgm:t>
    </dgm:pt>
    <dgm:pt modelId="{A39CC4E3-D1F4-4CA5-9439-1F0B42E999EA}" type="pres">
      <dgm:prSet presAssocID="{70C20279-72F6-4A21-860D-75C03426826E}" presName="cycle" presStyleCnt="0">
        <dgm:presLayoutVars>
          <dgm:dir/>
          <dgm:resizeHandles val="exact"/>
        </dgm:presLayoutVars>
      </dgm:prSet>
      <dgm:spPr/>
    </dgm:pt>
    <dgm:pt modelId="{8F735AE0-8704-4256-9747-F800D920FD06}" type="pres">
      <dgm:prSet presAssocID="{1A57A529-3DDF-4245-9183-9A2A3133C9E2}" presName="node" presStyleLbl="node1" presStyleIdx="0" presStyleCnt="3">
        <dgm:presLayoutVars>
          <dgm:bulletEnabled val="1"/>
        </dgm:presLayoutVars>
      </dgm:prSet>
      <dgm:spPr/>
    </dgm:pt>
    <dgm:pt modelId="{268B9A33-BC46-413D-986D-0BCBF0C9CCC4}" type="pres">
      <dgm:prSet presAssocID="{1A57A529-3DDF-4245-9183-9A2A3133C9E2}" presName="spNode" presStyleCnt="0"/>
      <dgm:spPr/>
    </dgm:pt>
    <dgm:pt modelId="{DB3070FA-E44B-44CB-8D4C-576258F38602}" type="pres">
      <dgm:prSet presAssocID="{84D1A7AA-EF0F-46E5-8263-93254FDC7C1E}" presName="sibTrans" presStyleLbl="sibTrans1D1" presStyleIdx="0" presStyleCnt="3"/>
      <dgm:spPr/>
    </dgm:pt>
    <dgm:pt modelId="{2D5AFFFD-5B38-4C3D-8291-2A8EFF13FFA4}" type="pres">
      <dgm:prSet presAssocID="{F5271C37-3F07-4E18-A7FF-F2C4A6EA703D}" presName="node" presStyleLbl="node1" presStyleIdx="1" presStyleCnt="3">
        <dgm:presLayoutVars>
          <dgm:bulletEnabled val="1"/>
        </dgm:presLayoutVars>
      </dgm:prSet>
      <dgm:spPr/>
    </dgm:pt>
    <dgm:pt modelId="{7E3B1B09-F296-4137-A27B-0934DD12C8CC}" type="pres">
      <dgm:prSet presAssocID="{F5271C37-3F07-4E18-A7FF-F2C4A6EA703D}" presName="spNode" presStyleCnt="0"/>
      <dgm:spPr/>
    </dgm:pt>
    <dgm:pt modelId="{06748D61-DBE0-4B01-B714-C96B7E6E0DC3}" type="pres">
      <dgm:prSet presAssocID="{A0BA8045-0C97-443D-B848-6F454FEA4DA2}" presName="sibTrans" presStyleLbl="sibTrans1D1" presStyleIdx="1" presStyleCnt="3"/>
      <dgm:spPr/>
    </dgm:pt>
    <dgm:pt modelId="{F273967E-8226-479D-A0C0-7C95AAA3E95B}" type="pres">
      <dgm:prSet presAssocID="{28AF134E-C8C1-4224-89A9-C95C225B6DE2}" presName="node" presStyleLbl="node1" presStyleIdx="2" presStyleCnt="3">
        <dgm:presLayoutVars>
          <dgm:bulletEnabled val="1"/>
        </dgm:presLayoutVars>
      </dgm:prSet>
      <dgm:spPr/>
    </dgm:pt>
    <dgm:pt modelId="{667B3BAF-9B68-416C-9522-5A29209CA05C}" type="pres">
      <dgm:prSet presAssocID="{28AF134E-C8C1-4224-89A9-C95C225B6DE2}" presName="spNode" presStyleCnt="0"/>
      <dgm:spPr/>
    </dgm:pt>
    <dgm:pt modelId="{95432162-014B-43EF-9CA2-0F169B8ED659}" type="pres">
      <dgm:prSet presAssocID="{E5884D48-2376-4685-AB3F-509A14305FB1}" presName="sibTrans" presStyleLbl="sibTrans1D1" presStyleIdx="2" presStyleCnt="3"/>
      <dgm:spPr/>
    </dgm:pt>
  </dgm:ptLst>
  <dgm:cxnLst>
    <dgm:cxn modelId="{3000AC0C-8D2B-4562-B703-2D0C5FA15DBA}" type="presOf" srcId="{1A57A529-3DDF-4245-9183-9A2A3133C9E2}" destId="{8F735AE0-8704-4256-9747-F800D920FD06}" srcOrd="0" destOrd="0" presId="urn:microsoft.com/office/officeart/2005/8/layout/cycle5"/>
    <dgm:cxn modelId="{28FD5258-08C0-4DD6-8620-A98EADF86C05}" srcId="{70C20279-72F6-4A21-860D-75C03426826E}" destId="{1A57A529-3DDF-4245-9183-9A2A3133C9E2}" srcOrd="0" destOrd="0" parTransId="{504159A6-4B06-403F-AE1C-208AAA2856F9}" sibTransId="{84D1A7AA-EF0F-46E5-8263-93254FDC7C1E}"/>
    <dgm:cxn modelId="{21B4325B-0A76-477A-BC39-26274F1EC41D}" srcId="{70C20279-72F6-4A21-860D-75C03426826E}" destId="{F5271C37-3F07-4E18-A7FF-F2C4A6EA703D}" srcOrd="1" destOrd="0" parTransId="{32E58BEC-AFB1-4EE0-A8EC-841122587C17}" sibTransId="{A0BA8045-0C97-443D-B848-6F454FEA4DA2}"/>
    <dgm:cxn modelId="{DAF14377-7C60-4D44-95F8-24244675857D}" type="presOf" srcId="{84D1A7AA-EF0F-46E5-8263-93254FDC7C1E}" destId="{DB3070FA-E44B-44CB-8D4C-576258F38602}" srcOrd="0" destOrd="0" presId="urn:microsoft.com/office/officeart/2005/8/layout/cycle5"/>
    <dgm:cxn modelId="{490C007E-776C-4A8A-8248-8E821803297E}" srcId="{70C20279-72F6-4A21-860D-75C03426826E}" destId="{28AF134E-C8C1-4224-89A9-C95C225B6DE2}" srcOrd="2" destOrd="0" parTransId="{9F70D974-D88E-4A7A-B891-47180A6CE04F}" sibTransId="{E5884D48-2376-4685-AB3F-509A14305FB1}"/>
    <dgm:cxn modelId="{7D26DB84-B8B0-408E-8514-9900CC0803FA}" type="presOf" srcId="{A0BA8045-0C97-443D-B848-6F454FEA4DA2}" destId="{06748D61-DBE0-4B01-B714-C96B7E6E0DC3}" srcOrd="0" destOrd="0" presId="urn:microsoft.com/office/officeart/2005/8/layout/cycle5"/>
    <dgm:cxn modelId="{F8CB779C-9082-45FC-94A5-42BDF6F3BB0B}" type="presOf" srcId="{F5271C37-3F07-4E18-A7FF-F2C4A6EA703D}" destId="{2D5AFFFD-5B38-4C3D-8291-2A8EFF13FFA4}" srcOrd="0" destOrd="0" presId="urn:microsoft.com/office/officeart/2005/8/layout/cycle5"/>
    <dgm:cxn modelId="{D6EEBDD9-06BE-40FF-9040-F709F7D936C5}" type="presOf" srcId="{E5884D48-2376-4685-AB3F-509A14305FB1}" destId="{95432162-014B-43EF-9CA2-0F169B8ED659}" srcOrd="0" destOrd="0" presId="urn:microsoft.com/office/officeart/2005/8/layout/cycle5"/>
    <dgm:cxn modelId="{430A19DC-0A7A-461B-9DF6-FFC17CE41DE5}" type="presOf" srcId="{70C20279-72F6-4A21-860D-75C03426826E}" destId="{A39CC4E3-D1F4-4CA5-9439-1F0B42E999EA}" srcOrd="0" destOrd="0" presId="urn:microsoft.com/office/officeart/2005/8/layout/cycle5"/>
    <dgm:cxn modelId="{CFC159DE-5746-443A-9873-058637684450}" type="presOf" srcId="{28AF134E-C8C1-4224-89A9-C95C225B6DE2}" destId="{F273967E-8226-479D-A0C0-7C95AAA3E95B}" srcOrd="0" destOrd="0" presId="urn:microsoft.com/office/officeart/2005/8/layout/cycle5"/>
    <dgm:cxn modelId="{D490F8E0-DCDE-4BA0-B106-8B9D8E320EF9}" type="presParOf" srcId="{A39CC4E3-D1F4-4CA5-9439-1F0B42E999EA}" destId="{8F735AE0-8704-4256-9747-F800D920FD06}" srcOrd="0" destOrd="0" presId="urn:microsoft.com/office/officeart/2005/8/layout/cycle5"/>
    <dgm:cxn modelId="{73F4A43D-2F48-4173-9E7A-12F0879113E1}" type="presParOf" srcId="{A39CC4E3-D1F4-4CA5-9439-1F0B42E999EA}" destId="{268B9A33-BC46-413D-986D-0BCBF0C9CCC4}" srcOrd="1" destOrd="0" presId="urn:microsoft.com/office/officeart/2005/8/layout/cycle5"/>
    <dgm:cxn modelId="{49BDEC92-ED6D-4AF4-A90E-13C0785A1A35}" type="presParOf" srcId="{A39CC4E3-D1F4-4CA5-9439-1F0B42E999EA}" destId="{DB3070FA-E44B-44CB-8D4C-576258F38602}" srcOrd="2" destOrd="0" presId="urn:microsoft.com/office/officeart/2005/8/layout/cycle5"/>
    <dgm:cxn modelId="{0D693086-2273-4A35-98A8-C1B6FDF326C0}" type="presParOf" srcId="{A39CC4E3-D1F4-4CA5-9439-1F0B42E999EA}" destId="{2D5AFFFD-5B38-4C3D-8291-2A8EFF13FFA4}" srcOrd="3" destOrd="0" presId="urn:microsoft.com/office/officeart/2005/8/layout/cycle5"/>
    <dgm:cxn modelId="{E4A533FD-EB09-46E5-8AF3-86753E93A082}" type="presParOf" srcId="{A39CC4E3-D1F4-4CA5-9439-1F0B42E999EA}" destId="{7E3B1B09-F296-4137-A27B-0934DD12C8CC}" srcOrd="4" destOrd="0" presId="urn:microsoft.com/office/officeart/2005/8/layout/cycle5"/>
    <dgm:cxn modelId="{403E3678-3B1B-4A8B-BDEF-40410BDC0A45}" type="presParOf" srcId="{A39CC4E3-D1F4-4CA5-9439-1F0B42E999EA}" destId="{06748D61-DBE0-4B01-B714-C96B7E6E0DC3}" srcOrd="5" destOrd="0" presId="urn:microsoft.com/office/officeart/2005/8/layout/cycle5"/>
    <dgm:cxn modelId="{D6514E1E-F8CA-426C-86EF-7046AB9D3644}" type="presParOf" srcId="{A39CC4E3-D1F4-4CA5-9439-1F0B42E999EA}" destId="{F273967E-8226-479D-A0C0-7C95AAA3E95B}" srcOrd="6" destOrd="0" presId="urn:microsoft.com/office/officeart/2005/8/layout/cycle5"/>
    <dgm:cxn modelId="{5ADC9042-8EDD-418E-9627-87F31EDFAF67}" type="presParOf" srcId="{A39CC4E3-D1F4-4CA5-9439-1F0B42E999EA}" destId="{667B3BAF-9B68-416C-9522-5A29209CA05C}" srcOrd="7" destOrd="0" presId="urn:microsoft.com/office/officeart/2005/8/layout/cycle5"/>
    <dgm:cxn modelId="{4A5ADD3F-A51A-4335-BEB4-575CFE33B1D3}" type="presParOf" srcId="{A39CC4E3-D1F4-4CA5-9439-1F0B42E999EA}" destId="{95432162-014B-43EF-9CA2-0F169B8ED65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4D7A8-F242-4446-B2A1-688F65AA6488}">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191A6F-FEC3-429C-B965-789F02391040}">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B97193-9CD9-499F-A044-A0A2AE10C7C7}">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AU" sz="2200" kern="1200" dirty="0"/>
            <a:t>Cheap</a:t>
          </a:r>
          <a:endParaRPr lang="en-US" sz="2200" kern="1200" dirty="0"/>
        </a:p>
      </dsp:txBody>
      <dsp:txXfrm>
        <a:off x="1429899" y="2442"/>
        <a:ext cx="5083704" cy="1238008"/>
      </dsp:txXfrm>
    </dsp:sp>
    <dsp:sp modelId="{46A8D661-9F3C-4298-90F8-DA3C84367CC3}">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A1D727-5706-4DA4-A049-836E6E15F689}">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E413BE-7BA5-4CE7-A5BC-73D33FC2A606}">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AU" sz="2200" kern="1200" dirty="0"/>
            <a:t>Fast</a:t>
          </a:r>
          <a:endParaRPr lang="en-US" sz="2200" kern="1200" dirty="0"/>
        </a:p>
      </dsp:txBody>
      <dsp:txXfrm>
        <a:off x="1429899" y="1549953"/>
        <a:ext cx="5083704" cy="1238008"/>
      </dsp:txXfrm>
    </dsp:sp>
    <dsp:sp modelId="{6B4F61E6-6169-45FD-9C20-952BD8C6ACDD}">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5A2AF7-CB94-42A1-9195-6D332B3EDE65}">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3A377F-983B-4BC6-925D-ABFB85967132}">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AU" sz="2200" kern="1200" dirty="0"/>
            <a:t>Repeatable</a:t>
          </a:r>
          <a:endParaRPr lang="en-US" sz="2200" kern="1200" dirty="0"/>
        </a:p>
      </dsp:txBody>
      <dsp:txXfrm>
        <a:off x="1429899" y="3097464"/>
        <a:ext cx="5083704" cy="1238008"/>
      </dsp:txXfrm>
    </dsp:sp>
    <dsp:sp modelId="{006D6914-C614-45A9-BA1A-9C6A2F195C83}">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B5F6B2-D6F9-4653-9422-88615A4AC0ED}">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01F096-67F2-4D6B-98DF-CF0E79C741DE}">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AU" sz="2200" kern="1200" dirty="0"/>
            <a:t>Tells us about the real experience</a:t>
          </a:r>
          <a:endParaRPr lang="en-US" sz="2200" kern="1200" dirty="0"/>
        </a:p>
      </dsp:txBody>
      <dsp:txXfrm>
        <a:off x="1429899" y="4644974"/>
        <a:ext cx="5083704" cy="1238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2F8BF-589C-4876-AA19-CCCB7C44CD65}">
      <dsp:nvSpPr>
        <dsp:cNvPr id="0" name=""/>
        <dsp:cNvSpPr/>
      </dsp:nvSpPr>
      <dsp:spPr>
        <a:xfrm>
          <a:off x="3736189" y="595079"/>
          <a:ext cx="2484437" cy="161488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AU" sz="4800" b="1" kern="1200" dirty="0"/>
            <a:t>C</a:t>
          </a:r>
        </a:p>
        <a:p>
          <a:pPr marL="0" lvl="0" indent="0" algn="ctr" defTabSz="2133600">
            <a:lnSpc>
              <a:spcPct val="90000"/>
            </a:lnSpc>
            <a:spcBef>
              <a:spcPct val="0"/>
            </a:spcBef>
            <a:spcAft>
              <a:spcPct val="35000"/>
            </a:spcAft>
            <a:buNone/>
          </a:pPr>
          <a:r>
            <a:rPr lang="en-AU" sz="2800" b="0" kern="1200" dirty="0"/>
            <a:t>Continue</a:t>
          </a:r>
          <a:endParaRPr lang="en-AU" sz="2000" b="0" kern="1200" dirty="0"/>
        </a:p>
      </dsp:txBody>
      <dsp:txXfrm>
        <a:off x="3815021" y="673911"/>
        <a:ext cx="2326773" cy="1457220"/>
      </dsp:txXfrm>
    </dsp:sp>
    <dsp:sp modelId="{3CF4BDAD-1877-4F44-919E-E1EE6BC9EB35}">
      <dsp:nvSpPr>
        <dsp:cNvPr id="0" name=""/>
        <dsp:cNvSpPr/>
      </dsp:nvSpPr>
      <dsp:spPr>
        <a:xfrm>
          <a:off x="1828369" y="1345320"/>
          <a:ext cx="4309431" cy="4309431"/>
        </a:xfrm>
        <a:custGeom>
          <a:avLst/>
          <a:gdLst/>
          <a:ahLst/>
          <a:cxnLst/>
          <a:rect l="0" t="0" r="0" b="0"/>
          <a:pathLst>
            <a:path>
              <a:moveTo>
                <a:pt x="3889037" y="876073"/>
              </a:moveTo>
              <a:arcTo wR="2154715" hR="2154715" stAng="19416013" swAng="2269285"/>
            </a:path>
          </a:pathLst>
        </a:custGeom>
        <a:noFill/>
        <a:ln w="19050" cap="flat" cmpd="sng" algn="ctr">
          <a:solidFill>
            <a:schemeClr val="accent1"/>
          </a:solidFill>
          <a:prstDash val="solid"/>
          <a:miter lim="800000"/>
        </a:ln>
        <a:effectLst/>
      </dsp:spPr>
      <dsp:style>
        <a:lnRef idx="3">
          <a:schemeClr val="accent1"/>
        </a:lnRef>
        <a:fillRef idx="0">
          <a:schemeClr val="accent1"/>
        </a:fillRef>
        <a:effectRef idx="2">
          <a:schemeClr val="accent1"/>
        </a:effectRef>
        <a:fontRef idx="minor">
          <a:schemeClr val="tx1"/>
        </a:fontRef>
      </dsp:style>
    </dsp:sp>
    <dsp:sp modelId="{B642F70C-E1DE-4B78-B663-4C5F6775749A}">
      <dsp:nvSpPr>
        <dsp:cNvPr id="0" name=""/>
        <dsp:cNvSpPr/>
      </dsp:nvSpPr>
      <dsp:spPr>
        <a:xfrm>
          <a:off x="4455585" y="3567723"/>
          <a:ext cx="2484437" cy="161488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AU" sz="4800" b="1" kern="1200" dirty="0"/>
            <a:t>W</a:t>
          </a:r>
          <a:endParaRPr lang="en-AU" sz="3500" b="1" kern="1200" dirty="0"/>
        </a:p>
        <a:p>
          <a:pPr marL="0" lvl="0" indent="0" algn="ctr" defTabSz="2133600">
            <a:lnSpc>
              <a:spcPct val="90000"/>
            </a:lnSpc>
            <a:spcBef>
              <a:spcPct val="0"/>
            </a:spcBef>
            <a:spcAft>
              <a:spcPct val="35000"/>
            </a:spcAft>
            <a:buNone/>
          </a:pPr>
          <a:r>
            <a:rPr lang="en-AU" sz="2800" b="0" kern="1200" dirty="0"/>
            <a:t>Weight</a:t>
          </a:r>
          <a:endParaRPr lang="en-AU" sz="3500" b="0" kern="1200" dirty="0"/>
        </a:p>
      </dsp:txBody>
      <dsp:txXfrm>
        <a:off x="4534417" y="3646555"/>
        <a:ext cx="2326773" cy="1457220"/>
      </dsp:txXfrm>
    </dsp:sp>
    <dsp:sp modelId="{41142CB5-1C84-4265-AFCD-D44EEF5CED1D}">
      <dsp:nvSpPr>
        <dsp:cNvPr id="0" name=""/>
        <dsp:cNvSpPr/>
      </dsp:nvSpPr>
      <dsp:spPr>
        <a:xfrm>
          <a:off x="1817640" y="832505"/>
          <a:ext cx="4309431" cy="4309431"/>
        </a:xfrm>
        <a:custGeom>
          <a:avLst/>
          <a:gdLst/>
          <a:ahLst/>
          <a:cxnLst/>
          <a:rect l="0" t="0" r="0" b="0"/>
          <a:pathLst>
            <a:path>
              <a:moveTo>
                <a:pt x="2612796" y="4260175"/>
              </a:moveTo>
              <a:arcTo wR="2154715" hR="2154715" stAng="4663533" swAng="4324983"/>
            </a:path>
          </a:pathLst>
        </a:custGeom>
        <a:noFill/>
        <a:ln w="19050" cap="flat" cmpd="sng" algn="ctr">
          <a:solidFill>
            <a:schemeClr val="accent1"/>
          </a:solidFill>
          <a:prstDash val="solid"/>
          <a:miter lim="800000"/>
        </a:ln>
        <a:effectLst/>
      </dsp:spPr>
      <dsp:style>
        <a:lnRef idx="3">
          <a:schemeClr val="accent1"/>
        </a:lnRef>
        <a:fillRef idx="0">
          <a:schemeClr val="accent1"/>
        </a:fillRef>
        <a:effectRef idx="2">
          <a:schemeClr val="accent1"/>
        </a:effectRef>
        <a:fontRef idx="minor">
          <a:schemeClr val="tx1"/>
        </a:fontRef>
      </dsp:style>
    </dsp:sp>
    <dsp:sp modelId="{E624F033-F923-45C7-BD85-65BE5E46E1AA}">
      <dsp:nvSpPr>
        <dsp:cNvPr id="0" name=""/>
        <dsp:cNvSpPr/>
      </dsp:nvSpPr>
      <dsp:spPr>
        <a:xfrm>
          <a:off x="592876" y="2433570"/>
          <a:ext cx="2484437" cy="161488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AU" sz="4800" b="1" kern="1200" dirty="0"/>
            <a:t>L</a:t>
          </a:r>
        </a:p>
        <a:p>
          <a:pPr marL="0" lvl="0" indent="0" algn="ctr" defTabSz="2133600">
            <a:lnSpc>
              <a:spcPct val="90000"/>
            </a:lnSpc>
            <a:spcBef>
              <a:spcPct val="0"/>
            </a:spcBef>
            <a:spcAft>
              <a:spcPct val="35000"/>
            </a:spcAft>
            <a:buNone/>
          </a:pPr>
          <a:r>
            <a:rPr lang="en-AU" sz="2800" b="0" kern="1200" dirty="0"/>
            <a:t>Last</a:t>
          </a:r>
          <a:endParaRPr lang="en-AU" sz="3500" b="1" kern="1200" dirty="0"/>
        </a:p>
      </dsp:txBody>
      <dsp:txXfrm>
        <a:off x="671708" y="2512402"/>
        <a:ext cx="2326773" cy="1457220"/>
      </dsp:txXfrm>
    </dsp:sp>
    <dsp:sp modelId="{7EE93F4B-BBFD-4F0F-A448-279BF546ECAB}">
      <dsp:nvSpPr>
        <dsp:cNvPr id="0" name=""/>
        <dsp:cNvSpPr/>
      </dsp:nvSpPr>
      <dsp:spPr>
        <a:xfrm>
          <a:off x="1683052" y="1182024"/>
          <a:ext cx="4309431" cy="4309431"/>
        </a:xfrm>
        <a:custGeom>
          <a:avLst/>
          <a:gdLst/>
          <a:ahLst/>
          <a:cxnLst/>
          <a:rect l="0" t="0" r="0" b="0"/>
          <a:pathLst>
            <a:path>
              <a:moveTo>
                <a:pt x="207900" y="1231292"/>
              </a:moveTo>
              <a:arcTo wR="2154715" hR="2154715" stAng="12322569" swAng="3679630"/>
            </a:path>
          </a:pathLst>
        </a:custGeom>
        <a:noFill/>
        <a:ln w="19050" cap="flat" cmpd="sng" algn="ctr">
          <a:solidFill>
            <a:schemeClr val="accent1"/>
          </a:solidFill>
          <a:prstDash val="solid"/>
          <a:miter lim="800000"/>
        </a:ln>
        <a:effectLst/>
      </dsp:spPr>
      <dsp:style>
        <a:lnRef idx="3">
          <a:schemeClr val="accent1"/>
        </a:lnRef>
        <a:fillRef idx="0">
          <a:schemeClr val="accent1"/>
        </a:fillRef>
        <a:effectRef idx="2">
          <a:schemeClr val="accent1"/>
        </a:effectRef>
        <a:fontRef idx="minor">
          <a:schemeClr val="tx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2F8BF-589C-4876-AA19-CCCB7C44CD65}">
      <dsp:nvSpPr>
        <dsp:cNvPr id="0" name=""/>
        <dsp:cNvSpPr/>
      </dsp:nvSpPr>
      <dsp:spPr>
        <a:xfrm>
          <a:off x="2349485" y="398299"/>
          <a:ext cx="1663345" cy="108117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AU" sz="4800" b="1" kern="1200" dirty="0"/>
            <a:t>C</a:t>
          </a:r>
        </a:p>
      </dsp:txBody>
      <dsp:txXfrm>
        <a:off x="2402264" y="451078"/>
        <a:ext cx="1557787" cy="975616"/>
      </dsp:txXfrm>
    </dsp:sp>
    <dsp:sp modelId="{3CF4BDAD-1877-4F44-919E-E1EE6BC9EB35}">
      <dsp:nvSpPr>
        <dsp:cNvPr id="0" name=""/>
        <dsp:cNvSpPr/>
      </dsp:nvSpPr>
      <dsp:spPr>
        <a:xfrm>
          <a:off x="1003531" y="799795"/>
          <a:ext cx="2884848" cy="2884848"/>
        </a:xfrm>
        <a:custGeom>
          <a:avLst/>
          <a:gdLst/>
          <a:ahLst/>
          <a:cxnLst/>
          <a:rect l="0" t="0" r="0" b="0"/>
          <a:pathLst>
            <a:path>
              <a:moveTo>
                <a:pt x="2672203" y="688612"/>
              </a:moveTo>
              <a:arcTo wR="1442424" hR="1442424" stAng="19709589" swAng="2512041"/>
            </a:path>
          </a:pathLst>
        </a:custGeom>
        <a:noFill/>
        <a:ln w="19050" cap="flat" cmpd="sng" algn="ctr">
          <a:solidFill>
            <a:schemeClr val="accent1"/>
          </a:solidFill>
          <a:prstDash val="solid"/>
          <a:miter lim="800000"/>
        </a:ln>
        <a:effectLst/>
      </dsp:spPr>
      <dsp:style>
        <a:lnRef idx="3">
          <a:schemeClr val="accent1"/>
        </a:lnRef>
        <a:fillRef idx="0">
          <a:schemeClr val="accent1"/>
        </a:fillRef>
        <a:effectRef idx="2">
          <a:schemeClr val="accent1"/>
        </a:effectRef>
        <a:fontRef idx="minor">
          <a:schemeClr val="tx1"/>
        </a:fontRef>
      </dsp:style>
    </dsp:sp>
    <dsp:sp modelId="{B642F70C-E1DE-4B78-B663-4C5F6775749A}">
      <dsp:nvSpPr>
        <dsp:cNvPr id="0" name=""/>
        <dsp:cNvSpPr/>
      </dsp:nvSpPr>
      <dsp:spPr>
        <a:xfrm>
          <a:off x="2638100" y="2511952"/>
          <a:ext cx="1663345" cy="108117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AU" sz="4800" b="1" kern="1200" dirty="0"/>
            <a:t>W</a:t>
          </a:r>
          <a:endParaRPr lang="en-AU" sz="3500" b="1" kern="1200" dirty="0"/>
        </a:p>
      </dsp:txBody>
      <dsp:txXfrm>
        <a:off x="2690879" y="2564731"/>
        <a:ext cx="1557787" cy="975616"/>
      </dsp:txXfrm>
    </dsp:sp>
    <dsp:sp modelId="{41142CB5-1C84-4265-AFCD-D44EEF5CED1D}">
      <dsp:nvSpPr>
        <dsp:cNvPr id="0" name=""/>
        <dsp:cNvSpPr/>
      </dsp:nvSpPr>
      <dsp:spPr>
        <a:xfrm>
          <a:off x="1033650" y="504152"/>
          <a:ext cx="2884848" cy="2884848"/>
        </a:xfrm>
        <a:custGeom>
          <a:avLst/>
          <a:gdLst/>
          <a:ahLst/>
          <a:cxnLst/>
          <a:rect l="0" t="0" r="0" b="0"/>
          <a:pathLst>
            <a:path>
              <a:moveTo>
                <a:pt x="1589147" y="2877366"/>
              </a:moveTo>
              <a:arcTo wR="1442424" hR="1442424" stAng="5049707" swAng="3795682"/>
            </a:path>
          </a:pathLst>
        </a:custGeom>
        <a:noFill/>
        <a:ln w="19050" cap="flat" cmpd="sng" algn="ctr">
          <a:solidFill>
            <a:schemeClr val="accent1"/>
          </a:solidFill>
          <a:prstDash val="solid"/>
          <a:miter lim="800000"/>
        </a:ln>
        <a:effectLst/>
      </dsp:spPr>
      <dsp:style>
        <a:lnRef idx="3">
          <a:schemeClr val="accent1"/>
        </a:lnRef>
        <a:fillRef idx="0">
          <a:schemeClr val="accent1"/>
        </a:fillRef>
        <a:effectRef idx="2">
          <a:schemeClr val="accent1"/>
        </a:effectRef>
        <a:fontRef idx="minor">
          <a:schemeClr val="tx1"/>
        </a:fontRef>
      </dsp:style>
    </dsp:sp>
    <dsp:sp modelId="{E624F033-F923-45C7-BD85-65BE5E46E1AA}">
      <dsp:nvSpPr>
        <dsp:cNvPr id="0" name=""/>
        <dsp:cNvSpPr/>
      </dsp:nvSpPr>
      <dsp:spPr>
        <a:xfrm>
          <a:off x="245267" y="1629034"/>
          <a:ext cx="1663345" cy="108117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AU" sz="4800" b="1" kern="1200" dirty="0"/>
            <a:t>L</a:t>
          </a:r>
        </a:p>
      </dsp:txBody>
      <dsp:txXfrm>
        <a:off x="298046" y="1681813"/>
        <a:ext cx="1557787" cy="975616"/>
      </dsp:txXfrm>
    </dsp:sp>
    <dsp:sp modelId="{7EE93F4B-BBFD-4F0F-A448-279BF546ECAB}">
      <dsp:nvSpPr>
        <dsp:cNvPr id="0" name=""/>
        <dsp:cNvSpPr/>
      </dsp:nvSpPr>
      <dsp:spPr>
        <a:xfrm>
          <a:off x="975138" y="791294"/>
          <a:ext cx="2884848" cy="2884848"/>
        </a:xfrm>
        <a:custGeom>
          <a:avLst/>
          <a:gdLst/>
          <a:ahLst/>
          <a:cxnLst/>
          <a:rect l="0" t="0" r="0" b="0"/>
          <a:pathLst>
            <a:path>
              <a:moveTo>
                <a:pt x="139210" y="824183"/>
              </a:moveTo>
              <a:arcTo wR="1442424" hR="1442424" stAng="12322772" swAng="3679245"/>
            </a:path>
          </a:pathLst>
        </a:custGeom>
        <a:noFill/>
        <a:ln w="19050" cap="flat" cmpd="sng" algn="ctr">
          <a:solidFill>
            <a:schemeClr val="accent1"/>
          </a:solidFill>
          <a:prstDash val="solid"/>
          <a:miter lim="800000"/>
        </a:ln>
        <a:effectLst/>
      </dsp:spPr>
      <dsp:style>
        <a:lnRef idx="3">
          <a:schemeClr val="accent1"/>
        </a:lnRef>
        <a:fillRef idx="0">
          <a:schemeClr val="accent1"/>
        </a:fillRef>
        <a:effectRef idx="2">
          <a:schemeClr val="accent1"/>
        </a:effectRef>
        <a:fontRef idx="minor">
          <a:schemeClr val="tx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35AE0-8704-4256-9747-F800D920FD06}">
      <dsp:nvSpPr>
        <dsp:cNvPr id="0" name=""/>
        <dsp:cNvSpPr/>
      </dsp:nvSpPr>
      <dsp:spPr>
        <a:xfrm>
          <a:off x="4665198" y="2272"/>
          <a:ext cx="2486952" cy="1616518"/>
        </a:xfrm>
        <a:prstGeom prst="roundRect">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AU" sz="3600" kern="1200" dirty="0"/>
            <a:t>Value</a:t>
          </a:r>
          <a:endParaRPr lang="en-AU" sz="4000" kern="1200" dirty="0"/>
        </a:p>
      </dsp:txBody>
      <dsp:txXfrm>
        <a:off x="4744110" y="81184"/>
        <a:ext cx="2329128" cy="1458694"/>
      </dsp:txXfrm>
    </dsp:sp>
    <dsp:sp modelId="{DB3070FA-E44B-44CB-8D4C-576258F38602}">
      <dsp:nvSpPr>
        <dsp:cNvPr id="0" name=""/>
        <dsp:cNvSpPr/>
      </dsp:nvSpPr>
      <dsp:spPr>
        <a:xfrm>
          <a:off x="3754960" y="810531"/>
          <a:ext cx="4307428" cy="4307428"/>
        </a:xfrm>
        <a:custGeom>
          <a:avLst/>
          <a:gdLst/>
          <a:ahLst/>
          <a:cxnLst/>
          <a:rect l="0" t="0" r="0" b="0"/>
          <a:pathLst>
            <a:path>
              <a:moveTo>
                <a:pt x="3730168" y="686308"/>
              </a:moveTo>
              <a:arcTo wR="2153714" hR="2153714" stAng="19023107" swAng="2299558"/>
            </a:path>
          </a:pathLst>
        </a:custGeom>
        <a:noFill/>
        <a:ln w="76200" cap="flat" cmpd="sng" algn="ctr">
          <a:solidFill>
            <a:schemeClr val="accent2"/>
          </a:solidFill>
          <a:prstDash val="solid"/>
          <a:miter lim="800000"/>
          <a:headEnd type="arrow" w="med" len="med"/>
          <a:tailEnd type="none" w="med" len="med"/>
        </a:ln>
        <a:effectLst/>
      </dsp:spPr>
      <dsp:style>
        <a:lnRef idx="1">
          <a:scrgbClr r="0" g="0" b="0"/>
        </a:lnRef>
        <a:fillRef idx="0">
          <a:scrgbClr r="0" g="0" b="0"/>
        </a:fillRef>
        <a:effectRef idx="0">
          <a:scrgbClr r="0" g="0" b="0"/>
        </a:effectRef>
        <a:fontRef idx="minor"/>
      </dsp:style>
    </dsp:sp>
    <dsp:sp modelId="{2D5AFFFD-5B38-4C3D-8291-2A8EFF13FFA4}">
      <dsp:nvSpPr>
        <dsp:cNvPr id="0" name=""/>
        <dsp:cNvSpPr/>
      </dsp:nvSpPr>
      <dsp:spPr>
        <a:xfrm>
          <a:off x="6530370" y="3232843"/>
          <a:ext cx="2486952" cy="16165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AU" sz="3600" kern="1200" dirty="0"/>
            <a:t>Property</a:t>
          </a:r>
          <a:endParaRPr lang="en-AU" sz="4000" kern="1200" dirty="0"/>
        </a:p>
      </dsp:txBody>
      <dsp:txXfrm>
        <a:off x="6609282" y="3311755"/>
        <a:ext cx="2329128" cy="1458694"/>
      </dsp:txXfrm>
    </dsp:sp>
    <dsp:sp modelId="{06748D61-DBE0-4B01-B714-C96B7E6E0DC3}">
      <dsp:nvSpPr>
        <dsp:cNvPr id="0" name=""/>
        <dsp:cNvSpPr/>
      </dsp:nvSpPr>
      <dsp:spPr>
        <a:xfrm>
          <a:off x="3754960" y="810531"/>
          <a:ext cx="4307428" cy="4307428"/>
        </a:xfrm>
        <a:custGeom>
          <a:avLst/>
          <a:gdLst/>
          <a:ahLst/>
          <a:cxnLst/>
          <a:rect l="0" t="0" r="0" b="0"/>
          <a:pathLst>
            <a:path>
              <a:moveTo>
                <a:pt x="2813444" y="4203895"/>
              </a:moveTo>
              <a:arcTo wR="2153714" hR="2153714" stAng="4329737" swAng="2140525"/>
            </a:path>
          </a:pathLst>
        </a:custGeom>
        <a:noFill/>
        <a:ln w="762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sp>
    <dsp:sp modelId="{F273967E-8226-479D-A0C0-7C95AAA3E95B}">
      <dsp:nvSpPr>
        <dsp:cNvPr id="0" name=""/>
        <dsp:cNvSpPr/>
      </dsp:nvSpPr>
      <dsp:spPr>
        <a:xfrm>
          <a:off x="2800027" y="3232843"/>
          <a:ext cx="2486952" cy="16165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AU" sz="3600" kern="1200" dirty="0"/>
            <a:t>Behaviour</a:t>
          </a:r>
        </a:p>
      </dsp:txBody>
      <dsp:txXfrm>
        <a:off x="2878939" y="3311755"/>
        <a:ext cx="2329128" cy="1458694"/>
      </dsp:txXfrm>
    </dsp:sp>
    <dsp:sp modelId="{95432162-014B-43EF-9CA2-0F169B8ED659}">
      <dsp:nvSpPr>
        <dsp:cNvPr id="0" name=""/>
        <dsp:cNvSpPr/>
      </dsp:nvSpPr>
      <dsp:spPr>
        <a:xfrm>
          <a:off x="3754960" y="810531"/>
          <a:ext cx="4307428" cy="4307428"/>
        </a:xfrm>
        <a:custGeom>
          <a:avLst/>
          <a:gdLst/>
          <a:ahLst/>
          <a:cxnLst/>
          <a:rect l="0" t="0" r="0" b="0"/>
          <a:pathLst>
            <a:path>
              <a:moveTo>
                <a:pt x="7004" y="1980155"/>
              </a:moveTo>
              <a:arcTo wR="2153714" hR="2153714" stAng="11077335" swAng="2299558"/>
            </a:path>
          </a:pathLst>
        </a:custGeom>
        <a:noFill/>
        <a:ln w="762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35AE0-8704-4256-9747-F800D920FD06}">
      <dsp:nvSpPr>
        <dsp:cNvPr id="0" name=""/>
        <dsp:cNvSpPr/>
      </dsp:nvSpPr>
      <dsp:spPr>
        <a:xfrm>
          <a:off x="4665198" y="2272"/>
          <a:ext cx="2486952" cy="1616518"/>
        </a:xfrm>
        <a:prstGeom prst="roundRect">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AU" sz="3600" kern="1200" dirty="0"/>
            <a:t>Value</a:t>
          </a:r>
          <a:endParaRPr lang="en-AU" sz="4000" kern="1200" dirty="0"/>
        </a:p>
      </dsp:txBody>
      <dsp:txXfrm>
        <a:off x="4744110" y="81184"/>
        <a:ext cx="2329128" cy="1458694"/>
      </dsp:txXfrm>
    </dsp:sp>
    <dsp:sp modelId="{DB3070FA-E44B-44CB-8D4C-576258F38602}">
      <dsp:nvSpPr>
        <dsp:cNvPr id="0" name=""/>
        <dsp:cNvSpPr/>
      </dsp:nvSpPr>
      <dsp:spPr>
        <a:xfrm>
          <a:off x="3754960" y="810531"/>
          <a:ext cx="4307428" cy="4307428"/>
        </a:xfrm>
        <a:custGeom>
          <a:avLst/>
          <a:gdLst/>
          <a:ahLst/>
          <a:cxnLst/>
          <a:rect l="0" t="0" r="0" b="0"/>
          <a:pathLst>
            <a:path>
              <a:moveTo>
                <a:pt x="3730168" y="686308"/>
              </a:moveTo>
              <a:arcTo wR="2153714" hR="2153714" stAng="19023107" swAng="2299558"/>
            </a:path>
          </a:pathLst>
        </a:custGeom>
        <a:noFill/>
        <a:ln w="76200" cap="flat" cmpd="sng" algn="ctr">
          <a:solidFill>
            <a:schemeClr val="accent2"/>
          </a:solidFill>
          <a:prstDash val="solid"/>
          <a:miter lim="800000"/>
          <a:headEnd type="arrow" w="med" len="med"/>
          <a:tailEnd type="none" w="med" len="med"/>
        </a:ln>
        <a:effectLst/>
      </dsp:spPr>
      <dsp:style>
        <a:lnRef idx="1">
          <a:scrgbClr r="0" g="0" b="0"/>
        </a:lnRef>
        <a:fillRef idx="0">
          <a:scrgbClr r="0" g="0" b="0"/>
        </a:fillRef>
        <a:effectRef idx="0">
          <a:scrgbClr r="0" g="0" b="0"/>
        </a:effectRef>
        <a:fontRef idx="minor"/>
      </dsp:style>
    </dsp:sp>
    <dsp:sp modelId="{2D5AFFFD-5B38-4C3D-8291-2A8EFF13FFA4}">
      <dsp:nvSpPr>
        <dsp:cNvPr id="0" name=""/>
        <dsp:cNvSpPr/>
      </dsp:nvSpPr>
      <dsp:spPr>
        <a:xfrm>
          <a:off x="6530370" y="3232843"/>
          <a:ext cx="2486952" cy="16165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AU" sz="3600" kern="1200" dirty="0"/>
            <a:t>Property</a:t>
          </a:r>
          <a:endParaRPr lang="en-AU" sz="4000" kern="1200" dirty="0"/>
        </a:p>
      </dsp:txBody>
      <dsp:txXfrm>
        <a:off x="6609282" y="3311755"/>
        <a:ext cx="2329128" cy="1458694"/>
      </dsp:txXfrm>
    </dsp:sp>
    <dsp:sp modelId="{06748D61-DBE0-4B01-B714-C96B7E6E0DC3}">
      <dsp:nvSpPr>
        <dsp:cNvPr id="0" name=""/>
        <dsp:cNvSpPr/>
      </dsp:nvSpPr>
      <dsp:spPr>
        <a:xfrm>
          <a:off x="3754960" y="810531"/>
          <a:ext cx="4307428" cy="4307428"/>
        </a:xfrm>
        <a:custGeom>
          <a:avLst/>
          <a:gdLst/>
          <a:ahLst/>
          <a:cxnLst/>
          <a:rect l="0" t="0" r="0" b="0"/>
          <a:pathLst>
            <a:path>
              <a:moveTo>
                <a:pt x="2813444" y="4203895"/>
              </a:moveTo>
              <a:arcTo wR="2153714" hR="2153714" stAng="4329737" swAng="2140525"/>
            </a:path>
          </a:pathLst>
        </a:custGeom>
        <a:noFill/>
        <a:ln w="762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sp>
    <dsp:sp modelId="{F273967E-8226-479D-A0C0-7C95AAA3E95B}">
      <dsp:nvSpPr>
        <dsp:cNvPr id="0" name=""/>
        <dsp:cNvSpPr/>
      </dsp:nvSpPr>
      <dsp:spPr>
        <a:xfrm>
          <a:off x="2800027" y="3232843"/>
          <a:ext cx="2486952" cy="16165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AU" sz="3600" kern="1200" dirty="0"/>
            <a:t>Behaviour</a:t>
          </a:r>
        </a:p>
      </dsp:txBody>
      <dsp:txXfrm>
        <a:off x="2878939" y="3311755"/>
        <a:ext cx="2329128" cy="1458694"/>
      </dsp:txXfrm>
    </dsp:sp>
    <dsp:sp modelId="{95432162-014B-43EF-9CA2-0F169B8ED659}">
      <dsp:nvSpPr>
        <dsp:cNvPr id="0" name=""/>
        <dsp:cNvSpPr/>
      </dsp:nvSpPr>
      <dsp:spPr>
        <a:xfrm>
          <a:off x="3754960" y="810531"/>
          <a:ext cx="4307428" cy="4307428"/>
        </a:xfrm>
        <a:custGeom>
          <a:avLst/>
          <a:gdLst/>
          <a:ahLst/>
          <a:cxnLst/>
          <a:rect l="0" t="0" r="0" b="0"/>
          <a:pathLst>
            <a:path>
              <a:moveTo>
                <a:pt x="7004" y="1980155"/>
              </a:moveTo>
              <a:arcTo wR="2153714" hR="2153714" stAng="11077335" swAng="2299558"/>
            </a:path>
          </a:pathLst>
        </a:custGeom>
        <a:noFill/>
        <a:ln w="762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35AE0-8704-4256-9747-F800D920FD06}">
      <dsp:nvSpPr>
        <dsp:cNvPr id="0" name=""/>
        <dsp:cNvSpPr/>
      </dsp:nvSpPr>
      <dsp:spPr>
        <a:xfrm>
          <a:off x="4665198" y="2272"/>
          <a:ext cx="2486952" cy="1616518"/>
        </a:xfrm>
        <a:prstGeom prst="roundRect">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AU" sz="3600" kern="1200" dirty="0"/>
            <a:t>Metric</a:t>
          </a:r>
          <a:endParaRPr lang="en-AU" sz="4000" kern="1200" dirty="0"/>
        </a:p>
      </dsp:txBody>
      <dsp:txXfrm>
        <a:off x="4744110" y="81184"/>
        <a:ext cx="2329128" cy="1458694"/>
      </dsp:txXfrm>
    </dsp:sp>
    <dsp:sp modelId="{DB3070FA-E44B-44CB-8D4C-576258F38602}">
      <dsp:nvSpPr>
        <dsp:cNvPr id="0" name=""/>
        <dsp:cNvSpPr/>
      </dsp:nvSpPr>
      <dsp:spPr>
        <a:xfrm>
          <a:off x="3754960" y="810531"/>
          <a:ext cx="4307428" cy="4307428"/>
        </a:xfrm>
        <a:custGeom>
          <a:avLst/>
          <a:gdLst/>
          <a:ahLst/>
          <a:cxnLst/>
          <a:rect l="0" t="0" r="0" b="0"/>
          <a:pathLst>
            <a:path>
              <a:moveTo>
                <a:pt x="3730168" y="686308"/>
              </a:moveTo>
              <a:arcTo wR="2153714" hR="2153714" stAng="19023107" swAng="2299558"/>
            </a:path>
          </a:pathLst>
        </a:custGeom>
        <a:noFill/>
        <a:ln w="76200" cap="flat" cmpd="sng" algn="ctr">
          <a:solidFill>
            <a:schemeClr val="accent2"/>
          </a:solidFill>
          <a:prstDash val="solid"/>
          <a:miter lim="800000"/>
          <a:headEnd type="arrow" w="med" len="med"/>
          <a:tailEnd type="none" w="med" len="med"/>
        </a:ln>
        <a:effectLst/>
      </dsp:spPr>
      <dsp:style>
        <a:lnRef idx="1">
          <a:scrgbClr r="0" g="0" b="0"/>
        </a:lnRef>
        <a:fillRef idx="0">
          <a:scrgbClr r="0" g="0" b="0"/>
        </a:fillRef>
        <a:effectRef idx="0">
          <a:scrgbClr r="0" g="0" b="0"/>
        </a:effectRef>
        <a:fontRef idx="minor"/>
      </dsp:style>
    </dsp:sp>
    <dsp:sp modelId="{2D5AFFFD-5B38-4C3D-8291-2A8EFF13FFA4}">
      <dsp:nvSpPr>
        <dsp:cNvPr id="0" name=""/>
        <dsp:cNvSpPr/>
      </dsp:nvSpPr>
      <dsp:spPr>
        <a:xfrm>
          <a:off x="6530370" y="3232843"/>
          <a:ext cx="2486952" cy="16165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AU" sz="3600" kern="1200" dirty="0"/>
            <a:t>Property</a:t>
          </a:r>
          <a:endParaRPr lang="en-AU" sz="4000" kern="1200" dirty="0"/>
        </a:p>
      </dsp:txBody>
      <dsp:txXfrm>
        <a:off x="6609282" y="3311755"/>
        <a:ext cx="2329128" cy="1458694"/>
      </dsp:txXfrm>
    </dsp:sp>
    <dsp:sp modelId="{06748D61-DBE0-4B01-B714-C96B7E6E0DC3}">
      <dsp:nvSpPr>
        <dsp:cNvPr id="0" name=""/>
        <dsp:cNvSpPr/>
      </dsp:nvSpPr>
      <dsp:spPr>
        <a:xfrm>
          <a:off x="3754960" y="810531"/>
          <a:ext cx="4307428" cy="4307428"/>
        </a:xfrm>
        <a:custGeom>
          <a:avLst/>
          <a:gdLst/>
          <a:ahLst/>
          <a:cxnLst/>
          <a:rect l="0" t="0" r="0" b="0"/>
          <a:pathLst>
            <a:path>
              <a:moveTo>
                <a:pt x="2813444" y="4203895"/>
              </a:moveTo>
              <a:arcTo wR="2153714" hR="2153714" stAng="4329737" swAng="2140525"/>
            </a:path>
          </a:pathLst>
        </a:custGeom>
        <a:noFill/>
        <a:ln w="762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sp>
    <dsp:sp modelId="{F273967E-8226-479D-A0C0-7C95AAA3E95B}">
      <dsp:nvSpPr>
        <dsp:cNvPr id="0" name=""/>
        <dsp:cNvSpPr/>
      </dsp:nvSpPr>
      <dsp:spPr>
        <a:xfrm>
          <a:off x="2800027" y="3232843"/>
          <a:ext cx="2486952" cy="16165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AU" sz="3600" kern="1200" dirty="0"/>
            <a:t>Predicted behaviour</a:t>
          </a:r>
        </a:p>
      </dsp:txBody>
      <dsp:txXfrm>
        <a:off x="2878939" y="3311755"/>
        <a:ext cx="2329128" cy="1458694"/>
      </dsp:txXfrm>
    </dsp:sp>
    <dsp:sp modelId="{95432162-014B-43EF-9CA2-0F169B8ED659}">
      <dsp:nvSpPr>
        <dsp:cNvPr id="0" name=""/>
        <dsp:cNvSpPr/>
      </dsp:nvSpPr>
      <dsp:spPr>
        <a:xfrm>
          <a:off x="3754960" y="810531"/>
          <a:ext cx="4307428" cy="4307428"/>
        </a:xfrm>
        <a:custGeom>
          <a:avLst/>
          <a:gdLst/>
          <a:ahLst/>
          <a:cxnLst/>
          <a:rect l="0" t="0" r="0" b="0"/>
          <a:pathLst>
            <a:path>
              <a:moveTo>
                <a:pt x="7004" y="1980155"/>
              </a:moveTo>
              <a:arcTo wR="2153714" hR="2153714" stAng="11077335" swAng="2299558"/>
            </a:path>
          </a:pathLst>
        </a:custGeom>
        <a:noFill/>
        <a:ln w="762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7T23:54:07.2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28,'19'11,"-1"0,1-2,1 0,0-1,0-1,15 2,-13-3,0-2,0 0,1-2,-1 0,16-2,32-2,42 5,-60 0,0-3,1-1,30-7,-45 0,-1-1,1-2,-12 2,0 2,1 1,0 1,25-1,-7 6,0 3,14 4,55 2,-66-8,10 1,13 3,51 4,35-5,0-1,-75 2,187 2,-55-6,-49 0,67-6,-166 3,1 4,32 6,-92-7,13 1,0-1,-1-1,1-1,0-1,0 0,46-7,39 2,21-3,-72 3,-12 1,0 2,13 2,231-3,-252 3,0 2,0 2,0 1,0 1,12 5,-15-3,0-1,0-1,1-2,-1-1,1-2,-1-1,13-3,26-5,97-11,33 0,-64-1,-131 21,0 0,0 0,1 0,-1 1,0 0,0 0,1 0,-1 1,0 0,0 0,0 0,1 1,-1-1,-1 1,1 1,0-1,0 0,0 2,1 0,1-1,0 1,0-1,0 0,0 0,1-1,-1 0,5 0,-4-1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5:23:39.036"/>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6T23:09:04.929"/>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16T23:17:34.086"/>
    </inkml:context>
    <inkml:brush xml:id="br0">
      <inkml:brushProperty name="width" value="0.4" units="cm"/>
      <inkml:brushProperty name="height" value="0.8" units="cm"/>
      <inkml:brushProperty name="color" value="#FF8517"/>
      <inkml:brushProperty name="tip" value="rectangle"/>
      <inkml:brushProperty name="rasterOp" value="maskPen"/>
    </inkml:brush>
  </inkml:definitions>
  <inkml:trace contextRef="#ctx0" brushRef="#br0">0 210,'88'0,"-15"0,-20 0,-14 0,14 0,-5 0,7 0,-8-6,6 5,-13-5,5 6,0 0,-5-6,13 5,-13-10,13 9,-6-10,8 11,0-11,0 10,0-4,-8 0,6 5,-13-11,13 11,-14-10,7 9,-8-9,-1 10,1-11,0 5,0 0,-1-4,1 4,0 0,7-5,2 11,8-12,0 12,0-5,-1-1,1 6,0-5,0 6,0 0,-8 0,6 0,-13 0,5 0,-7 0,-7 0,6 0,-6 0,7 0,-1 0,1 0,-7 0,-1 0,-7 0,-6 0,9 0,-2 0,4 0,-6 0,0 0,2 0,0 0,12 0,-4 0,-1 0,5 0,-17 0,9 0,-12 4,6-2,4 2,-8-4,8 5,-9-3,6 3,5-1,-10-3,8 9,-10-9,4 3,5 1,-9-4,10 4,-9-5,11 0,-4 0,-2 0,-2 0,1 0,1 0,3 0,-4 0,-1 0,1 0,-1 0,6 0,-9 0,9 0,-10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16T23:17:38.395"/>
    </inkml:context>
    <inkml:brush xml:id="br0">
      <inkml:brushProperty name="width" value="0.4" units="cm"/>
      <inkml:brushProperty name="height" value="0.8" units="cm"/>
      <inkml:brushProperty name="color" value="#FF8517"/>
      <inkml:brushProperty name="tip" value="rectangle"/>
      <inkml:brushProperty name="rasterOp" value="maskPen"/>
    </inkml:brush>
  </inkml:definitions>
  <inkml:trace contextRef="#ctx0" brushRef="#br0">0 230,'95'0,"-12"0,-11 0,-23 0,21 0,-20 0,6 0,-3 6,-14-4,14 4,-13-1,13-3,-6 9,0-9,6 4,-5 0,7-4,-8 4,-1-6,-9 5,1-3,-12 3,2-5,-16 0,19 0,-17 0,16 0,-12 0,11 0,-4 0,11 0,-11 0,11 0,-11 0,4 0,-12 0,5 0,6 0,-3 0,15 0,-16 0,20 0,-11 0,20 0,-13 0,13 0,-13 0,13 0,-13 0,-2 0,-1 0,-18 0,9 0,-12 0,7 0,-1 0,1 0,0 0,0 0,6 0,3 0,5 0,1 0,7 0,-5 0,6-5,-9-2,1-6,7 0,-5 0,13-1,-14 1,7 0,-1 0,-5 0,13-7,-14 6,14-6,-13 7,13 0,-13-6,5 4,-7-3,-7 6,-2 0,-6 5,-5-3,2 9,1-3,0 4,10 0,-14 4,9-3,-9 13,5-11,-2 6,1-5,-1-2,1 2,-1 1,0-4,0 4,0-5,1 4,-1-3,0 9,0-5,0 5,-4 5,3 1,-8 0,3-2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16T23:17:42.389"/>
    </inkml:context>
    <inkml:brush xml:id="br0">
      <inkml:brushProperty name="width" value="0.4" units="cm"/>
      <inkml:brushProperty name="height" value="0.8" units="cm"/>
      <inkml:brushProperty name="color" value="#FF8517"/>
      <inkml:brushProperty name="tip" value="rectangle"/>
      <inkml:brushProperty name="rasterOp" value="maskPen"/>
    </inkml:brush>
  </inkml:definitions>
  <inkml:trace contextRef="#ctx0" brushRef="#br0">1 71,'67'0,"-2"0,-41 0,13 0,-13 0,12 0,-11 0,10 0,-10 0,11 0,-12 0,6 0,-1 0,-4 0,5 0,-7 0,0 0,0 0,6 0,-4 0,11 0,-5 0,7 0,0 0,-1-6,1 5,0-5,-7 6,-7 0,-3 0,-3 0,4 0,-1 0,1-5,-1 4,2-4,-2 0,0 4,0-9,5 9,-9-3,16-2,-14 5,10-5,21 0,-10 5,23-5,-33 6,-4 0,-11 0,5 0,2 0,8 0,-7 0,-1 0,0 0,-5 0,6 0,-1 0,0 0,-2 0,1 0,-1 0,0 0,1 0,-1 5,6-4,-8 4,7-5,-9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16T23:18:50.183"/>
    </inkml:context>
    <inkml:brush xml:id="br0">
      <inkml:brushProperty name="width" value="0.4" units="cm"/>
      <inkml:brushProperty name="height" value="0.8" units="cm"/>
      <inkml:brushProperty name="color" value="#FF8517"/>
      <inkml:brushProperty name="tip" value="rectangle"/>
      <inkml:brushProperty name="rasterOp" value="maskPen"/>
    </inkml:brush>
  </inkml:definitions>
  <inkml:trace contextRef="#ctx0" brushRef="#br0">0 201,'60'6,"-1"-1,-28-5,7 0,7 0,-5 0,13 0,-6 0,1 0,-3 0,-7 0,0 0,-1 0,-5 0,4 0,-12 0,6 0,-7 0,0 0,6 0,-4 0,11 0,-5 0,7 0,-7 0,6 0,-13 0,6 0,-7 0,0 0,0 0,-1 0,1 0,0 0,0 0,0 0,7-6,-5 5,4-5,1 6,-6 0,12 0,-11 0,11 0,-5 0,7 0,0 0,0 0,-1-5,9 3,1-10,1 11,-3-5,10 0,-20 5,18-5,-29 6,6 0,-7 0,7 0,-6 0,6 0,-7 0,6 0,-4-5,5 3,-13-3,5 5,5 0,-1 0,13 0,-14-5,11 4,-11-4,11 5,-5 0,7-6,0 4,0-3,-1-1,1 5,0-11,0 5,0 0,-1-4,1 4,0-6,-7 6,-1-4,-7 5,0-1,0 2,-6 0,5 4,-5-4,11 5,-4 0,10 0,-3 0,0 0,5-5,-11 3,4-3,1 5,-6 0,0 0,-2 0,-5 0,11 0,-10 0,8 0,-4 0,3 0,2 0,-4 0,0 0,0 0,6 0,-4 0,11 0,-5 0,0 0,6 0,-13 0,12 0,-11 0,5 0,-7 0,0 0,-1 5,1-4,5 9,-10-9,9 4,-5 0,-4-4,13 8,-18-7,12 2,-4 1,-4-4,12 3,-11-4,8 0,-4 0,-4 0,6 0,-7 0,8 0,-4 0,-1 0,1 5,-1-4,1 4,1-5,-1 0,0 0,0 5,-1 0,0 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16T23:19:00.526"/>
    </inkml:context>
    <inkml:brush xml:id="br0">
      <inkml:brushProperty name="width" value="0.4" units="cm"/>
      <inkml:brushProperty name="height" value="0.8" units="cm"/>
      <inkml:brushProperty name="color" value="#FF8517"/>
      <inkml:brushProperty name="tip" value="rectangle"/>
      <inkml:brushProperty name="rasterOp" value="maskPen"/>
    </inkml:brush>
  </inkml:definitions>
  <inkml:trace contextRef="#ctx0" brushRef="#br0">1 173,'74'0,"-19"0,-4 0,27 0,-4 0,22 7,-41-6,8 12,-6-12,7 6,24-7,-17 0,2 0,-18 0,-1 0,15 0,-1 0,29 0,-39 0,30 0,-50 0,0 0,33 0,-7 0,12 0,-20 0,6 0,-18 0,26 0,-6 0,12 0,16 0,1 0,-25 0,-2 0,13-6,-21 7,-5-3,-14-10,7 11,-1-11,-5 11,-1-5,-3 0,39-1,-26 0,25 1,4 0,-37 4,12-1,0 0,-8 3,19 0,-16-5,3 3,-1-5,1-3,9 2,28-5,-56 2,4 10,-12-4,12-1,6 5,8-11,1 11,-3-5,0 6,-14 0,12 0,-21-5,14 4,-19-4,12-1,-4 5,8-9,-1 9,-7-5,13 6,-24 0,18 0,-20 0,1 0,9 0,-3 0,-1 0,2 0,-6 0,7 0,-4 0,-1 0,5 0,-4 0,4 0,-5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16T23:19:03.325"/>
    </inkml:context>
    <inkml:brush xml:id="br0">
      <inkml:brushProperty name="width" value="0.4" units="cm"/>
      <inkml:brushProperty name="height" value="0.8" units="cm"/>
      <inkml:brushProperty name="color" value="#FF8517"/>
      <inkml:brushProperty name="tip" value="rectangle"/>
      <inkml:brushProperty name="rasterOp" value="maskPen"/>
    </inkml:brush>
  </inkml:definitions>
  <inkml:trace contextRef="#ctx0" brushRef="#br0">1 0,'73'0,"-6"0,-29 0,16 0,5 6,17 6,-17 2,-5 5,-16-7,0 1,-7-1,-2 0,1 0,-11-6,16 0,-16-1,10-4,-6 4,0-5,-5 5,3-4,-3 4,5-5,0 5,0-4,0 4,0 0,10-3,3 8,-1-4,-7 1,-7 2,-5-3,5 0,-1-1,1-5,6 0,-10 0,9 0,-4 0,-3 0,6 0,-9 0,11-6,-4 0,-1-5,6-1,-14 1,14-1,-11 1,11 0,-10-1,3 7,-6-9,1 1,6-3,0-1,-4 6,7-5,-8 9,4-2,-6 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16T23:19:28.128"/>
    </inkml:context>
    <inkml:brush xml:id="br0">
      <inkml:brushProperty name="width" value="0.4" units="cm"/>
      <inkml:brushProperty name="height" value="0.8" units="cm"/>
      <inkml:brushProperty name="color" value="#D9AEFF"/>
      <inkml:brushProperty name="tip" value="rectangle"/>
      <inkml:brushProperty name="rasterOp" value="maskPen"/>
    </inkml:brush>
  </inkml:definitions>
  <inkml:trace contextRef="#ctx0" brushRef="#br0">0 65,'75'0,"-5"0,-45 0,11 0,3 0,8 0,15 0,-5 0,12 0,-4 0,-1 6,-1-4,0 4,-6 0,6-5,-8 5,0-6,0 0,0 0,0 0,0 0,-1 0,-6 0,5 0,-14 0,7 6,-8-5,-1 5,1 0,0-5,-7 5,5-6,-11 0,5 0,-7 0,0 0,0 0,0 0,0 0,0 0,0 0,6 0,-4 0,4 0,1 0,1 0,7 0,-7 0,5 0,-5 0,0 0,-1 0,-7 0,0 0,0 0,6 0,-4 0,10 0,4 0,1 0,5 0,1 0,-13 0,21 0,-27 0,7 0,-18 0,0 0,6-5,2 4,-2-4,0 5,-5-5,6 4,5-5,-10 6,8 0,-10 0,7 0,-1 0,1-5,0 4,0-4,6 5,-4 0,11 0,-11 0,11-6,-5 5,7-5,-1 6,1 0,0-6,0 5,-1-5,1 6,-7 0,5 0,-4 0,-1 0,5 0,-12 0,6 0,-7-5,0 4,0-4,6 5,-4-5,4 3,-6-3,6 5,-4-5,10 4,-4-4,15 5,-6-6,5 4,0-3,-5 5,-1 0,-3 0,-11 0,4 0,-11 0,3 0,0 0,-2 0,5-5,-8 4,4-4,5 5,-8 0,7 0,-2 0,1 0,5 0,-5 0,0 0,0 0,0 0,4 0,-3 0,4 0,-5 0,-6 0,10 0,-10 0,5 0,-7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16T23:19:30.985"/>
    </inkml:context>
    <inkml:brush xml:id="br0">
      <inkml:brushProperty name="width" value="0.4" units="cm"/>
      <inkml:brushProperty name="height" value="0.8" units="cm"/>
      <inkml:brushProperty name="color" value="#D9AEFF"/>
      <inkml:brushProperty name="tip" value="rectangle"/>
      <inkml:brushProperty name="rasterOp" value="maskPen"/>
    </inkml:brush>
  </inkml:definitions>
  <inkml:trace contextRef="#ctx0" brushRef="#br0">1 110,'52'0,"0"0,41 0,-18 0,-3 0,-23 0,13 0,14 0,-5 0,23 0,-20 0,1 0,-10 0,8 0,-16 0,6 0,0 0,-5 0,14 0,-15 0,15 0,-7 0,1 0,6 7,-15-6,6 6,-8-7,-8 6,-1-5,-1 5,2 0,8-5,0 5,0-6,8 0,-6 0,7 0,-9 6,-8-4,-1 4,-9-6,1 0,-7 0,5 0,-5 0,7 0,7 0,-5 0,29 0,-17-6,20 4,-9-11,-6 12,23-11,-28 10,27-4,-37 6,6 0,-19 0,-6 0,0 0,4 0,-2 0,2 0,-4 0,7 0,-6 0,6 0,-1 0,-4 0,4 0,-6 0,0 0,5 0,-10 0,8 0,-10 0,7 0,4-4,-9 3,8-4,-8 0,5 3,0-3,11 0,-8 3,8-4,-12 1,1 4,0-4,-5 0,3 4,0-8,-3 7,8-2,-9-1,6 3,11-7,-8 2,12 1,-13 1,2 0,-9 4,18-5,-16 2,17 3,-6-4,-11 5,11 0,-15 0,7 0,-2 0,2 0,3 0,-7 0,7 0,-4 0,-4 0,8 0,-9 0,8 0,2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7T23:54:10.0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1 109,'9'-1,"0"0,1 0,4-2,16-2,2 3,0 2,6 1,38 0,-4-4,56-11,282-37,-342 48,0 2,24 5,133 18,-113-9,-7-4,1-5,67-7,-68-2,106 8,-162 1,123 8,1-8,-134-5,92 2,-96 0,0 3,24 5,4 4,77 14,-99-21,1-1,15-2,28-5,44-9,39-1,-10 13,46 11,-101-8,92-11,-114 3,362-30,-354 18,-53 8,38-2,-25 9,0 2,0 2,4 3,51 3,-44-6,117 9,-102-6,0-3,-1-3,43-8,-46 4,1 2,15 5,89-2,367-16,-540 15,18 0,1-1,-1 0,6-3,2 0,12-1,-33 3,-1 1,1-1,-1-1,1 0,-1 0,0 0,0-1,-1 0,2-1,28-14,1 4,-4 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16T23:19:33.938"/>
    </inkml:context>
    <inkml:brush xml:id="br0">
      <inkml:brushProperty name="width" value="0.4" units="cm"/>
      <inkml:brushProperty name="height" value="0.8" units="cm"/>
      <inkml:brushProperty name="color" value="#D9AEFF"/>
      <inkml:brushProperty name="tip" value="rectangle"/>
      <inkml:brushProperty name="rasterOp" value="maskPen"/>
    </inkml:brush>
  </inkml:definitions>
  <inkml:trace contextRef="#ctx0" brushRef="#br0">0 288,'63'0,"3"0,-19 0,-12 0,0 0,-17 0,11 0,10 0,0 0,6 0,-7 0,0 0,0 0,-1 0,9 0,-7 0,15 0,-15 0,7 0,-15 0,-2 0,-1 0,-4 0,3 0,-4-5,7-2,25-11,-11 4,24-5,-21 6,0-1,-8 7,-10 1,-11 1,8 4,-8-9,10 4,-5-6,0 1,6-2,10 1,1-7,13 4,-6-4,1 6,-3 5,-14 3,6-1,-13 4,6-3,-1 5,2 0,0 0,5 0,-4 0,-1 0,5 0,-12 0,13 0,-13 0,12 0,-11 0,5 0,-1 0,-4 0,4 0,-6 0,0 0,0 0,0 0,0 0,0 0,33 0,-25 0,35 0,-34 0,-2 0,-2 0,-16 0,14 0,-9 0,5 0,13 0,-3-5,8 3,-7-3,-11 0,-5 4,7-3,-7 4,7 0,-4 0,0 0,0 0,1 4,0 2,-1 4,-4 0,-1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16T23:19:57.826"/>
    </inkml:context>
    <inkml:brush xml:id="br0">
      <inkml:brushProperty name="width" value="0.4" units="cm"/>
      <inkml:brushProperty name="height" value="0.8" units="cm"/>
      <inkml:brushProperty name="color" value="#A9D8FF"/>
      <inkml:brushProperty name="tip" value="rectangle"/>
      <inkml:brushProperty name="rasterOp" value="maskPen"/>
    </inkml:brush>
  </inkml:definitions>
  <inkml:trace contextRef="#ctx0" brushRef="#br0">1 111,'73'0,"1"0,-34 0,13 0,-6 0,8 6,0 2,-7 5,5 1,-14-7,14 5,-5-10,-1 4,5-6,-4 0,6 0,1 0,0 0,0 0,0 0,0 0,0 6,0-5,0 5,0 1,-8-6,6 5,-13-6,5 0,-7 6,0-5,0 5,0-6,-1 0,9 0,-7 0,15 0,-7 0,0 0,-1 0,-1 0,-5 0,5 0,-7 0,0 0,0 0,-1 0,1 0,17 0,-13-6,20-1,-22-6,5-1,1 7,-7-4,7 4,-9-6,9 6,-6-4,5 4,-7 0,7-5,-5 5,5-7,-7 7,0-4,0 4,7 0,-5-5,5 11,-7-10,-1 9,1-3,-6-1,4 5,-5-4,17 5,-14 0,12 0,-21 0,4 0,-6 0,0 0,0 0,5 0,-4 0,-2 0,-1 0,-3 0,5 0,0 0,-1 0,1 0,0 0,7 0,-5 0,11 6,-12-5,13 5,-13-1,12-4,-11 4,-1-5,-3 0,-3 0,9 0,-8 0,7 0,-4 0,-3 0,7 0,-4 0,2 0,-2 0,0 0,-5 0,6 0,0 0,0 0,0 0,0 0,-1 0,0 0,-1 0,-1 0,0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16T23:20:03.983"/>
    </inkml:context>
    <inkml:brush xml:id="br0">
      <inkml:brushProperty name="width" value="0.4" units="cm"/>
      <inkml:brushProperty name="height" value="0.8" units="cm"/>
      <inkml:brushProperty name="color" value="#A9D8FF"/>
      <inkml:brushProperty name="tip" value="rectangle"/>
      <inkml:brushProperty name="rasterOp" value="maskPen"/>
    </inkml:brush>
  </inkml:definitions>
  <inkml:trace contextRef="#ctx0" brushRef="#br0">1 106,'74'0,"9"0,-41 0,29 0,-22 0,23 0,-6 6,8 3,-8 5,6-6,-6-2,8-6,-9 0,-1 0,-17 0,-2 0,-7 6,0-5,-7 5,-2-6,-6 5,0-4,0 4,7 1,-5-5,11 5,-5-6,7 0,-7 0,5 0,-5 0,0 0,-1 0,-7 0,7 0,-6 0,6 0,-7 0,6 0,-4 0,11 0,12 0,-6 0,12 0,-16 0,-1 0,-5 0,4 0,-12 0,6 0,-1-6,-4 5,5-5,-7 6,0-5,6 3,-4-8,11 3,-11 1,11-6,-5 5,7 0,0-4,-1 9,1-9,0 10,0-11,0 11,-1-11,-5 11,-3-5,11 1,-13-2,13 0,-17-3,0 8,0-8,7 9,-6-4,6 5,-7 0,0 0,-1-6,6 5,-4-4,-2 5,0 0,-5 0,6 0,0 0,7 0,1 0,0 0,5 0,3 0,0 0,14 0,-13 0,13 0,-13 0,5 0,-7 0,-7 0,6 0,-13 0,12 0,-11 0,5 0,-8 0,1 0,5 0,-9 0,6 0,-9 0,4 0,11 0,-12 0,6 0,1 0,-11 0,21 0,-23 0,8 0,3 0,-10 5,15-4,-12 8,5-7,5 8,-8-5,7 1,-4 4,2-9,4 9,-5-8,-6 3,11-5,-9 0,11 0,-7 0,-6 0,9 0,-8 4,4-3,2 4,-8-5,9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16T23:20:06.630"/>
    </inkml:context>
    <inkml:brush xml:id="br0">
      <inkml:brushProperty name="width" value="0.4" units="cm"/>
      <inkml:brushProperty name="height" value="0.8" units="cm"/>
      <inkml:brushProperty name="color" value="#A9D8FF"/>
      <inkml:brushProperty name="tip" value="rectangle"/>
      <inkml:brushProperty name="rasterOp" value="maskPen"/>
    </inkml:brush>
  </inkml:definitions>
  <inkml:trace contextRef="#ctx0" brushRef="#br0">0 1,'68'0,"5"0,-46 0,43 0,-16 6,21 8,-12 2,1-3,-7 0,15-5,-15 6,7 0,-9-7,0-1,0-6,0 0,0 0,0 0,0 0,-1 0,1 0,0 0,-7 0,5 0,-14 0,14 0,-13 0,5 0,-13 0,4 0,-5 0,0 0,5 0,-4 0,5 0,1 0,0 0,-1 0,1 0,0 0,0 0,0 0,-1 0,9 0,-6 0,5 0,0 0,-5 0,6 0,-1 0,-5 0,5 0,-14 0,6 0,-13 0,6 0,-7 0,0 0,24 7,5 1,-7-4,50 11,-76-15,-8 0,13 4,-6-3,7 4,-1-5,-6 5,9-4,-5 4,-5-5,7 0,-8 0,10 0,-5 0,0 0,0 0,0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17T07:21:18.841"/>
    </inkml:context>
    <inkml:brush xml:id="br0">
      <inkml:brushProperty name="width" value="0.4" units="cm"/>
      <inkml:brushProperty name="height" value="0.8" units="cm"/>
      <inkml:brushProperty name="color" value="#FFACD5"/>
      <inkml:brushProperty name="tip" value="rectangle"/>
      <inkml:brushProperty name="rasterOp" value="maskPen"/>
    </inkml:brush>
  </inkml:definitions>
  <inkml:trace contextRef="#ctx0" brushRef="#br0">1 102,'73'0,"-2"0,-32 0,7 0,-7 0,5 0,-11 0,10 0,-10 0,4 0,-5 0,-1 0,0 0,1-4,-1 3,7-4,-5 5,10 0,-10 0,5 0,-7 0,7 0,-5 0,4 0,-5 0,-7 0,5 0,-9 0,9 0,-10 0,5 0,-1 0,-3 0,3 0,1-5,-5 4,5-4,-6 1,0 3,14-3,-11 4,17 0,-19 0,10 0,-4 0,0 0,4 0,-4 0,0 0,3 0,-3 0,6 0,-1 0,-5 0,4 0,-10 0,5 0,-6 0,5 0,-3 0,3 0,1 0,-5 0,10 0,-10 0,10 0,-9 0,9 0,-4 0,5 0,-5 0,4 0,-4 0,-1 0,5 0,-4 0,0 0,4 0,-4 0,0 0,4 0,-10 0,10 0,-10 0,10 0,-9 0,9 0,-10 0,10 0,-4 0,5 0,1 0,-6 0,3 0,-8 0,3 0,-5 0,0 0,9 0,-7 0,6 0,-8 0,10 0,-8 0,7-5,-9 0,6 0,1-4,5 7,0-2,-5-1,4 4,-4-3,5 4,1 0,-1 0,-5 0,4 0,-4 0,5-5,0 4,1-8,5 8,-10-4,10 5,-11-4,5 2,0-2,-5 4,4 0,-10 0,10 0,-9 0,3 0,1 0,-5 0,10 0,-9 0,9 0,-10 0,10 0,-10 0,10 0,-9 0,3 0,1 0,-10 0,17 0,-15 0,6 0,2 0,-13 0,17 0,-10 0,1 0,9 3,-18-2,19 7,-12-7,1 7,6-7,-10 6,7-6,-1 3,-1-4,1 0,2 0,-5 0,5 4,3-3,-10 4,9-2,-8-2,1 3,7-4,-7 4,3-3,-1 3,1-1,0-2,0 3,-1-4,-2 0,7 0,-7 0,3 0,-4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17T07:21:23.569"/>
    </inkml:context>
    <inkml:brush xml:id="br0">
      <inkml:brushProperty name="width" value="0.4" units="cm"/>
      <inkml:brushProperty name="height" value="0.8" units="cm"/>
      <inkml:brushProperty name="color" value="#FFACD5"/>
      <inkml:brushProperty name="tip" value="rectangle"/>
      <inkml:brushProperty name="rasterOp" value="maskPen"/>
    </inkml:brush>
  </inkml:definitions>
  <inkml:trace contextRef="#ctx0" brushRef="#br0">0 175,'79'0,"-11"0,-8 0,-6 0,8 0,-8 0,6 0,-13 0,13 0,-13 0,13 0,-5 0,6 0,1 0,-1 0,1 0,0 0,-1 0,-6 0,5-6,-13 5,6-10,-14 5,4 0,-10-3,11 2,-11-3,11-2,-5 1,0 0,5 0,-5 0,0 5,5-5,-11 10,5-4,-7 5,0 0,0 0,1 0,-6 0,4 0,-10 0,10 0,-10 0,10 0,-4 0,5 0,-5-4,4 3,-4-4,0 1,4 3,-4-8,0 8,4-4,-4 5,-1-4,14 3,-17-4,17 5,-19 0,10 0,-10 0,10 0,-9 0,9 0,-10 0,10 0,-4 0,5 0,-5 0,4 0,-4 0,0 0,4 0,-4 5,-1 0,5 6,-9-6,8 4,-8-8,3 8,-5-8,14 8,-10-8,10 3,-9-4,-4 0,10 0,-9 4,9-3,-4 3,-1-4,5 0,-9 5,9-4,-10 3,10-4,-9 0,3 0,-5 0,0 0,6 0,-5 0,5 4,-6-3,0 4,4-5,-3 0,3 0,-4 0,3 3,2-2,0 3,3-4,-7 0,2 0,-3 0,1 0,2 4,-2-3,7 4,-3-5,-5 0,6 0,-10 0,15 0,-14 0,10 0,-8 0,2 0,6 0,-2 0,-5 0,6 0,-7 0,3 0,3 0,-7 0,7 0,-6 0,3-4,-4-1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17T07:21:40.220"/>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0 129,'75'0,"-11"0,-17 0,-3 0,-5 0,0 0,5 0,-5 0,6 0,-5 0,4 0,-5 0,6 0,8 0,-6 0,6 0,0 0,-6 0,6 0,-8 0,1 0,0 0,-7 0,5 0,-12 0,6 0,-7 0,0 0,-5 0,4 0,-4 0,0 0,4 0,-4 0,0 0,3 0,-3-5,0 4,-1-4,-6 5,0-4,4-1,-3 0,2-3,-3 7,3-7,-2 7,7-8,-7 8,6-3,-2 4,-5 0,7 0,-7 0,0 0,11 0,-18 0,14 0,-3 0,-7 0,13 0,-13 0,10-4,-6 3,3-3,-4 0,0 3,4-7,1 3,-5 0,6-3,-10 7,19-6,-8 6,6-8,-14 8,-1-3,4 4,3 0,3 0,-5 0,1 0,1 0,-5 0,11 0,-10 0,8 0,-6 0,-3 0,2 0,1 0,0-4,-2 4,0-4,2 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17T07:21:43.748"/>
    </inkml:context>
    <inkml:brush xml:id="br0">
      <inkml:brushProperty name="width" value="0.4" units="cm"/>
      <inkml:brushProperty name="height" value="0.8" units="cm"/>
      <inkml:brushProperty name="color" value="#A2D762"/>
      <inkml:brushProperty name="tip" value="rectangle"/>
      <inkml:brushProperty name="rasterOp" value="maskPen"/>
    </inkml:brush>
  </inkml:definitions>
  <inkml:trace contextRef="#ctx0" brushRef="#br0">1 44,'78'0,"-10"0,-8 0,-19 0,17 0,-17 0,18 0,-18 0,4 4,-7-3,-5 9,4-4,-5-1,-1 0,0 0,-5-4,-1 3,-1-4,-8 0,16 0,-20 0,18 0,-15 0,12 0,-7 0,3 0,-4 0,14 0,-11 0,11 0,-14 0,0 0,4 0,-3 0,7 0,-7 0,6 0,-6 0,7 0,-7 0,7 0,-3 5,-1-4,4 3,-11-4,14 0,-14 0,7 0,4 0,-11 0,17 0,-12 0,3 0,-1 0,-4 0,3 0,0-8,-3 6,8-15,-7 11,3-3,-4 0,4 4,-4-1,3-2,-1 7,-2-7,7 7,-1-3,-1 4,1 0,-6 0,0 0,5-5,-3 4,13-4,-18 5,12 0,-10 0,2 0,3 0,0 0,0 0,-3 0,5 0,-10 0,10 0,-4 0,-3 0,11 0,-14 0,11 0,-6 0,-2 0,6 0,-6 0,3 0,0 0,-3 0,3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6T02:30:13.511"/>
    </inkml:context>
    <inkml:brush xml:id="br0">
      <inkml:brushProperty name="width" value="0.05" units="cm"/>
      <inkml:brushProperty name="height" value="0.05" units="cm"/>
      <inkml:brushProperty name="color" value="#008C3A"/>
      <inkml:brushProperty name="ignorePressure" value="1"/>
    </inkml:brush>
  </inkml:definitions>
  <inkml:trace contextRef="#ctx0" brushRef="#br0">3178 433,'0'0,"0"0,0 0,0-2,0-6,3-6,0 0,0 2</inkml:trace>
  <inkml:trace contextRef="#ctx0" brushRef="#br0" timeOffset="330.455">4004 1,'0'0,"0"0,3 2,4 9,7 10,7 11,5 10,5 9,2 4,-1 1,0-3,-4-6,-4-6,-4-4,-6 0,-5-7,-3-9</inkml:trace>
  <inkml:trace contextRef="#ctx0" brushRef="#br0" timeOffset="661.909">4207 972,'-20'18,"0"-2,-1 0,-1-1,0-1,-1-1,-1-1,0-1,0-1,-1-1,-1-1,1-2,-1 0,0-2,0-1,-1-1,-17-1,36-1,0 0,0-1,0 0,0 0,0-1,0 0,0-1,1 1,-1-1,1-1,0 0,0 0,0 0,0-1,1 1,0-2,0 1,-1-2,-16-19,2-1,1-2,1 0,2-1,1 0,1-1,1-1,2-1,2 0,-3-13,6 20,0 0,1-1,2 1,1-1,1 0,1 0,1-1,2 1,0 0,2 0,1 1,3-6,-4 22,0 1,0 0,1-1,0 2,1-1,-1 0,2 1,-1 1,1-1,1 1,-1 0,1 0,0 1,1 0,-1 1,1 0,7-3,11-4,0 2,0 1,1 1,4 1,25-4</inkml:trace>
  <inkml:trace contextRef="#ctx0" brushRef="#br0" timeOffset="2154.839">3923 1187,'3'103,"5"-1,4-1,5 0,12 31,-7-48,4-2,3-1,4-1,3-2,40 63,17 8,6-3,7-5,91 91,-20-58,7-8,7-9,146 90,-263-193,35 27,192 131,-183-138,-110-70</inkml:trace>
  <inkml:trace contextRef="#ctx0" brushRef="#br0" timeOffset="6523.496">863 446,'4'-1,"0"0,0 0,-1-1,1 1,0-1,-1 1,1-1,-1 0,0-1,0 1,1 0,1-3,7-5,33-20,0 1,2 3,1 1,1 3,34-10,-71 28,33-12,0 2,1 2,0 2,23-1,-48 12,0 0,-1 2,1 0,-1 1,0 2,0 0,0 1,-1 0,0 2,-1 0,0 2,0 0,-1 0,0 2,-1 0,-1 1,0 0,0 2,8 12,-15-19,0 0,0 1,-1 0,0 1,-1 0,0 0,0 0,-1 1,-1-1,0 1,-1 0,0 1,-1-1,0 0,-1 1,0-1,-1 1,-1-1,0 1,-3 8,-1 0,-1 0,-1 0,-1-1,-1-1,0 1,-11 14,11-22,0-1,-1-1,-1 0,1-1,-1 1,-1-2,0 0,0 0,0-1,-1-1,0 0,0-1,-1 0,1-1,-1 0,0-1,0-1,-1 0,-10-1,10-2,0-1,0 0,0-1,1-1,-1 0,1-1,0 0,0-1,0-1,1 0,0-1,1-1,0 0,0 0,0-1,2-1,-1 0,1 0,0-1,-2-3,0-1,1 0,0-1,2 0,0 0,1-1,0 0,2-1,0 0,1 0,1 0,0 0,2-1,0 1,2-1,0 1,1-1,1 1,0-1,2 1,0 0,1 0,1 0,1 1,7-14,4 1</inkml:trace>
  <inkml:trace contextRef="#ctx0" brushRef="#br0" timeOffset="7493.548">1595 890,'-8'28,"-9"39,2 1,4 1,2 0,4 9,-9 59,-32 147,-12-2,-42 104,62-246,-6-2,-6-2,-6-3,-6-1,-54 80,-15-17,-9-7,-8-5,-63 51,-74 86,255-281</inkml:trace>
  <inkml:trace contextRef="#ctx0" brushRef="#br0" timeOffset="8921.703">2421 486,'-1'-15,"0"0,1 0,1 0,1-1,0 1,0 0,2 0,0 1,0-1,2 1,0 0,0 0,1 0,1 1,0 0,1 1,0 0,1 0,9-8,-12 16,-1-1,1 1,0 0,0 1,1 0,-1 0,1 0,-1 1,1 1,0-1,0 1,0 0,0 1,0 0,0 0,-1 0,1 1,0 1,0-1,0 1,0 1,9 2,-1 1,0 1,0 0,0 1,-1 1,0 0,-1 1,0 1,1 2,4 6,-1 1,-1 1,-1 1,0 0,-2 1,-1 1,0 0,-2 0,-1 2,-1-1,-1 1,-1 0,-2 1,0-1,-2 1,-1 0,-1 0,-1 1,-2-1,-1 0,0-1,-2 1,-3 6,2-12,0 0,-1 0,-1-1,-1 0,-1-1,-1 0,0 0,-1-1,-1-1,-1 0,-1-1,0 0,-1-1,0-1,-1-1,-1 0,0-1,-1-1,-16 7,23-13,0-1,-1 0,1-1,-1-1,1 0,-1 0,0-2,1 1,-1-2,0 1,1-2,-1 0,0 0,1-1,0-1,0 0,0-1,0 0,1 0,0-1,0-1,0 0,1-1,0 0,0 0,-7-9,-2-4,1-1,0 0,2-1,1-1,1-1,1 0,1 0,1-2,1 1,2-1,1 0,1-1,1 0,1 0,1-2,3 14,0 0,0-1,2 1,0 0,0 0,2 0,0 0,1 1,0 0,1 0,1 0,1 0,0 1,0 0,7-6,10-9</inkml:trace>
  <inkml:trace contextRef="#ctx0" brushRef="#br0" timeOffset="9966.892">2434 1226,'0'33,"0"146,-7 0,-16 66,-12-60,-41 121,27-119,-56 269,20 5,-21 423,95-731,-6 97,-47 231,34-341,-6-1,-7-1,-5-3,-6-2,-6-2,-68 107,85-171,-2-2,-4-2,-2-2,-2-3,-3-1,-3-4,-35 25,69-60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6T04:54:25.5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0 205,'12'0,"0"-2,-1 1,7-3,13-2,33-2,19-3,62-17,-119 23,0 1,0 2,0 0,1 2,9 2,63-2,6-7,283-10,735 17,-1017-3,97-16,103-29,-218 33,0 3,0 4,1 3,32 5,47 1,-12 0,1 6,1 7,160 21,-89-11,110 30,316 55,-559-95,68 14,-44-7,20-3,-73-16,0-2,-1-4,3-2,-30 3,262-36,-226 28,87-16,144-46,-217 53,32-2,-4 1,-46 10,1 4,-1 3,13 3,54-3,131-3,-244 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7T23:54:11.9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0 208,'35'-14,"1"1,0 2,1 1,42-13,32-17,21-6,-95 35,0 1,26-2,6 3,1 3,0 3,45 5,-5 5,222 9,53-1,44 1,-270-21,-67 0,42 6,96 19,-12-1,74-13,-246-4,0 2,-1 3,23 5,51 9,137 0,2-11,-124-5,-105-4,-9-1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6T04:54:25.5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0 205,'12'0,"0"-2,-1 1,7-3,13-2,33-2,19-3,62-17,-119 23,0 1,0 2,0 0,1 2,9 2,63-2,6-7,283-10,735 17,-1017-3,97-16,103-29,-218 33,0 3,0 4,1 3,32 5,47 1,-12 0,1 6,1 7,160 21,-89-11,110 30,316 55,-559-95,68 14,-44-7,20-3,-73-16,0-2,-1-4,3-2,-30 3,262-36,-226 28,87-16,144-46,-217 53,32-2,-4 1,-46 10,1 4,-1 3,13 3,54-3,131-3,-244 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6T04:23:12.946"/>
    </inkml:context>
    <inkml:brush xml:id="br0">
      <inkml:brushProperty name="width" value="0.05" units="cm"/>
      <inkml:brushProperty name="height" value="0.05" units="cm"/>
      <inkml:brushProperty name="color" value="#008C3A"/>
      <inkml:brushProperty name="ignorePressure" value="1"/>
    </inkml:brush>
  </inkml:definitions>
  <inkml:trace contextRef="#ctx0" brushRef="#br0">2914 417,'0'0,"0"0,0 0,0 0,0 0,0 0,0-2,0-3,0-6,-3-2,-6-5,-1 2,0 3</inkml:trace>
  <inkml:trace contextRef="#ctx0" brushRef="#br0" timeOffset="674.21">2435 1,'-411'2,"163"30,174-19,-144 23,-104 29,217-37,4 3,0 2,3 3,83-30,-81 31,1 4,4 2,4 2,-72 47,-6 8,123-62,35-34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6T04:23:15.756"/>
    </inkml:context>
    <inkml:brush xml:id="br0">
      <inkml:brushProperty name="width" value="0.05" units="cm"/>
      <inkml:brushProperty name="height" value="0.05" units="cm"/>
      <inkml:brushProperty name="color" value="#008C3A"/>
      <inkml:brushProperty name="ignorePressure" value="1"/>
    </inkml:brush>
  </inkml:definitions>
  <inkml:trace contextRef="#ctx0" brushRef="#br0">2574 81,'-40'66,"-80"140,88-158,-2-1,-2-1,-2-2,-2-2,-1-2,-3-1,-1-3,-1-1,-2-3,-15 7,22-19,-1-2,-1-1,0-2,-1-2,-1-3,0-1,0-2,-25 0,34-1,0-1,0-2,0-1,-1-2,1-2,0-1,0-2,0-1,1-2,-10-5,-7-11,0-2,2-2,1-3,-17-15,52 36,-120-87,5-7,5-4,-24-34,-132-114,260 238,14 13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6T04:23:29.059"/>
    </inkml:context>
    <inkml:brush xml:id="br0">
      <inkml:brushProperty name="width" value="0.05" units="cm"/>
      <inkml:brushProperty name="height" value="0.05" units="cm"/>
      <inkml:brushProperty name="color" value="#008C3A"/>
      <inkml:brushProperty name="ignorePressure" value="1"/>
    </inkml:brush>
  </inkml:definitions>
  <inkml:trace contextRef="#ctx0" brushRef="#br0">2018 83,'16'15,"0"1,-2 0,0 1,-1 1,0 0,-2 0,1 2,9 32,-2 0,8 35,-26-83,5 18,0 0,-1 1,-2-1,0 1,-1 0,-2 0,0-1,-1 1,-2 0,0-1,-3 7,3-12,0 0,-2 0,0 0,-1-1,0 0,-2 0,0-1,0 0,-2 0,1-1,-2 0,0 0,-1-2,0 1,-1-1,0-1,-10 6,-9 0,-1-2,-1-1,0-2,-1-1,-22 3,-10-3,0-2,-1-3,0-4,0-2,-61-9,81 7,0-3,0-1,0-3,1-1,0-3,1-2,1-2,0-1,1-3,-32-21,-22-26,2-4,3-5,-76-83,111 96,4-2,2-3,3-2,-9-24,-8-42,53 112,12 25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02T04:27:30.811"/>
    </inkml:context>
    <inkml:brush xml:id="br0">
      <inkml:brushProperty name="width" value="0.05" units="cm"/>
      <inkml:brushProperty name="height" value="0.05" units="cm"/>
      <inkml:brushProperty name="color" value="#008C3A"/>
      <inkml:brushProperty name="ignorePressure" value="1"/>
    </inkml:brush>
  </inkml:definitions>
  <inkml:trace contextRef="#ctx0" brushRef="#br0">1768 253,'0'0,"0"0,0 0,0 0,0 0,0 0,0-1,0-2,0-4,-2 0,-3-4,-1 1,0 2</inkml:trace>
  <inkml:trace contextRef="#ctx0" brushRef="#br0" timeOffset="1">1477 1,'-249'1,"99"19,105-12,-88 13,-62 19,131-23,3 2,0 1,1 1,51-17,-49 19,0 1,3 3,2 0,-43 29,-4 4,74-37,22-20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16T04:54:25.5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0 205,'12'0,"0"-2,-1 1,7-3,13-2,33-2,19-3,62-17,-119 23,0 1,0 2,0 0,1 2,9 2,63-2,6-7,283-10,735 17,-1017-3,97-16,103-29,-218 33,0 3,0 4,1 3,32 5,47 1,-12 0,1 6,1 7,160 21,-89-11,110 30,316 55,-559-95,68 14,-44-7,20-3,-73-16,0-2,-1-4,3-2,-30 3,262-36,-226 28,87-16,144-46,-217 53,32-2,-4 1,-46 10,1 4,-1 3,13 3,54-3,131-3,-244 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5:13:51.245"/>
    </inkml:context>
    <inkml:brush xml:id="br0">
      <inkml:brushProperty name="width" value="0.13229" units="cm"/>
      <inkml:brushProperty name="height" value="0.13229" units="cm"/>
      <inkml:brushProperty name="color" value="#E71224"/>
    </inkml:brush>
  </inkml:definitions>
  <inkml:trace contextRef="#ctx0" brushRef="#br0">1 1 24575,'7'7'0,"1"0"0,3 4 0,1 2 0,9 8 0,-3-4 0,8 10 0,-3-5 0,4 6 0,0-5 0,6 9 0,1-2 0,0 4 0,4 4 0,-9-9 0,5 10 0,-6-10 0,-4 3 0,3-5 0,-9 0 0,5 4 0,-6-3 0,0-2 0,0-1 0,5-3 0,-4 4 0,4 1 0,-5-5 0,0 3 0,0-4 0,0 5 0,5 1 0,-8-5 0,12 4 0,-11 1 0,7 1 0,-5-2 0,1 4 0,2-11 0,-4 16 0,4-12 0,-10 8 0,6-5 0,-6 0 0,2 0 0,-4-4 0,1 3 0,-1-4 0,1 1 0,-1 3 0,0-8 0,1 8 0,-1-8 0,4 15 0,-3-9 0,0 6 0,-2-8 0,-2-1 0,-1 2 0,4-1 0,0 4 0,-2-3 0,5-1 0,-6 4 0,7-3 0,-6 4 0,5 0 0,-10 5 0,7-4 0,-7 4 0,7-5 0,-8 5 0,4-9 0,0 13 0,-3-12 0,7 19 0,-7-8 0,3 5 0,-4-3 0,0-9 0,0 9 0,0-9 0,0 9 0,0-9 0,0 9 0,0-4 0,0 0 0,0-1 0,0 0 0,0-8 0,0 7 0,0-8 0,0 3 0,0 1 0,0 0 0,0-4 0,0 3 0,0-3 0,0 3 0,-4 9 0,-1-7 0,1 7 0,0-13 0,0 4 0,3-8 0,-7 8 0,7-3 0,-3-1 0,0 4 0,-1-3 0,-3-1 0,3 4 0,-2-3 0,2-1 0,0 4 0,-3 2 0,7-5 0,-7 8 0,7-8 0,-2 4 0,-1-5 0,3 4 0,-6-3 0,2 11 0,0-10 0,-6 5 0,9-12 0,-9 0 0,7 0 0,-5 0 0,1 5 0,3-4 0,-2 3 0,2-4 0,-3 0 0,0 1 0,4-5 0,-4 7 0,4-9 0,-1 9 0,-2-7 0,3 0 0,-4 4 0,4-4 0,-3 0 0,3-1 0,-1 0 0,-1 5 0,2-3 0,0 5 0,-3-10 0,3 4 0,0-1 0,-3 1 0,3 0 0,-1-1 0,-2 1 0,3 0 0,-4 0 0,0 3 0,0-3 0,3 4 0,-2 0 0,3 0 0,-4-3 0,0 2 0,0-3 0,0 4 0,0 0 0,-4 3 0,3-6 0,-2 6 0,7-7 0,-3 0 0,2 3 0,-2-3 0,2 0 0,-6 0 0,10-1 0,-10-2 0,3 2 0,3-3 0,-6 3 0,10 2 0,-6-1 0,3-1 0,-4 0 0,1-3 0,-1 4 0,4-5 0,-7 4 0,10-3 0,-10 8 0,3-1 0,-1-2 0,2 1 0,3-6 0,1-1 0,2 0 0,-5 1 0,5-1 0,-6 0 0,3 1 0,-4-1 0,4 4 0,-3 1 0,3 1 0,-4-2 0,1 0 0,-1-3 0,4 3 0,-7 1 0,6 0 0,-3 0 0,1-1 0,3-3 0,-4-1 0,0 7 0,4-5 0,-3 6 0,6-8 0,-5-3 0,2 3 0,0-3 0,-3 3 0,6 1 0,-2-1 0,3 0 0,-3 1 0,2-1 0,-6-3 0,6 2 0,-2-2 0,3 4 0,-3-1 0,2 0 0,-6-2 0,6 1 0,-2-2 0,3 3 0,-3-2 0,2 4 0,-6-7 0,7 8 0,-4-6 0,4 3 0,-3 0 0,2 1 0,-6-1 0,7 0 0,-7 1 0,6-1 0,-2 0 0,0 1 0,2-1 0,-3 0 0,1-3 0,2 3 0,-2-3 0,0 3 0,2 1 0,-2-1 0,3 0 0,-4 1 0,3-1 0,-2 0 0,3-3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5:13:55.557"/>
    </inkml:context>
    <inkml:brush xml:id="br0">
      <inkml:brushProperty name="width" value="0.13229" units="cm"/>
      <inkml:brushProperty name="height" value="0.13229" units="cm"/>
      <inkml:brushProperty name="color" value="#E71224"/>
    </inkml:brush>
  </inkml:definitions>
  <inkml:trace contextRef="#ctx0" brushRef="#br0">0 0 24575,'3'4'0,"-2"3"0,2-3 0,-3 3 0,0 4 0,0-2 0,0 2 0,0-4 0,0 4 0,0 2 0,0-1 0,0 3 0,0-3 0,0 4 0,0-4 0,0 3 0,4-6 0,-3 2 0,2 0 0,-3-3 0,0 4 0,3-1 0,-2-3 0,3 3 0,-4-3 0,3 3 0,-2-3 0,3 3 0,-1-3 0,-2-1 0,2 0 0,-3 1 0,3-1 0,-2 4 0,3-2 0,-4 2 0,0-4 0,0 0 0,0 1 0,0-1 0,3 4 0,-2-2 0,3 2 0,-4-4 0,0 0 0,0 1 0,0-1 0,3-3 0,-2-1 0,2-3 0</inkml:trace>
  <inkml:trace contextRef="#ctx0" brushRef="#br0" timeOffset="1567">49 2 24575,'3'4'0,"1"0"0,3-4 0,1 0 0,-1 0 0,4 0 0,-2 3 0,6-2 0,-3 5 0,8-5 0,-2 3 0,6 0 0,-2-3 0,4 6 0,-4-6 0,2 7 0,-6-7 0,2 6 0,-4-6 0,0 6 0,-4-6 0,0 6 0,-1-2 0,-3 2 0,3-3 0,1 3 0,-4-6 0,7 6 0,-7-6 0,3 6 0,-3-6 0,-1 5 0,4-1 0,-2 2 0,2-3 0,0 3 0,-3-6 0,3 3 0,-3-1 0,-1-2 0,0 2 0,-2 0 0,1-2 0,-2 2 0,3-3 0,-3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5:14:02.589"/>
    </inkml:context>
    <inkml:brush xml:id="br0">
      <inkml:brushProperty name="width" value="0.13229" units="cm"/>
      <inkml:brushProperty name="height" value="0.13229" units="cm"/>
      <inkml:brushProperty name="color" value="#E71224"/>
    </inkml:brush>
  </inkml:definitions>
  <inkml:trace contextRef="#ctx0" brushRef="#br0">0 1 24575,'4'3'0,"-1"1"0,-3 3 0,0 1 0,4-1 0,-4 0 0,7 5 0,-6 0 0,6 0 0,-3 3 0,4-3 0,-3 0 0,2 3 0,-3-2 0,1-1 0,2 7 0,-2-5 0,-1 2 0,3-1 0,-2-6 0,-1 2 0,3 0 0,-3 1 0,1 0 0,-2 0 0,1-5 0,0 4 0,0-3 0,0 4 0,-1-5 0,-2 0 0,2 1 0,-3-1 0,3-3 0,-2 2 0,2-2 0,-3 4 0,0-1 0,0 0 0,0 1 0,0-1 0,0 0 0,0 1 0,0-1 0,0 0 0,0 1 0,0-1 0,0 0 0,0 1 0,0-1 0,4-3 0,0-1 0,0-6 0,-1-1 0,0 0 0,1-3 0,4 3 0,-1-3 0,4-1 0,-2-4 0,2 0 0,-3-1 0,0 2 0,-1 0 0,-3 2 0,3 1 0,-6 2 0,6 2 0,-3-4 0,3 1 0,0 3 0,-3-3 0,3 6 0,-3-2 0,0 0 0,6 2 0,-5-6 0,7 6 0,-1-6 0,-3 6 0,3-5 0,-3 5 0,-1-6 0,0 6 0,1-5 0,-1 5 0,-3-6 0,3 6 0,-7-5 0,7 5 0,-3-2 0,3 3 0,-3-4 0,3 4 0,-3-4 0,0 1 0,3 2 0,-3-6 0,7 7 0,-3-7 0,7 6 0,-7-5 0,8 1 0,-4 1 0,0-3 0,-1 6 0,-4-5 0,1 5 0,-4-6 0,2 6 0,-5-2 0,2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5:15:39.926"/>
    </inkml:context>
    <inkml:brush xml:id="br0">
      <inkml:brushProperty name="width" value="0.13229" units="cm"/>
      <inkml:brushProperty name="height" value="0.13229" units="cm"/>
      <inkml:brushProperty name="color" value="#E71224"/>
    </inkml:brush>
  </inkml:definitions>
  <inkml:trace contextRef="#ctx0" brushRef="#br0">1 1 24575,'7'7'0,"1"0"0,3 4 0,1 2 0,9 8 0,-3-4 0,8 10 0,-3-5 0,4 6 0,0-5 0,6 9 0,1-2 0,0 4 0,4 4 0,-9-9 0,5 10 0,-6-10 0,-4 3 0,3-5 0,-9 0 0,5 4 0,-6-3 0,0-2 0,0-1 0,5-3 0,-4 4 0,4 1 0,-5-5 0,0 3 0,0-4 0,0 5 0,5 1 0,-8-5 0,12 4 0,-11 1 0,7 1 0,-5-2 0,1 4 0,2-11 0,-4 16 0,4-12 0,-10 8 0,6-5 0,-6 0 0,2 0 0,-4-4 0,1 3 0,-1-4 0,1 1 0,-1 3 0,0-8 0,1 8 0,-1-8 0,4 15 0,-3-9 0,0 6 0,-2-8 0,-2-1 0,-1 2 0,4-1 0,0 4 0,-2-3 0,5-1 0,-6 4 0,7-3 0,-6 4 0,5 0 0,-10 5 0,7-4 0,-7 4 0,7-5 0,-8 5 0,4-9 0,0 13 0,-3-12 0,7 19 0,-7-8 0,3 5 0,-4-3 0,0-9 0,0 9 0,0-9 0,0 9 0,0-9 0,0 9 0,0-4 0,0 0 0,0-1 0,0 0 0,0-8 0,0 7 0,0-8 0,0 3 0,0 1 0,0 0 0,0-4 0,0 3 0,0-3 0,0 3 0,-4 9 0,-1-7 0,1 7 0,0-13 0,0 4 0,3-8 0,-7 8 0,7-3 0,-3-1 0,0 4 0,-1-3 0,-3-1 0,3 4 0,-2-3 0,2-1 0,0 4 0,-3 2 0,7-5 0,-7 8 0,7-8 0,-2 4 0,-1-5 0,3 4 0,-6-3 0,2 11 0,0-10 0,-6 5 0,9-12 0,-9 0 0,7 0 0,-5 0 0,1 5 0,3-4 0,-2 3 0,2-4 0,-3 0 0,0 1 0,4-5 0,-4 7 0,4-9 0,-1 9 0,-2-7 0,3 0 0,-4 4 0,4-4 0,-3 0 0,3-1 0,-1 0 0,-1 5 0,2-3 0,0 5 0,-3-10 0,3 4 0,0-1 0,-3 1 0,3 0 0,-1-1 0,-2 1 0,3 0 0,-4 0 0,0 3 0,0-3 0,3 4 0,-2 0 0,3 0 0,-4-3 0,0 2 0,0-3 0,0 4 0,0 0 0,-4 3 0,3-6 0,-2 6 0,7-7 0,-3 0 0,2 3 0,-2-3 0,2 0 0,-6 0 0,10-1 0,-10-2 0,3 2 0,3-3 0,-6 3 0,10 2 0,-6-1 0,3-1 0,-4 0 0,1-3 0,-1 4 0,4-5 0,-7 4 0,10-3 0,-10 8 0,3-1 0,-1-2 0,2 1 0,3-6 0,1-1 0,2 0 0,-5 1 0,5-1 0,-6 0 0,3 1 0,-4-1 0,4 4 0,-3 1 0,3 1 0,-4-2 0,1 0 0,-1-3 0,4 3 0,-7 1 0,6 0 0,-3 0 0,1-1 0,3-3 0,-4-1 0,0 7 0,4-5 0,-3 6 0,6-8 0,-5-3 0,2 3 0,0-3 0,-3 3 0,6 1 0,-2-1 0,3 0 0,-3 1 0,2-1 0,-6-3 0,6 2 0,-2-2 0,3 4 0,-3-1 0,2 0 0,-6-2 0,6 1 0,-2-2 0,3 3 0,-3-2 0,2 4 0,-6-7 0,7 8 0,-4-6 0,4 3 0,-3 0 0,2 1 0,-6-1 0,7 0 0,-7 1 0,6-1 0,-2 0 0,0 1 0,2-1 0,-3 0 0,1-3 0,2 3 0,-2-3 0,0 3 0,2 1 0,-2-1 0,3 0 0,-4 1 0,3-1 0,-2 0 0,3-3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5:15:39.927"/>
    </inkml:context>
    <inkml:brush xml:id="br0">
      <inkml:brushProperty name="width" value="0.13229" units="cm"/>
      <inkml:brushProperty name="height" value="0.13229" units="cm"/>
      <inkml:brushProperty name="color" value="#E71224"/>
    </inkml:brush>
  </inkml:definitions>
  <inkml:trace contextRef="#ctx0" brushRef="#br0">0 0 24575,'3'4'0,"-2"3"0,2-3 0,-3 3 0,0 4 0,0-2 0,0 2 0,0-4 0,0 4 0,0 2 0,0-1 0,0 3 0,0-3 0,0 4 0,0-4 0,0 3 0,4-6 0,-3 2 0,2 0 0,-3-3 0,0 4 0,3-1 0,-2-3 0,3 3 0,-4-3 0,3 3 0,-2-3 0,3 3 0,-1-3 0,-2-1 0,2 0 0,-3 1 0,3-1 0,-2 4 0,3-2 0,-4 2 0,0-4 0,0 0 0,0 1 0,0-1 0,3 4 0,-2-2 0,3 2 0,-4-4 0,0 0 0,0 1 0,0-1 0,3-3 0,-2-1 0,2-3 0</inkml:trace>
  <inkml:trace contextRef="#ctx0" brushRef="#br0" timeOffset="1">49 2 24575,'3'4'0,"1"0"0,3-4 0,1 0 0,-1 0 0,4 0 0,-2 3 0,6-2 0,-3 5 0,8-5 0,-2 3 0,6 0 0,-2-3 0,4 6 0,-4-6 0,2 7 0,-6-7 0,2 6 0,-4-6 0,0 6 0,-4-6 0,0 6 0,-1-2 0,-3 2 0,3-3 0,1 3 0,-4-6 0,7 6 0,-7-6 0,3 6 0,-3-6 0,-1 5 0,4-1 0,-2 2 0,2-3 0,0 3 0,-3-6 0,3 3 0,-3-1 0,-1-2 0,0 2 0,-2 0 0,1-2 0,-2 2 0,3-3 0,-3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5T05:15:39.929"/>
    </inkml:context>
    <inkml:brush xml:id="br0">
      <inkml:brushProperty name="width" value="0.13229" units="cm"/>
      <inkml:brushProperty name="height" value="0.13229" units="cm"/>
      <inkml:brushProperty name="color" value="#E71224"/>
    </inkml:brush>
  </inkml:definitions>
  <inkml:trace contextRef="#ctx0" brushRef="#br0">0 1 24575,'4'3'0,"-1"1"0,-3 3 0,0 1 0,4-1 0,-4 0 0,7 5 0,-6 0 0,6 0 0,-3 3 0,4-3 0,-3 0 0,2 3 0,-3-2 0,1-1 0,2 7 0,-2-5 0,-1 2 0,3-1 0,-2-6 0,-1 2 0,3 0 0,-3 1 0,1 0 0,-2 0 0,1-5 0,0 4 0,0-3 0,0 4 0,-1-5 0,-2 0 0,2 1 0,-3-1 0,3-3 0,-2 2 0,2-2 0,-3 4 0,0-1 0,0 0 0,0 1 0,0-1 0,0 0 0,0 1 0,0-1 0,0 0 0,0 1 0,0-1 0,0 0 0,0 1 0,0-1 0,4-3 0,0-1 0,0-6 0,-1-1 0,0 0 0,1-3 0,4 3 0,-1-3 0,4-1 0,-2-4 0,2 0 0,-3-1 0,0 2 0,-1 0 0,-3 2 0,3 1 0,-6 2 0,6 2 0,-3-4 0,3 1 0,0 3 0,-3-3 0,3 6 0,-3-2 0,0 0 0,6 2 0,-5-6 0,7 6 0,-1-6 0,-3 6 0,3-5 0,-3 5 0,-1-6 0,0 6 0,1-5 0,-1 5 0,-3-6 0,3 6 0,-7-5 0,7 5 0,-3-2 0,3 3 0,-3-4 0,3 4 0,-3-4 0,0 1 0,3 2 0,-3-6 0,7 7 0,-3-7 0,7 6 0,-7-5 0,8 1 0,-4 1 0,0-3 0,-1 6 0,-4-5 0,1 5 0,-4-6 0,2 6 0,-5-2 0,2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1BA198-48BC-4D6F-AC77-F1C899FC3BCF}" type="datetimeFigureOut">
              <a:rPr lang="en-AU" smtClean="0"/>
              <a:t>19/7/19</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0B29A-A9EB-410C-B442-0FDBA1B1A88D}" type="slidenum">
              <a:rPr lang="en-AU" smtClean="0"/>
              <a:t>‹#›</a:t>
            </a:fld>
            <a:endParaRPr lang="en-AU" dirty="0"/>
          </a:p>
        </p:txBody>
      </p:sp>
    </p:spTree>
    <p:extLst>
      <p:ext uri="{BB962C8B-B14F-4D97-AF65-F5344CB8AC3E}">
        <p14:creationId xmlns:p14="http://schemas.microsoft.com/office/powerpoint/2010/main" val="3041445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 easy warmup for people who need warming up.</a:t>
            </a:r>
          </a:p>
          <a:p>
            <a:r>
              <a:rPr lang="en-AU" dirty="0"/>
              <a:t>But even so, once all six are revealed, can you envisage any situation in which SERP 2 catches up?</a:t>
            </a:r>
          </a:p>
        </p:txBody>
      </p:sp>
      <p:sp>
        <p:nvSpPr>
          <p:cNvPr id="4" name="Slide Number Placeholder 3"/>
          <p:cNvSpPr>
            <a:spLocks noGrp="1"/>
          </p:cNvSpPr>
          <p:nvPr>
            <p:ph type="sldNum" sz="quarter" idx="5"/>
          </p:nvPr>
        </p:nvSpPr>
        <p:spPr/>
        <p:txBody>
          <a:bodyPr/>
          <a:lstStyle/>
          <a:p>
            <a:fld id="{8920B29A-A9EB-410C-B442-0FDBA1B1A88D}" type="slidenum">
              <a:rPr lang="en-AU" smtClean="0"/>
              <a:t>3</a:t>
            </a:fld>
            <a:endParaRPr lang="en-AU" dirty="0"/>
          </a:p>
        </p:txBody>
      </p:sp>
    </p:spTree>
    <p:extLst>
      <p:ext uri="{BB962C8B-B14F-4D97-AF65-F5344CB8AC3E}">
        <p14:creationId xmlns:p14="http://schemas.microsoft.com/office/powerpoint/2010/main" val="3278916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 isn’t that easy, and we have to be aware of the limitations of batch evaluation, even if we are comfortable with the model, we’ll talk about that a bit later</a:t>
            </a:r>
          </a:p>
        </p:txBody>
      </p:sp>
      <p:sp>
        <p:nvSpPr>
          <p:cNvPr id="4" name="Slide Number Placeholder 3"/>
          <p:cNvSpPr>
            <a:spLocks noGrp="1"/>
          </p:cNvSpPr>
          <p:nvPr>
            <p:ph type="sldNum" sz="quarter" idx="5"/>
          </p:nvPr>
        </p:nvSpPr>
        <p:spPr/>
        <p:txBody>
          <a:bodyPr/>
          <a:lstStyle/>
          <a:p>
            <a:fld id="{8920B29A-A9EB-410C-B442-0FDBA1B1A88D}" type="slidenum">
              <a:rPr lang="en-AU" smtClean="0"/>
              <a:t>12</a:t>
            </a:fld>
            <a:endParaRPr lang="en-AU" dirty="0"/>
          </a:p>
        </p:txBody>
      </p:sp>
    </p:spTree>
    <p:extLst>
      <p:ext uri="{BB962C8B-B14F-4D97-AF65-F5344CB8AC3E}">
        <p14:creationId xmlns:p14="http://schemas.microsoft.com/office/powerpoint/2010/main" val="2370430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is there a way to talk coherently about these models?</a:t>
            </a:r>
          </a:p>
          <a:p>
            <a:r>
              <a:rPr lang="en-AU" dirty="0"/>
              <a:t>Yes!, of course there is, it’s CWL</a:t>
            </a:r>
          </a:p>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B481B-11CC-4113-9913-3CB94E3ED5B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526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Implicitly or explicitly</a:t>
            </a:r>
          </a:p>
          <a:p>
            <a:r>
              <a:rPr lang="en-AU" dirty="0"/>
              <a:t>Model of RPB: people read from the top, less chance of paying attention as they go down regardless of relevance</a:t>
            </a:r>
          </a:p>
          <a:p>
            <a:r>
              <a:rPr lang="en-AU" dirty="0"/>
              <a:t>Model of P@k: people read from the top, defo pay attention to everything until they get to k</a:t>
            </a:r>
          </a:p>
          <a:p>
            <a:r>
              <a:rPr lang="en-AU" dirty="0"/>
              <a:t>Turns out most common metrics are: read from the top, and stop at some point</a:t>
            </a:r>
          </a:p>
        </p:txBody>
      </p:sp>
      <p:sp>
        <p:nvSpPr>
          <p:cNvPr id="4" name="Slide Number Placeholder 3"/>
          <p:cNvSpPr>
            <a:spLocks noGrp="1"/>
          </p:cNvSpPr>
          <p:nvPr>
            <p:ph type="sldNum" sz="quarter" idx="5"/>
          </p:nvPr>
        </p:nvSpPr>
        <p:spPr/>
        <p:txBody>
          <a:bodyPr/>
          <a:lstStyle/>
          <a:p>
            <a:fld id="{901B481B-11CC-4113-9913-3CB94E3ED5BD}" type="slidenum">
              <a:rPr lang="en-AU" smtClean="0"/>
              <a:t>14</a:t>
            </a:fld>
            <a:endParaRPr lang="en-AU" dirty="0"/>
          </a:p>
        </p:txBody>
      </p:sp>
    </p:spTree>
    <p:extLst>
      <p:ext uri="{BB962C8B-B14F-4D97-AF65-F5344CB8AC3E}">
        <p14:creationId xmlns:p14="http://schemas.microsoft.com/office/powerpoint/2010/main" val="671917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Need to pause and dwell on conditional probabilities.</a:t>
            </a:r>
          </a:p>
          <a:p>
            <a:r>
              <a:rPr lang="en-AU" dirty="0"/>
              <a:t>If I roll a dice and tell you that it was an even number, what is the conditional probability that it is a four? A five?</a:t>
            </a:r>
          </a:p>
        </p:txBody>
      </p:sp>
      <p:sp>
        <p:nvSpPr>
          <p:cNvPr id="4" name="Slide Number Placeholder 3"/>
          <p:cNvSpPr>
            <a:spLocks noGrp="1"/>
          </p:cNvSpPr>
          <p:nvPr>
            <p:ph type="sldNum" sz="quarter" idx="5"/>
          </p:nvPr>
        </p:nvSpPr>
        <p:spPr/>
        <p:txBody>
          <a:bodyPr/>
          <a:lstStyle/>
          <a:p>
            <a:fld id="{901B481B-11CC-4113-9913-3CB94E3ED5BD}" type="slidenum">
              <a:rPr lang="en-AU" smtClean="0"/>
              <a:t>16</a:t>
            </a:fld>
            <a:endParaRPr lang="en-AU" dirty="0"/>
          </a:p>
        </p:txBody>
      </p:sp>
    </p:spTree>
    <p:extLst>
      <p:ext uri="{BB962C8B-B14F-4D97-AF65-F5344CB8AC3E}">
        <p14:creationId xmlns:p14="http://schemas.microsoft.com/office/powerpoint/2010/main" val="3448489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Static models/metrics say the user’s behaviour doesn’t depend on the SERP</a:t>
            </a:r>
          </a:p>
        </p:txBody>
      </p:sp>
      <p:sp>
        <p:nvSpPr>
          <p:cNvPr id="4" name="Slide Number Placeholder 3"/>
          <p:cNvSpPr>
            <a:spLocks noGrp="1"/>
          </p:cNvSpPr>
          <p:nvPr>
            <p:ph type="sldNum" sz="quarter" idx="5"/>
          </p:nvPr>
        </p:nvSpPr>
        <p:spPr/>
        <p:txBody>
          <a:bodyPr/>
          <a:lstStyle/>
          <a:p>
            <a:fld id="{901B481B-11CC-4113-9913-3CB94E3ED5BD}" type="slidenum">
              <a:rPr lang="en-AU" smtClean="0"/>
              <a:t>17</a:t>
            </a:fld>
            <a:endParaRPr lang="en-AU" dirty="0"/>
          </a:p>
        </p:txBody>
      </p:sp>
    </p:spTree>
    <p:extLst>
      <p:ext uri="{BB962C8B-B14F-4D97-AF65-F5344CB8AC3E}">
        <p14:creationId xmlns:p14="http://schemas.microsoft.com/office/powerpoint/2010/main" val="3867998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Gain-sensitive models/metrics depend on where the relevance is</a:t>
            </a:r>
          </a:p>
        </p:txBody>
      </p:sp>
      <p:sp>
        <p:nvSpPr>
          <p:cNvPr id="4" name="Slide Number Placeholder 3"/>
          <p:cNvSpPr>
            <a:spLocks noGrp="1"/>
          </p:cNvSpPr>
          <p:nvPr>
            <p:ph type="sldNum" sz="quarter" idx="5"/>
          </p:nvPr>
        </p:nvSpPr>
        <p:spPr/>
        <p:txBody>
          <a:bodyPr/>
          <a:lstStyle/>
          <a:p>
            <a:fld id="{901B481B-11CC-4113-9913-3CB94E3ED5BD}" type="slidenum">
              <a:rPr lang="en-AU" smtClean="0"/>
              <a:t>18</a:t>
            </a:fld>
            <a:endParaRPr lang="en-AU" dirty="0"/>
          </a:p>
        </p:txBody>
      </p:sp>
    </p:spTree>
    <p:extLst>
      <p:ext uri="{BB962C8B-B14F-4D97-AF65-F5344CB8AC3E}">
        <p14:creationId xmlns:p14="http://schemas.microsoft.com/office/powerpoint/2010/main" val="1592622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 completely defines a metric</a:t>
            </a:r>
          </a:p>
          <a:p>
            <a:r>
              <a:rPr lang="en-AU" dirty="0"/>
              <a:t>AS AN ASIDE we can show this with the W part of C/W/L</a:t>
            </a:r>
          </a:p>
          <a:p>
            <a:r>
              <a:rPr lang="en-AU" dirty="0"/>
              <a:t>…familiar discount curves etc…</a:t>
            </a:r>
          </a:p>
        </p:txBody>
      </p:sp>
      <p:sp>
        <p:nvSpPr>
          <p:cNvPr id="4" name="Slide Number Placeholder 3"/>
          <p:cNvSpPr>
            <a:spLocks noGrp="1"/>
          </p:cNvSpPr>
          <p:nvPr>
            <p:ph type="sldNum" sz="quarter" idx="5"/>
          </p:nvPr>
        </p:nvSpPr>
        <p:spPr/>
        <p:txBody>
          <a:bodyPr/>
          <a:lstStyle/>
          <a:p>
            <a:fld id="{901B481B-11CC-4113-9913-3CB94E3ED5BD}" type="slidenum">
              <a:rPr lang="en-AU" smtClean="0"/>
              <a:t>20</a:t>
            </a:fld>
            <a:endParaRPr lang="en-AU" dirty="0"/>
          </a:p>
        </p:txBody>
      </p:sp>
    </p:spTree>
    <p:extLst>
      <p:ext uri="{BB962C8B-B14F-4D97-AF65-F5344CB8AC3E}">
        <p14:creationId xmlns:p14="http://schemas.microsoft.com/office/powerpoint/2010/main" val="3167558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01B481B-11CC-4113-9913-3CB94E3ED5BD}" type="slidenum">
              <a:rPr lang="en-AU" smtClean="0"/>
              <a:t>21</a:t>
            </a:fld>
            <a:endParaRPr lang="en-AU" dirty="0"/>
          </a:p>
        </p:txBody>
      </p:sp>
    </p:spTree>
    <p:extLst>
      <p:ext uri="{BB962C8B-B14F-4D97-AF65-F5344CB8AC3E}">
        <p14:creationId xmlns:p14="http://schemas.microsoft.com/office/powerpoint/2010/main" val="1352705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AU" sz="1800" dirty="0">
                <a:effectLst/>
              </a:rPr>
              <a:t>and W.r is the "usual" metric</a:t>
            </a:r>
          </a:p>
          <a:p>
            <a:pPr lvl="0"/>
            <a:r>
              <a:rPr lang="en-AU" sz="1800" dirty="0">
                <a:effectLst/>
              </a:rPr>
              <a:t>NB units: we can talk about E(gain per inspection) BUT ALSO total gain, etc etc - NB we need to be consistent in naming here</a:t>
            </a:r>
          </a:p>
          <a:p>
            <a:pPr lvl="1"/>
            <a:r>
              <a:rPr lang="en-AU" sz="1400" dirty="0">
                <a:effectLst/>
              </a:rPr>
              <a:t>can even include costs explicitly (not as #docs), e.g. TBG, Bejeezus?, IFT, ...</a:t>
            </a:r>
          </a:p>
          <a:p>
            <a:endParaRPr lang="en-AU" dirty="0"/>
          </a:p>
        </p:txBody>
      </p:sp>
      <p:sp>
        <p:nvSpPr>
          <p:cNvPr id="4" name="Slide Number Placeholder 3"/>
          <p:cNvSpPr>
            <a:spLocks noGrp="1"/>
          </p:cNvSpPr>
          <p:nvPr>
            <p:ph type="sldNum" sz="quarter" idx="5"/>
          </p:nvPr>
        </p:nvSpPr>
        <p:spPr/>
        <p:txBody>
          <a:bodyPr/>
          <a:lstStyle/>
          <a:p>
            <a:fld id="{901B481B-11CC-4113-9913-3CB94E3ED5BD}" type="slidenum">
              <a:rPr lang="en-AU" smtClean="0"/>
              <a:t>22</a:t>
            </a:fld>
            <a:endParaRPr lang="en-AU" dirty="0"/>
          </a:p>
        </p:txBody>
      </p:sp>
    </p:spTree>
    <p:extLst>
      <p:ext uri="{BB962C8B-B14F-4D97-AF65-F5344CB8AC3E}">
        <p14:creationId xmlns:p14="http://schemas.microsoft.com/office/powerpoint/2010/main" val="2004726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Both W and r can be thought of as vectors of values</a:t>
            </a:r>
          </a:p>
        </p:txBody>
      </p:sp>
      <p:sp>
        <p:nvSpPr>
          <p:cNvPr id="4" name="Slide Number Placeholder 3"/>
          <p:cNvSpPr>
            <a:spLocks noGrp="1"/>
          </p:cNvSpPr>
          <p:nvPr>
            <p:ph type="sldNum" sz="quarter" idx="5"/>
          </p:nvPr>
        </p:nvSpPr>
        <p:spPr/>
        <p:txBody>
          <a:bodyPr/>
          <a:lstStyle/>
          <a:p>
            <a:fld id="{901B481B-11CC-4113-9913-3CB94E3ED5BD}" type="slidenum">
              <a:rPr lang="en-AU" smtClean="0"/>
              <a:t>23</a:t>
            </a:fld>
            <a:endParaRPr lang="en-AU" dirty="0"/>
          </a:p>
        </p:txBody>
      </p:sp>
    </p:spTree>
    <p:extLst>
      <p:ext uri="{BB962C8B-B14F-4D97-AF65-F5344CB8AC3E}">
        <p14:creationId xmlns:p14="http://schemas.microsoft.com/office/powerpoint/2010/main" val="1720725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Two is at least as good as one</a:t>
            </a:r>
          </a:p>
          <a:p>
            <a:r>
              <a:rPr lang="en-AU" dirty="0"/>
              <a:t>RR says they’re the same</a:t>
            </a:r>
          </a:p>
        </p:txBody>
      </p:sp>
      <p:sp>
        <p:nvSpPr>
          <p:cNvPr id="4" name="Slide Number Placeholder 3"/>
          <p:cNvSpPr>
            <a:spLocks noGrp="1"/>
          </p:cNvSpPr>
          <p:nvPr>
            <p:ph type="sldNum" sz="quarter" idx="5"/>
          </p:nvPr>
        </p:nvSpPr>
        <p:spPr/>
        <p:txBody>
          <a:bodyPr/>
          <a:lstStyle/>
          <a:p>
            <a:fld id="{8920B29A-A9EB-410C-B442-0FDBA1B1A88D}" type="slidenum">
              <a:rPr lang="en-AU" smtClean="0"/>
              <a:t>4</a:t>
            </a:fld>
            <a:endParaRPr lang="en-AU" dirty="0"/>
          </a:p>
        </p:txBody>
      </p:sp>
    </p:spTree>
    <p:extLst>
      <p:ext uri="{BB962C8B-B14F-4D97-AF65-F5344CB8AC3E}">
        <p14:creationId xmlns:p14="http://schemas.microsoft.com/office/powerpoint/2010/main" val="3899914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 really works! C </a:t>
            </a:r>
            <a:r>
              <a:rPr lang="en-AU" dirty="0">
                <a:sym typeface="Wingdings" panose="05000000000000000000" pitchFamily="2" charset="2"/>
              </a:rPr>
              <a:t> W, then the inner product of W and r is the metric – for lots and lots of metrics we use in IR eval</a:t>
            </a:r>
            <a:endParaRPr lang="en-AU" dirty="0"/>
          </a:p>
        </p:txBody>
      </p:sp>
      <p:sp>
        <p:nvSpPr>
          <p:cNvPr id="4" name="Slide Number Placeholder 3"/>
          <p:cNvSpPr>
            <a:spLocks noGrp="1"/>
          </p:cNvSpPr>
          <p:nvPr>
            <p:ph type="sldNum" sz="quarter" idx="5"/>
          </p:nvPr>
        </p:nvSpPr>
        <p:spPr/>
        <p:txBody>
          <a:bodyPr/>
          <a:lstStyle/>
          <a:p>
            <a:fld id="{8920B29A-A9EB-410C-B442-0FDBA1B1A88D}" type="slidenum">
              <a:rPr lang="en-AU" smtClean="0"/>
              <a:t>24</a:t>
            </a:fld>
            <a:endParaRPr lang="en-AU" dirty="0"/>
          </a:p>
        </p:txBody>
      </p:sp>
    </p:spTree>
    <p:extLst>
      <p:ext uri="{BB962C8B-B14F-4D97-AF65-F5344CB8AC3E}">
        <p14:creationId xmlns:p14="http://schemas.microsoft.com/office/powerpoint/2010/main" val="1666542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Continue past everything earlier; then stop</a:t>
            </a:r>
          </a:p>
          <a:p>
            <a:r>
              <a:rPr lang="en-AU" dirty="0"/>
              <a:t>NB this turns out to be a probability distribution…!</a:t>
            </a:r>
          </a:p>
        </p:txBody>
      </p:sp>
      <p:sp>
        <p:nvSpPr>
          <p:cNvPr id="4" name="Slide Number Placeholder 3"/>
          <p:cNvSpPr>
            <a:spLocks noGrp="1"/>
          </p:cNvSpPr>
          <p:nvPr>
            <p:ph type="sldNum" sz="quarter" idx="5"/>
          </p:nvPr>
        </p:nvSpPr>
        <p:spPr/>
        <p:txBody>
          <a:bodyPr/>
          <a:lstStyle/>
          <a:p>
            <a:fld id="{901B481B-11CC-4113-9913-3CB94E3ED5BD}" type="slidenum">
              <a:rPr lang="en-AU" smtClean="0"/>
              <a:t>27</a:t>
            </a:fld>
            <a:endParaRPr lang="en-AU" dirty="0"/>
          </a:p>
        </p:txBody>
      </p:sp>
    </p:spTree>
    <p:extLst>
      <p:ext uri="{BB962C8B-B14F-4D97-AF65-F5344CB8AC3E}">
        <p14:creationId xmlns:p14="http://schemas.microsoft.com/office/powerpoint/2010/main" val="1362609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01B481B-11CC-4113-9913-3CB94E3ED5BD}" type="slidenum">
              <a:rPr lang="en-AU" smtClean="0"/>
              <a:t>28</a:t>
            </a:fld>
            <a:endParaRPr lang="en-AU" dirty="0"/>
          </a:p>
        </p:txBody>
      </p:sp>
    </p:spTree>
    <p:extLst>
      <p:ext uri="{BB962C8B-B14F-4D97-AF65-F5344CB8AC3E}">
        <p14:creationId xmlns:p14="http://schemas.microsoft.com/office/powerpoint/2010/main" val="2636092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Then we can talk about the total gain over the whole SERP</a:t>
            </a:r>
          </a:p>
        </p:txBody>
      </p:sp>
      <p:sp>
        <p:nvSpPr>
          <p:cNvPr id="4" name="Slide Number Placeholder 3"/>
          <p:cNvSpPr>
            <a:spLocks noGrp="1"/>
          </p:cNvSpPr>
          <p:nvPr>
            <p:ph type="sldNum" sz="quarter" idx="5"/>
          </p:nvPr>
        </p:nvSpPr>
        <p:spPr/>
        <p:txBody>
          <a:bodyPr/>
          <a:lstStyle/>
          <a:p>
            <a:fld id="{901B481B-11CC-4113-9913-3CB94E3ED5BD}" type="slidenum">
              <a:rPr lang="en-AU" smtClean="0"/>
              <a:t>29</a:t>
            </a:fld>
            <a:endParaRPr lang="en-AU" dirty="0"/>
          </a:p>
        </p:txBody>
      </p:sp>
    </p:spTree>
    <p:extLst>
      <p:ext uri="{BB962C8B-B14F-4D97-AF65-F5344CB8AC3E}">
        <p14:creationId xmlns:p14="http://schemas.microsoft.com/office/powerpoint/2010/main" val="3685658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ERG and ETG forms of a metric are directly connected, there is no escape from the math relationship</a:t>
            </a:r>
          </a:p>
        </p:txBody>
      </p:sp>
      <p:sp>
        <p:nvSpPr>
          <p:cNvPr id="4" name="Slide Number Placeholder 3"/>
          <p:cNvSpPr>
            <a:spLocks noGrp="1"/>
          </p:cNvSpPr>
          <p:nvPr>
            <p:ph type="sldNum" sz="quarter" idx="5"/>
          </p:nvPr>
        </p:nvSpPr>
        <p:spPr/>
        <p:txBody>
          <a:bodyPr/>
          <a:lstStyle/>
          <a:p>
            <a:fld id="{901B481B-11CC-4113-9913-3CB94E3ED5BD}" type="slidenum">
              <a:rPr lang="en-AU" smtClean="0"/>
              <a:t>30</a:t>
            </a:fld>
            <a:endParaRPr lang="en-AU" dirty="0"/>
          </a:p>
        </p:txBody>
      </p:sp>
    </p:spTree>
    <p:extLst>
      <p:ext uri="{BB962C8B-B14F-4D97-AF65-F5344CB8AC3E}">
        <p14:creationId xmlns:p14="http://schemas.microsoft.com/office/powerpoint/2010/main" val="1881842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 completely defines a metric</a:t>
            </a:r>
          </a:p>
          <a:p>
            <a:r>
              <a:rPr lang="en-AU" dirty="0"/>
              <a:t>So does L.</a:t>
            </a:r>
          </a:p>
          <a:p>
            <a:r>
              <a:rPr lang="en-AU" dirty="0"/>
              <a:t>So does W.</a:t>
            </a:r>
          </a:p>
          <a:p>
            <a:r>
              <a:rPr lang="en-AU" dirty="0"/>
              <a:t>And each of then can be computed from either of the other two.</a:t>
            </a:r>
          </a:p>
          <a:p>
            <a:endParaRPr lang="en-AU" dirty="0"/>
          </a:p>
        </p:txBody>
      </p:sp>
      <p:sp>
        <p:nvSpPr>
          <p:cNvPr id="4" name="Slide Number Placeholder 3"/>
          <p:cNvSpPr>
            <a:spLocks noGrp="1"/>
          </p:cNvSpPr>
          <p:nvPr>
            <p:ph type="sldNum" sz="quarter" idx="5"/>
          </p:nvPr>
        </p:nvSpPr>
        <p:spPr/>
        <p:txBody>
          <a:bodyPr/>
          <a:lstStyle/>
          <a:p>
            <a:fld id="{901B481B-11CC-4113-9913-3CB94E3ED5BD}" type="slidenum">
              <a:rPr lang="en-AU" smtClean="0"/>
              <a:t>31</a:t>
            </a:fld>
            <a:endParaRPr lang="en-AU" dirty="0"/>
          </a:p>
        </p:txBody>
      </p:sp>
    </p:spTree>
    <p:extLst>
      <p:ext uri="{BB962C8B-B14F-4D97-AF65-F5344CB8AC3E}">
        <p14:creationId xmlns:p14="http://schemas.microsoft.com/office/powerpoint/2010/main" val="1993402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If we have a cost vector </a:t>
            </a:r>
            <a:r>
              <a:rPr lang="en-AU" i="1" dirty="0"/>
              <a:t>k</a:t>
            </a:r>
            <a:r>
              <a:rPr lang="en-AU" dirty="0"/>
              <a:t> we can also talk about cost/document, expected total cost</a:t>
            </a:r>
          </a:p>
          <a:p>
            <a:endParaRPr lang="en-AU" dirty="0"/>
          </a:p>
        </p:txBody>
      </p:sp>
      <p:sp>
        <p:nvSpPr>
          <p:cNvPr id="4" name="Slide Number Placeholder 3"/>
          <p:cNvSpPr>
            <a:spLocks noGrp="1"/>
          </p:cNvSpPr>
          <p:nvPr>
            <p:ph type="sldNum" sz="quarter" idx="5"/>
          </p:nvPr>
        </p:nvSpPr>
        <p:spPr/>
        <p:txBody>
          <a:bodyPr/>
          <a:lstStyle/>
          <a:p>
            <a:fld id="{901B481B-11CC-4113-9913-3CB94E3ED5BD}" type="slidenum">
              <a:rPr lang="en-AU" smtClean="0"/>
              <a:t>32</a:t>
            </a:fld>
            <a:endParaRPr lang="en-AU" dirty="0"/>
          </a:p>
        </p:txBody>
      </p:sp>
    </p:spTree>
    <p:extLst>
      <p:ext uri="{BB962C8B-B14F-4D97-AF65-F5344CB8AC3E}">
        <p14:creationId xmlns:p14="http://schemas.microsoft.com/office/powerpoint/2010/main" val="1415432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01B481B-11CC-4113-9913-3CB94E3ED5BD}" type="slidenum">
              <a:rPr lang="en-AU" smtClean="0"/>
              <a:t>33</a:t>
            </a:fld>
            <a:endParaRPr lang="en-AU" dirty="0"/>
          </a:p>
        </p:txBody>
      </p:sp>
    </p:spTree>
    <p:extLst>
      <p:ext uri="{BB962C8B-B14F-4D97-AF65-F5344CB8AC3E}">
        <p14:creationId xmlns:p14="http://schemas.microsoft.com/office/powerpoint/2010/main" val="1878027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NB for all of these we should tie back to LA/GZ's slides: here are some things they've discussed earlier, and we can turn them into constraints on the shape of C</a:t>
            </a: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B481B-11CC-4113-9913-3CB94E3ED5B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6405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now have three interlocking functions, any of which can be used to define a metric.</a:t>
            </a:r>
          </a:p>
          <a:p>
            <a:r>
              <a:rPr lang="en-AU" dirty="0"/>
              <a:t>Can start with W, the traditional approach, or can start with C, or can start with L.</a:t>
            </a:r>
          </a:p>
        </p:txBody>
      </p:sp>
      <p:sp>
        <p:nvSpPr>
          <p:cNvPr id="4" name="Slide Number Placeholder 3"/>
          <p:cNvSpPr>
            <a:spLocks noGrp="1"/>
          </p:cNvSpPr>
          <p:nvPr>
            <p:ph type="sldNum" sz="quarter" idx="5"/>
          </p:nvPr>
        </p:nvSpPr>
        <p:spPr/>
        <p:txBody>
          <a:bodyPr/>
          <a:lstStyle/>
          <a:p>
            <a:fld id="{901B481B-11CC-4113-9913-3CB94E3ED5BD}" type="slidenum">
              <a:rPr lang="en-AU" smtClean="0"/>
              <a:t>35</a:t>
            </a:fld>
            <a:endParaRPr lang="en-AU" dirty="0"/>
          </a:p>
        </p:txBody>
      </p:sp>
    </p:spTree>
    <p:extLst>
      <p:ext uri="{BB962C8B-B14F-4D97-AF65-F5344CB8AC3E}">
        <p14:creationId xmlns:p14="http://schemas.microsoft.com/office/powerpoint/2010/main" val="1767015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 differs to RR for example</a:t>
            </a:r>
          </a:p>
          <a:p>
            <a:r>
              <a:rPr lang="en-AU" dirty="0"/>
              <a:t>Depends on the searcher’s goal.</a:t>
            </a:r>
          </a:p>
          <a:p>
            <a:r>
              <a:rPr lang="en-AU" dirty="0"/>
              <a:t>Like a five set tennis match, it </a:t>
            </a:r>
            <a:r>
              <a:rPr lang="en-AU" dirty="0" err="1"/>
              <a:t>ain’t</a:t>
            </a:r>
            <a:r>
              <a:rPr lang="en-AU" dirty="0"/>
              <a:t> over till its over.</a:t>
            </a:r>
          </a:p>
          <a:p>
            <a:r>
              <a:rPr lang="en-AU" dirty="0"/>
              <a:t>Maybe it’s never over….</a:t>
            </a:r>
          </a:p>
        </p:txBody>
      </p:sp>
      <p:sp>
        <p:nvSpPr>
          <p:cNvPr id="4" name="Slide Number Placeholder 3"/>
          <p:cNvSpPr>
            <a:spLocks noGrp="1"/>
          </p:cNvSpPr>
          <p:nvPr>
            <p:ph type="sldNum" sz="quarter" idx="5"/>
          </p:nvPr>
        </p:nvSpPr>
        <p:spPr/>
        <p:txBody>
          <a:bodyPr/>
          <a:lstStyle/>
          <a:p>
            <a:fld id="{8920B29A-A9EB-410C-B442-0FDBA1B1A88D}" type="slidenum">
              <a:rPr lang="en-AU" smtClean="0"/>
              <a:t>5</a:t>
            </a:fld>
            <a:endParaRPr lang="en-AU" dirty="0"/>
          </a:p>
        </p:txBody>
      </p:sp>
    </p:spTree>
    <p:extLst>
      <p:ext uri="{BB962C8B-B14F-4D97-AF65-F5344CB8AC3E}">
        <p14:creationId xmlns:p14="http://schemas.microsoft.com/office/powerpoint/2010/main" val="3599082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Just MLE – the proportion of people observed stopping past this rank</a:t>
            </a:r>
          </a:p>
          <a:p>
            <a:r>
              <a:rPr lang="en-AU" dirty="0"/>
              <a:t>16.4M query impressions on Bing, US English, two weeks</a:t>
            </a:r>
          </a:p>
          <a:p>
            <a:r>
              <a:rPr lang="en-AU" dirty="0"/>
              <a:t>(Although NB we made some strong assumptions about reading order, when there are two columns)</a:t>
            </a:r>
          </a:p>
          <a:p>
            <a:endParaRPr lang="en-US" dirty="0"/>
          </a:p>
        </p:txBody>
      </p:sp>
      <p:sp>
        <p:nvSpPr>
          <p:cNvPr id="4" name="Slide Number Placeholder 3"/>
          <p:cNvSpPr>
            <a:spLocks noGrp="1"/>
          </p:cNvSpPr>
          <p:nvPr>
            <p:ph type="sldNum" sz="quarter" idx="5"/>
          </p:nvPr>
        </p:nvSpPr>
        <p:spPr/>
        <p:txBody>
          <a:bodyPr/>
          <a:lstStyle/>
          <a:p>
            <a:fld id="{8920B29A-A9EB-410C-B442-0FDBA1B1A88D}" type="slidenum">
              <a:rPr lang="en-AU" smtClean="0"/>
              <a:t>46</a:t>
            </a:fld>
            <a:endParaRPr lang="en-AU" dirty="0"/>
          </a:p>
        </p:txBody>
      </p:sp>
    </p:spTree>
    <p:extLst>
      <p:ext uri="{BB962C8B-B14F-4D97-AF65-F5344CB8AC3E}">
        <p14:creationId xmlns:p14="http://schemas.microsoft.com/office/powerpoint/2010/main" val="34391635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given backstories that lead to straightforward information needs, users tend to require only a small volume of relevance.</a:t>
            </a:r>
          </a:p>
          <a:p>
            <a:r>
              <a:rPr lang="en-US" dirty="0"/>
              <a:t>For complex information needs, they may seek out many useful documents, including ones with contrasting view.</a:t>
            </a:r>
          </a:p>
        </p:txBody>
      </p:sp>
      <p:sp>
        <p:nvSpPr>
          <p:cNvPr id="4" name="Slide Number Placeholder 3"/>
          <p:cNvSpPr>
            <a:spLocks noGrp="1"/>
          </p:cNvSpPr>
          <p:nvPr>
            <p:ph type="sldNum" sz="quarter" idx="5"/>
          </p:nvPr>
        </p:nvSpPr>
        <p:spPr/>
        <p:txBody>
          <a:bodyPr/>
          <a:lstStyle/>
          <a:p>
            <a:fld id="{8920B29A-A9EB-410C-B442-0FDBA1B1A88D}" type="slidenum">
              <a:rPr lang="en-AU" smtClean="0"/>
              <a:t>50</a:t>
            </a:fld>
            <a:endParaRPr lang="en-AU" dirty="0"/>
          </a:p>
        </p:txBody>
      </p:sp>
    </p:spTree>
    <p:extLst>
      <p:ext uri="{BB962C8B-B14F-4D97-AF65-F5344CB8AC3E}">
        <p14:creationId xmlns:p14="http://schemas.microsoft.com/office/powerpoint/2010/main" val="39982105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seeking out might also include a quite deliberate intention to execute multiple queries.</a:t>
            </a:r>
          </a:p>
        </p:txBody>
      </p:sp>
      <p:sp>
        <p:nvSpPr>
          <p:cNvPr id="4" name="Slide Number Placeholder 3"/>
          <p:cNvSpPr>
            <a:spLocks noGrp="1"/>
          </p:cNvSpPr>
          <p:nvPr>
            <p:ph type="sldNum" sz="quarter" idx="5"/>
          </p:nvPr>
        </p:nvSpPr>
        <p:spPr/>
        <p:txBody>
          <a:bodyPr/>
          <a:lstStyle/>
          <a:p>
            <a:fld id="{8920B29A-A9EB-410C-B442-0FDBA1B1A88D}" type="slidenum">
              <a:rPr lang="en-AU" smtClean="0"/>
              <a:t>51</a:t>
            </a:fld>
            <a:endParaRPr lang="en-AU" dirty="0"/>
          </a:p>
        </p:txBody>
      </p:sp>
    </p:spTree>
    <p:extLst>
      <p:ext uri="{BB962C8B-B14F-4D97-AF65-F5344CB8AC3E}">
        <p14:creationId xmlns:p14="http://schemas.microsoft.com/office/powerpoint/2010/main" val="956763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 Rel, Marginally Rel, Rel, Highly Rel (at </a:t>
            </a:r>
            <a:r>
              <a:rPr lang="en-AU" i="1" dirty="0" err="1"/>
              <a:t>i</a:t>
            </a:r>
            <a:r>
              <a:rPr lang="en-AU" dirty="0"/>
              <a:t> alone)</a:t>
            </a:r>
          </a:p>
          <a:p>
            <a:r>
              <a:rPr lang="en-AU" dirty="0"/>
              <a:t>Note that getting more relevance always reduces C</a:t>
            </a:r>
          </a:p>
          <a:p>
            <a:endParaRPr lang="en-US" dirty="0"/>
          </a:p>
        </p:txBody>
      </p:sp>
      <p:sp>
        <p:nvSpPr>
          <p:cNvPr id="4" name="Slide Number Placeholder 3"/>
          <p:cNvSpPr>
            <a:spLocks noGrp="1"/>
          </p:cNvSpPr>
          <p:nvPr>
            <p:ph type="sldNum" sz="quarter" idx="5"/>
          </p:nvPr>
        </p:nvSpPr>
        <p:spPr/>
        <p:txBody>
          <a:bodyPr/>
          <a:lstStyle/>
          <a:p>
            <a:fld id="{8920B29A-A9EB-410C-B442-0FDBA1B1A88D}" type="slidenum">
              <a:rPr lang="en-AU" smtClean="0"/>
              <a:t>53</a:t>
            </a:fld>
            <a:endParaRPr lang="en-AU" dirty="0"/>
          </a:p>
        </p:txBody>
      </p:sp>
    </p:spTree>
    <p:extLst>
      <p:ext uri="{BB962C8B-B14F-4D97-AF65-F5344CB8AC3E}">
        <p14:creationId xmlns:p14="http://schemas.microsoft.com/office/powerpoint/2010/main" val="9851112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at the IFT paper: if put in the metric, the metric looks better, but not hard evidence.</a:t>
            </a:r>
          </a:p>
        </p:txBody>
      </p:sp>
      <p:sp>
        <p:nvSpPr>
          <p:cNvPr id="4" name="Slide Number Placeholder 3"/>
          <p:cNvSpPr>
            <a:spLocks noGrp="1"/>
          </p:cNvSpPr>
          <p:nvPr>
            <p:ph type="sldNum" sz="quarter" idx="5"/>
          </p:nvPr>
        </p:nvSpPr>
        <p:spPr/>
        <p:txBody>
          <a:bodyPr/>
          <a:lstStyle/>
          <a:p>
            <a:fld id="{8920B29A-A9EB-410C-B442-0FDBA1B1A88D}" type="slidenum">
              <a:rPr lang="en-AU" smtClean="0"/>
              <a:t>55</a:t>
            </a:fld>
            <a:endParaRPr lang="en-AU" dirty="0"/>
          </a:p>
        </p:txBody>
      </p:sp>
    </p:spTree>
    <p:extLst>
      <p:ext uri="{BB962C8B-B14F-4D97-AF65-F5344CB8AC3E}">
        <p14:creationId xmlns:p14="http://schemas.microsoft.com/office/powerpoint/2010/main" val="10788709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Yellow X and </a:t>
            </a:r>
            <a:r>
              <a:rPr lang="en-AU" dirty="0" err="1"/>
              <a:t>smilie</a:t>
            </a:r>
            <a:r>
              <a:rPr lang="en-AU" dirty="0"/>
              <a:t> mean “kind of, there could be an argument made”.</a:t>
            </a:r>
          </a:p>
          <a:p>
            <a:r>
              <a:rPr lang="en-AU" dirty="0"/>
              <a:t>So scale = red X mans really definitely no, then yellow X means not really, then yellow smile means yeah, kind of, then green </a:t>
            </a:r>
            <a:r>
              <a:rPr lang="en-AU" dirty="0" err="1"/>
              <a:t>smilie</a:t>
            </a:r>
            <a:r>
              <a:rPr lang="en-AU" dirty="0"/>
              <a:t> means “yes, definitely fits”.</a:t>
            </a:r>
          </a:p>
        </p:txBody>
      </p:sp>
      <p:sp>
        <p:nvSpPr>
          <p:cNvPr id="4" name="Slide Number Placeholder 3"/>
          <p:cNvSpPr>
            <a:spLocks noGrp="1"/>
          </p:cNvSpPr>
          <p:nvPr>
            <p:ph type="sldNum" sz="quarter" idx="5"/>
          </p:nvPr>
        </p:nvSpPr>
        <p:spPr/>
        <p:txBody>
          <a:bodyPr/>
          <a:lstStyle/>
          <a:p>
            <a:fld id="{8920B29A-A9EB-410C-B442-0FDBA1B1A88D}" type="slidenum">
              <a:rPr lang="en-AU" smtClean="0"/>
              <a:t>59</a:t>
            </a:fld>
            <a:endParaRPr lang="en-AU" dirty="0"/>
          </a:p>
        </p:txBody>
      </p:sp>
    </p:spTree>
    <p:extLst>
      <p:ext uri="{BB962C8B-B14F-4D97-AF65-F5344CB8AC3E}">
        <p14:creationId xmlns:p14="http://schemas.microsoft.com/office/powerpoint/2010/main" val="26285350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now we’ve got a bunch of </a:t>
            </a:r>
            <a:r>
              <a:rPr lang="en-AU" b="1" dirty="0"/>
              <a:t>models</a:t>
            </a:r>
            <a:r>
              <a:rPr lang="en-AU" b="0" dirty="0"/>
              <a:t> defining a bunch of </a:t>
            </a:r>
            <a:r>
              <a:rPr lang="en-AU" b="1" dirty="0"/>
              <a:t>measures or metrics</a:t>
            </a:r>
            <a:endParaRPr lang="en-AU" dirty="0"/>
          </a:p>
          <a:p>
            <a:r>
              <a:rPr lang="en-AU" dirty="0"/>
              <a:t>All in the same framework, all with coherent units.</a:t>
            </a:r>
          </a:p>
          <a:p>
            <a:r>
              <a:rPr lang="en-AU" dirty="0"/>
              <a:t>But so what? How do we choose? What makes a metric “better”?</a:t>
            </a:r>
          </a:p>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B481B-11CC-4113-9913-3CB94E3ED5B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362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now we’ve got a bunch of </a:t>
            </a:r>
            <a:r>
              <a:rPr lang="en-AU" b="1" dirty="0"/>
              <a:t>models</a:t>
            </a:r>
            <a:r>
              <a:rPr lang="en-AU" b="0" dirty="0"/>
              <a:t> defining a bunch of </a:t>
            </a:r>
            <a:r>
              <a:rPr lang="en-AU" b="1" dirty="0"/>
              <a:t>measures or metrics</a:t>
            </a:r>
            <a:endParaRPr lang="en-AU" dirty="0"/>
          </a:p>
          <a:p>
            <a:r>
              <a:rPr lang="en-AU" dirty="0"/>
              <a:t>All in the same framework, all with coherent units.</a:t>
            </a:r>
          </a:p>
          <a:p>
            <a:r>
              <a:rPr lang="en-AU" dirty="0"/>
              <a:t>But so what? How do we choose? What makes a metric “better”?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B481B-11CC-4113-9913-3CB94E3ED5B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9527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LHS:</a:t>
            </a:r>
          </a:p>
          <a:p>
            <a:r>
              <a:rPr lang="en-US" dirty="0"/>
              <a:t>1. User issues query to obtain an outcome, and is hoping to be satisfied</a:t>
            </a:r>
          </a:p>
          <a:p>
            <a:r>
              <a:rPr lang="en-US" dirty="0"/>
              <a:t>2. To represent the quality of that outcome, we want to identify a numeric score that correlates with satisfaction.</a:t>
            </a:r>
          </a:p>
          <a:p>
            <a:r>
              <a:rPr lang="en-US" dirty="0"/>
              <a:t>3. To compute that score, we employ the notion of a metric.</a:t>
            </a:r>
          </a:p>
          <a:p>
            <a:r>
              <a:rPr lang="en-US" dirty="0"/>
              <a:t>4. But hey, gee, a metric corresponds to a user model.</a:t>
            </a:r>
          </a:p>
          <a:p>
            <a:r>
              <a:rPr lang="en-US" dirty="0"/>
              <a:t>5. And that user model predicts some behavior.</a:t>
            </a:r>
          </a:p>
          <a:p>
            <a:r>
              <a:rPr lang="en-US" dirty="0"/>
              <a:t>6. And we also have the option of correlating that behavior with the original outcome that was inferred.</a:t>
            </a:r>
          </a:p>
          <a:p>
            <a:r>
              <a:rPr lang="en-US" dirty="0"/>
              <a:t>7, 8. But there are many options of metric – and hence, many scores and many user models -- which one should we use?</a:t>
            </a:r>
          </a:p>
          <a:p>
            <a:r>
              <a:rPr lang="en-US" dirty="0"/>
              <a:t>9. Look at where the correlations fall, can test outcome/satisfaction versus score</a:t>
            </a:r>
          </a:p>
          <a:p>
            <a:r>
              <a:rPr lang="en-US" dirty="0"/>
              <a:t>10. And can test behavior versus predicted behavior from user model.</a:t>
            </a:r>
          </a:p>
          <a:p>
            <a:r>
              <a:rPr lang="en-US" dirty="0"/>
              <a:t>Both of those latter two routes provide a way of deciding the applicability of a metric.</a:t>
            </a:r>
          </a:p>
          <a:p>
            <a:r>
              <a:rPr lang="en-US" dirty="0"/>
              <a:t>It will depend heavily on the type of task and the user’s goals.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920B29A-A9EB-410C-B442-0FDBA1B1A88D}" type="slidenum">
              <a:rPr lang="en-AU" smtClean="0"/>
              <a:t>64</a:t>
            </a:fld>
            <a:endParaRPr lang="en-AU" dirty="0"/>
          </a:p>
        </p:txBody>
      </p:sp>
    </p:spTree>
    <p:extLst>
      <p:ext uri="{BB962C8B-B14F-4D97-AF65-F5344CB8AC3E}">
        <p14:creationId xmlns:p14="http://schemas.microsoft.com/office/powerpoint/2010/main" val="4122087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bit more concrete</a:t>
            </a:r>
          </a:p>
          <a:p>
            <a:r>
              <a:rPr lang="en-AU" dirty="0"/>
              <a:t>A not-very-grand unified theory of searcher models for IR evaluation</a:t>
            </a:r>
          </a:p>
          <a:p>
            <a:r>
              <a:rPr lang="en-AU" dirty="0"/>
              <a:t>Online metrics: observe behaviour and use this to </a:t>
            </a:r>
            <a:r>
              <a:rPr lang="en-AU" b="1" dirty="0"/>
              <a:t>predict</a:t>
            </a:r>
            <a:r>
              <a:rPr lang="en-AU" dirty="0"/>
              <a:t> some aspect, or property, of the SERP or the session or the item; e.g. click predicts relevance, quick back predicts non-relevance, requery predicts poor SERP</a:t>
            </a:r>
          </a:p>
          <a:p>
            <a:r>
              <a:rPr lang="en-AU" dirty="0"/>
              <a:t>Offline: use some aspect, or property, to </a:t>
            </a:r>
            <a:r>
              <a:rPr lang="en-AU" b="1" dirty="0"/>
              <a:t>predict</a:t>
            </a:r>
            <a:r>
              <a:rPr lang="en-AU" dirty="0"/>
              <a:t> behaviour; e.g. click models</a:t>
            </a:r>
          </a:p>
        </p:txBody>
      </p:sp>
      <p:sp>
        <p:nvSpPr>
          <p:cNvPr id="4" name="Slide Number Placeholder 3"/>
          <p:cNvSpPr>
            <a:spLocks noGrp="1"/>
          </p:cNvSpPr>
          <p:nvPr>
            <p:ph type="sldNum" sz="quarter" idx="5"/>
          </p:nvPr>
        </p:nvSpPr>
        <p:spPr/>
        <p:txBody>
          <a:bodyPr/>
          <a:lstStyle/>
          <a:p>
            <a:fld id="{642D7239-DD6A-494D-8828-72F093A30EC7}" type="slidenum">
              <a:rPr lang="en-AU" smtClean="0"/>
              <a:t>66</a:t>
            </a:fld>
            <a:endParaRPr lang="en-AU" dirty="0"/>
          </a:p>
        </p:txBody>
      </p:sp>
    </p:spTree>
    <p:extLst>
      <p:ext uri="{BB962C8B-B14F-4D97-AF65-F5344CB8AC3E}">
        <p14:creationId xmlns:p14="http://schemas.microsoft.com/office/powerpoint/2010/main" val="292174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B481B-11CC-4113-9913-3CB94E3ED5B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152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Then there’s another part: we assign value to these behaviours+properties; e.g. we say that a (SAT) click is good, and two clicks are twice as good; or a click on spam is bad; or more time on the SERP is bad; or etc</a:t>
            </a:r>
          </a:p>
          <a:p>
            <a:endParaRPr lang="en-AU" dirty="0"/>
          </a:p>
        </p:txBody>
      </p:sp>
      <p:sp>
        <p:nvSpPr>
          <p:cNvPr id="4" name="Slide Number Placeholder 3"/>
          <p:cNvSpPr>
            <a:spLocks noGrp="1"/>
          </p:cNvSpPr>
          <p:nvPr>
            <p:ph type="sldNum" sz="quarter" idx="5"/>
          </p:nvPr>
        </p:nvSpPr>
        <p:spPr/>
        <p:txBody>
          <a:bodyPr/>
          <a:lstStyle/>
          <a:p>
            <a:fld id="{642D7239-DD6A-494D-8828-72F093A30EC7}" type="slidenum">
              <a:rPr lang="en-AU" smtClean="0"/>
              <a:t>67</a:t>
            </a:fld>
            <a:endParaRPr lang="en-AU" dirty="0"/>
          </a:p>
        </p:txBody>
      </p:sp>
    </p:spTree>
    <p:extLst>
      <p:ext uri="{BB962C8B-B14F-4D97-AF65-F5344CB8AC3E}">
        <p14:creationId xmlns:p14="http://schemas.microsoft.com/office/powerpoint/2010/main" val="21287670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But in practice these are instincts, or if you prefer they are matters of policy</a:t>
            </a:r>
          </a:p>
          <a:p>
            <a:r>
              <a:rPr lang="en-AU" dirty="0"/>
              <a:t>So this is what we have for analysis: the user model is the thing that links the two</a:t>
            </a:r>
          </a:p>
          <a:p>
            <a:r>
              <a:rPr lang="en-AU" dirty="0"/>
              <a:t>For offline metrics it’s the thing that tells us, given a SERP with some properties – or a list of things each with some properties – what we think a searcher will do</a:t>
            </a:r>
          </a:p>
          <a:p>
            <a:r>
              <a:rPr lang="en-AU" dirty="0"/>
              <a:t>And the metric is the thing that gives you a number saying how well you’ve done</a:t>
            </a:r>
          </a:p>
          <a:p>
            <a:r>
              <a:rPr lang="en-AU" dirty="0"/>
              <a:t>In practice the value judgements are pretty much the same: accumulating relevant information is good, simple as that</a:t>
            </a:r>
          </a:p>
          <a:p>
            <a:r>
              <a:rPr lang="en-AU" dirty="0"/>
              <a:t>So what’s different from one metric to the next is the user model</a:t>
            </a:r>
          </a:p>
        </p:txBody>
      </p:sp>
      <p:sp>
        <p:nvSpPr>
          <p:cNvPr id="4" name="Slide Number Placeholder 3"/>
          <p:cNvSpPr>
            <a:spLocks noGrp="1"/>
          </p:cNvSpPr>
          <p:nvPr>
            <p:ph type="sldNum" sz="quarter" idx="5"/>
          </p:nvPr>
        </p:nvSpPr>
        <p:spPr/>
        <p:txBody>
          <a:bodyPr/>
          <a:lstStyle/>
          <a:p>
            <a:fld id="{642D7239-DD6A-494D-8828-72F093A30EC7}" type="slidenum">
              <a:rPr lang="en-AU" smtClean="0"/>
              <a:t>68</a:t>
            </a:fld>
            <a:endParaRPr lang="en-AU" dirty="0"/>
          </a:p>
        </p:txBody>
      </p:sp>
    </p:spTree>
    <p:extLst>
      <p:ext uri="{BB962C8B-B14F-4D97-AF65-F5344CB8AC3E}">
        <p14:creationId xmlns:p14="http://schemas.microsoft.com/office/powerpoint/2010/main" val="37920364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Sensitivity</a:t>
            </a:r>
          </a:p>
          <a:p>
            <a:r>
              <a:rPr lang="en-AU" dirty="0"/>
              <a:t>Cost to compute…</a:t>
            </a:r>
          </a:p>
          <a:p>
            <a:r>
              <a:rPr lang="en-AU" dirty="0"/>
              <a:t>But: validity, predicting something in the real world</a:t>
            </a:r>
          </a:p>
        </p:txBody>
      </p:sp>
      <p:sp>
        <p:nvSpPr>
          <p:cNvPr id="4" name="Slide Number Placeholder 3"/>
          <p:cNvSpPr>
            <a:spLocks noGrp="1"/>
          </p:cNvSpPr>
          <p:nvPr>
            <p:ph type="sldNum" sz="quarter" idx="5"/>
          </p:nvPr>
        </p:nvSpPr>
        <p:spPr/>
        <p:txBody>
          <a:bodyPr/>
          <a:lstStyle/>
          <a:p>
            <a:fld id="{901B481B-11CC-4113-9913-3CB94E3ED5BD}" type="slidenum">
              <a:rPr lang="en-AU" smtClean="0"/>
              <a:t>69</a:t>
            </a:fld>
            <a:endParaRPr lang="en-AU" dirty="0"/>
          </a:p>
        </p:txBody>
      </p:sp>
    </p:spTree>
    <p:extLst>
      <p:ext uri="{BB962C8B-B14F-4D97-AF65-F5344CB8AC3E}">
        <p14:creationId xmlns:p14="http://schemas.microsoft.com/office/powerpoint/2010/main" val="42309077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Plus plenty of more far-fetched ones, including chair wriggling, mouse hovers, </a:t>
            </a:r>
            <a:r>
              <a:rPr lang="en-US" dirty="0" err="1"/>
              <a:t>verbalisations</a:t>
            </a:r>
            <a:r>
              <a:rPr lang="en-US" dirty="0"/>
              <a:t>,…</a:t>
            </a:r>
          </a:p>
        </p:txBody>
      </p:sp>
      <p:sp>
        <p:nvSpPr>
          <p:cNvPr id="4" name="Slide Number Placeholder 3"/>
          <p:cNvSpPr>
            <a:spLocks noGrp="1"/>
          </p:cNvSpPr>
          <p:nvPr>
            <p:ph type="sldNum" sz="quarter" idx="5"/>
          </p:nvPr>
        </p:nvSpPr>
        <p:spPr/>
        <p:txBody>
          <a:bodyPr/>
          <a:lstStyle/>
          <a:p>
            <a:fld id="{8920B29A-A9EB-410C-B442-0FDBA1B1A88D}" type="slidenum">
              <a:rPr lang="en-AU" smtClean="0"/>
              <a:t>70</a:t>
            </a:fld>
            <a:endParaRPr lang="en-AU" dirty="0"/>
          </a:p>
        </p:txBody>
      </p:sp>
    </p:spTree>
    <p:extLst>
      <p:ext uri="{BB962C8B-B14F-4D97-AF65-F5344CB8AC3E}">
        <p14:creationId xmlns:p14="http://schemas.microsoft.com/office/powerpoint/2010/main" val="1071760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is a click, trying to show typical user behavior.</a:t>
            </a:r>
          </a:p>
        </p:txBody>
      </p:sp>
      <p:sp>
        <p:nvSpPr>
          <p:cNvPr id="4" name="Slide Number Placeholder 3"/>
          <p:cNvSpPr>
            <a:spLocks noGrp="1"/>
          </p:cNvSpPr>
          <p:nvPr>
            <p:ph type="sldNum" sz="quarter" idx="5"/>
          </p:nvPr>
        </p:nvSpPr>
        <p:spPr/>
        <p:txBody>
          <a:bodyPr/>
          <a:lstStyle/>
          <a:p>
            <a:fld id="{8920B29A-A9EB-410C-B442-0FDBA1B1A88D}" type="slidenum">
              <a:rPr lang="en-AU" smtClean="0"/>
              <a:t>71</a:t>
            </a:fld>
            <a:endParaRPr lang="en-AU" dirty="0"/>
          </a:p>
        </p:txBody>
      </p:sp>
    </p:spTree>
    <p:extLst>
      <p:ext uri="{BB962C8B-B14F-4D97-AF65-F5344CB8AC3E}">
        <p14:creationId xmlns:p14="http://schemas.microsoft.com/office/powerpoint/2010/main" val="33242255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20B29A-A9EB-410C-B442-0FDBA1B1A88D}" type="slidenum">
              <a:rPr lang="en-AU" smtClean="0"/>
              <a:t>72</a:t>
            </a:fld>
            <a:endParaRPr lang="en-AU" dirty="0"/>
          </a:p>
        </p:txBody>
      </p:sp>
    </p:spTree>
    <p:extLst>
      <p:ext uri="{BB962C8B-B14F-4D97-AF65-F5344CB8AC3E}">
        <p14:creationId xmlns:p14="http://schemas.microsoft.com/office/powerpoint/2010/main" val="24028000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will define a C</a:t>
            </a:r>
          </a:p>
          <a:p>
            <a:r>
              <a:rPr lang="en-AU" dirty="0"/>
              <a:t>C1…</a:t>
            </a:r>
          </a:p>
          <a:p>
            <a:r>
              <a:rPr lang="en-AU" dirty="0"/>
              <a:t>C2…</a:t>
            </a:r>
          </a:p>
          <a:p>
            <a:r>
              <a:rPr lang="en-AU" dirty="0"/>
              <a:t>Assume independence, C=C1*C2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B481B-11CC-4113-9913-3CB94E3ED5B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5760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C1 is goal sensitivity – have we found enough, is our tummy full?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Scary but simple really: sigmoid. T is target, gamma is gain to date, so T-gamma is remaining appetite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is rationality, how much impact goal has.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sigmoid function encodes our uncertainty – and our imperfect information / knowledge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Examples: R=inf perfectly rational, stop </a:t>
            </a:r>
            <a:r>
              <a:rPr lang="en-US" dirty="0" err="1"/>
              <a:t>iff</a:t>
            </a:r>
            <a:r>
              <a:rPr lang="en-US" dirty="0"/>
              <a:t> we’ve got enough, R=0 </a:t>
            </a:r>
            <a:r>
              <a:rPr lang="en-AU" dirty="0"/>
              <a:t>agnostic, R=in between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B481B-11CC-4113-9913-3CB94E3ED5B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825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B481B-11CC-4113-9913-3CB94E3ED5B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401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01B481B-11CC-4113-9913-3CB94E3ED5BD}" type="slidenum">
              <a:rPr lang="en-AU" smtClean="0"/>
              <a:t>81</a:t>
            </a:fld>
            <a:endParaRPr lang="en-AU" dirty="0"/>
          </a:p>
        </p:txBody>
      </p:sp>
    </p:spTree>
    <p:extLst>
      <p:ext uri="{BB962C8B-B14F-4D97-AF65-F5344CB8AC3E}">
        <p14:creationId xmlns:p14="http://schemas.microsoft.com/office/powerpoint/2010/main" val="1713839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Here’s an example</a:t>
            </a:r>
          </a:p>
          <a:p>
            <a:r>
              <a:rPr lang="en-AU" dirty="0"/>
              <a:t>A list of results</a:t>
            </a:r>
          </a:p>
          <a:p>
            <a:r>
              <a:rPr lang="en-AU" dirty="0"/>
              <a:t>Each has some value – NB we are using “gain” and “utility” interchangeably</a:t>
            </a:r>
          </a:p>
          <a:p>
            <a:r>
              <a:rPr lang="en-AU" dirty="0"/>
              <a:t>User reads down a homogeneous list, less importance/attention to each thing in turn – this is our model</a:t>
            </a:r>
          </a:p>
          <a:p>
            <a:r>
              <a:rPr lang="en-AU" dirty="0"/>
              <a:t>Multiply, that’s our metric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B481B-11CC-4113-9913-3CB94E3ED5B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2381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Both tuned and commonly used</a:t>
            </a:r>
          </a:p>
          <a:p>
            <a:r>
              <a:rPr lang="en-AU" dirty="0"/>
              <a:t>Shallow – more likely</a:t>
            </a:r>
          </a:p>
          <a:p>
            <a:r>
              <a:rPr lang="en-AU" dirty="0"/>
              <a:t>But not always best, e.g. P@1 is .49 so 1/2 the time people stop lower</a:t>
            </a:r>
          </a:p>
          <a:p>
            <a:endParaRPr lang="en-AU" dirty="0"/>
          </a:p>
        </p:txBody>
      </p:sp>
      <p:sp>
        <p:nvSpPr>
          <p:cNvPr id="4" name="Slide Number Placeholder 3"/>
          <p:cNvSpPr>
            <a:spLocks noGrp="1"/>
          </p:cNvSpPr>
          <p:nvPr>
            <p:ph type="sldNum" sz="quarter" idx="5"/>
          </p:nvPr>
        </p:nvSpPr>
        <p:spPr/>
        <p:txBody>
          <a:bodyPr/>
          <a:lstStyle/>
          <a:p>
            <a:fld id="{901B481B-11CC-4113-9913-3CB94E3ED5BD}" type="slidenum">
              <a:rPr lang="en-AU" smtClean="0"/>
              <a:t>82</a:t>
            </a:fld>
            <a:endParaRPr lang="en-AU" dirty="0"/>
          </a:p>
        </p:txBody>
      </p:sp>
    </p:spTree>
    <p:extLst>
      <p:ext uri="{BB962C8B-B14F-4D97-AF65-F5344CB8AC3E}">
        <p14:creationId xmlns:p14="http://schemas.microsoft.com/office/powerpoint/2010/main" val="58456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Look at …… impressions, look at clicked results and relevance labels for these, add up over a session</a:t>
            </a:r>
          </a:p>
          <a:p>
            <a:r>
              <a:rPr lang="en-AU" dirty="0"/>
              <a:t>Report MAE</a:t>
            </a:r>
          </a:p>
        </p:txBody>
      </p:sp>
      <p:sp>
        <p:nvSpPr>
          <p:cNvPr id="4" name="Slide Number Placeholder 3"/>
          <p:cNvSpPr>
            <a:spLocks noGrp="1"/>
          </p:cNvSpPr>
          <p:nvPr>
            <p:ph type="sldNum" sz="quarter" idx="5"/>
          </p:nvPr>
        </p:nvSpPr>
        <p:spPr/>
        <p:txBody>
          <a:bodyPr/>
          <a:lstStyle/>
          <a:p>
            <a:fld id="{901B481B-11CC-4113-9913-3CB94E3ED5BD}" type="slidenum">
              <a:rPr lang="en-AU" smtClean="0"/>
              <a:t>83</a:t>
            </a:fld>
            <a:endParaRPr lang="en-AU" dirty="0"/>
          </a:p>
        </p:txBody>
      </p:sp>
    </p:spTree>
    <p:extLst>
      <p:ext uri="{BB962C8B-B14F-4D97-AF65-F5344CB8AC3E}">
        <p14:creationId xmlns:p14="http://schemas.microsoft.com/office/powerpoint/2010/main" val="37568713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B481B-11CC-4113-9913-3CB94E3ED5B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7601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Average over 5000 impressions, starting to look good</a:t>
            </a:r>
          </a:p>
          <a:p>
            <a:endParaRPr lang="en-AU" dirty="0"/>
          </a:p>
        </p:txBody>
      </p:sp>
      <p:sp>
        <p:nvSpPr>
          <p:cNvPr id="4" name="Slide Number Placeholder 3"/>
          <p:cNvSpPr>
            <a:spLocks noGrp="1"/>
          </p:cNvSpPr>
          <p:nvPr>
            <p:ph type="sldNum" sz="quarter" idx="5"/>
          </p:nvPr>
        </p:nvSpPr>
        <p:spPr/>
        <p:txBody>
          <a:bodyPr/>
          <a:lstStyle/>
          <a:p>
            <a:fld id="{901B481B-11CC-4113-9913-3CB94E3ED5BD}" type="slidenum">
              <a:rPr lang="en-AU" smtClean="0"/>
              <a:t>85</a:t>
            </a:fld>
            <a:endParaRPr lang="en-AU" dirty="0"/>
          </a:p>
        </p:txBody>
      </p:sp>
    </p:spTree>
    <p:extLst>
      <p:ext uri="{BB962C8B-B14F-4D97-AF65-F5344CB8AC3E}">
        <p14:creationId xmlns:p14="http://schemas.microsoft.com/office/powerpoint/2010/main" val="24724072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01B481B-11CC-4113-9913-3CB94E3ED5BD}" type="slidenum">
              <a:rPr lang="en-AU" smtClean="0"/>
              <a:t>86</a:t>
            </a:fld>
            <a:endParaRPr lang="en-AU" dirty="0"/>
          </a:p>
        </p:txBody>
      </p:sp>
    </p:spTree>
    <p:extLst>
      <p:ext uri="{BB962C8B-B14F-4D97-AF65-F5344CB8AC3E}">
        <p14:creationId xmlns:p14="http://schemas.microsoft.com/office/powerpoint/2010/main" val="24691279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B481B-11CC-4113-9913-3CB94E3ED5B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600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Of course we don’t represent the SERP, just a list of results (URLs)</a:t>
            </a:r>
          </a:p>
          <a:p>
            <a:r>
              <a:rPr lang="en-AU" dirty="0"/>
              <a:t>Because the list of URLs stands for the SERP, the metric somehow stands for the experience</a:t>
            </a:r>
          </a:p>
          <a:p>
            <a:r>
              <a:rPr lang="en-AU" dirty="0"/>
              <a:t>(or the getting-relevant-info part of it)</a:t>
            </a:r>
          </a:p>
        </p:txBody>
      </p:sp>
      <p:sp>
        <p:nvSpPr>
          <p:cNvPr id="4" name="Slide Number Placeholder 3"/>
          <p:cNvSpPr>
            <a:spLocks noGrp="1"/>
          </p:cNvSpPr>
          <p:nvPr>
            <p:ph type="sldNum" sz="quarter" idx="5"/>
          </p:nvPr>
        </p:nvSpPr>
        <p:spPr/>
        <p:txBody>
          <a:bodyPr/>
          <a:lstStyle/>
          <a:p>
            <a:fld id="{901B481B-11CC-4113-9913-3CB94E3ED5BD}" type="slidenum">
              <a:rPr lang="en-AU" smtClean="0"/>
              <a:t>8</a:t>
            </a:fld>
            <a:endParaRPr lang="en-AU" dirty="0"/>
          </a:p>
        </p:txBody>
      </p:sp>
    </p:spTree>
    <p:extLst>
      <p:ext uri="{BB962C8B-B14F-4D97-AF65-F5344CB8AC3E}">
        <p14:creationId xmlns:p14="http://schemas.microsoft.com/office/powerpoint/2010/main" val="1895665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Good for repeated experimentation</a:t>
            </a:r>
          </a:p>
          <a:p>
            <a:r>
              <a:rPr lang="en-AU" dirty="0"/>
              <a:t>We use them ‘cause we believe they have external validity; that is, that they tell us what the real experience would be like; they predict some aspect of the searchers’ experience</a:t>
            </a:r>
          </a:p>
          <a:p>
            <a:r>
              <a:rPr lang="en-AU" dirty="0"/>
              <a:t>They are only as good as they are valid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B481B-11CC-4113-9913-3CB94E3ED5B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2250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 are lots!</a:t>
            </a:r>
          </a:p>
          <a:p>
            <a:r>
              <a:rPr lang="en-AU" dirty="0"/>
              <a:t>Many in use e.g. at TREC, in SIGIR papers; many many perpetrated in the literature (some by us)</a:t>
            </a:r>
          </a:p>
          <a:p>
            <a:r>
              <a:rPr lang="en-AU" dirty="0"/>
              <a:t>And they all seem to have different units – more on this later</a:t>
            </a:r>
          </a:p>
          <a:p>
            <a:r>
              <a:rPr lang="en-AU" dirty="0"/>
              <a:t>Lots of metrics: anything in common, any coherent way to talk about these?</a:t>
            </a:r>
          </a:p>
          <a:p>
            <a:r>
              <a:rPr lang="en-AU" dirty="0"/>
              <a:t>Any way to discuss, trade off, choose?</a:t>
            </a:r>
          </a:p>
          <a:p>
            <a:r>
              <a:rPr lang="en-AU" dirty="0"/>
              <a:t>Yes: examine the </a:t>
            </a:r>
            <a:r>
              <a:rPr lang="en-AU" b="1" dirty="0"/>
              <a:t>model</a:t>
            </a:r>
            <a:r>
              <a:rPr lang="en-AU" b="0" dirty="0"/>
              <a:t> underlying each</a:t>
            </a:r>
            <a:endParaRPr lang="en-AU" dirty="0"/>
          </a:p>
          <a:p>
            <a:endParaRPr lang="en-AU" dirty="0"/>
          </a:p>
        </p:txBody>
      </p:sp>
      <p:sp>
        <p:nvSpPr>
          <p:cNvPr id="4" name="Slide Number Placeholder 3"/>
          <p:cNvSpPr>
            <a:spLocks noGrp="1"/>
          </p:cNvSpPr>
          <p:nvPr>
            <p:ph type="sldNum" sz="quarter" idx="5"/>
          </p:nvPr>
        </p:nvSpPr>
        <p:spPr/>
        <p:txBody>
          <a:bodyPr/>
          <a:lstStyle/>
          <a:p>
            <a:fld id="{901B481B-11CC-4113-9913-3CB94E3ED5BD}" type="slidenum">
              <a:rPr lang="en-AU" smtClean="0"/>
              <a:t>10</a:t>
            </a:fld>
            <a:endParaRPr lang="en-AU" dirty="0"/>
          </a:p>
        </p:txBody>
      </p:sp>
    </p:spTree>
    <p:extLst>
      <p:ext uri="{BB962C8B-B14F-4D97-AF65-F5344CB8AC3E}">
        <p14:creationId xmlns:p14="http://schemas.microsoft.com/office/powerpoint/2010/main" val="3708678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 is a model?</a:t>
            </a:r>
          </a:p>
          <a:p>
            <a:r>
              <a:rPr lang="en-AU" dirty="0"/>
              <a:t>A simplification of what goes on in someone’s head when they use a SERP, and the value they take from it</a:t>
            </a:r>
          </a:p>
          <a:p>
            <a:r>
              <a:rPr lang="en-AU" dirty="0"/>
              <a:t>Which of course we can’t observe even in principle</a:t>
            </a:r>
          </a:p>
          <a:p>
            <a:r>
              <a:rPr lang="en-AU" dirty="0"/>
              <a:t>And which we’ll use to make predictions</a:t>
            </a:r>
          </a:p>
        </p:txBody>
      </p:sp>
      <p:sp>
        <p:nvSpPr>
          <p:cNvPr id="4" name="Slide Number Placeholder 3"/>
          <p:cNvSpPr>
            <a:spLocks noGrp="1"/>
          </p:cNvSpPr>
          <p:nvPr>
            <p:ph type="sldNum" sz="quarter" idx="5"/>
          </p:nvPr>
        </p:nvSpPr>
        <p:spPr/>
        <p:txBody>
          <a:bodyPr/>
          <a:lstStyle/>
          <a:p>
            <a:fld id="{642D7239-DD6A-494D-8828-72F093A30EC7}" type="slidenum">
              <a:rPr lang="en-AU" smtClean="0"/>
              <a:t>11</a:t>
            </a:fld>
            <a:endParaRPr lang="en-AU" dirty="0"/>
          </a:p>
        </p:txBody>
      </p:sp>
    </p:spTree>
    <p:extLst>
      <p:ext uri="{BB962C8B-B14F-4D97-AF65-F5344CB8AC3E}">
        <p14:creationId xmlns:p14="http://schemas.microsoft.com/office/powerpoint/2010/main" val="285488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D1DB8-CDDA-4538-B207-3F170DA68E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8F6840F-FC3E-46EF-ADE2-41D6145E62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BC5BF8C-3837-4CEA-BBB5-9E89BD92087A}"/>
              </a:ext>
            </a:extLst>
          </p:cNvPr>
          <p:cNvSpPr>
            <a:spLocks noGrp="1"/>
          </p:cNvSpPr>
          <p:nvPr>
            <p:ph type="dt" sz="half" idx="10"/>
          </p:nvPr>
        </p:nvSpPr>
        <p:spPr/>
        <p:txBody>
          <a:bodyPr/>
          <a:lstStyle/>
          <a:p>
            <a:fld id="{FEB6A5E9-38E6-433C-81B3-A242595298FD}" type="datetimeFigureOut">
              <a:rPr lang="en-AU" smtClean="0"/>
              <a:t>19/7/19</a:t>
            </a:fld>
            <a:endParaRPr lang="en-AU" dirty="0"/>
          </a:p>
        </p:txBody>
      </p:sp>
      <p:sp>
        <p:nvSpPr>
          <p:cNvPr id="5" name="Footer Placeholder 4">
            <a:extLst>
              <a:ext uri="{FF2B5EF4-FFF2-40B4-BE49-F238E27FC236}">
                <a16:creationId xmlns:a16="http://schemas.microsoft.com/office/drawing/2014/main" id="{235314AD-222E-4F8A-A731-0D63A9DE10DB}"/>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8461CA79-3134-4AFB-8263-0B9E07AA792F}"/>
              </a:ext>
            </a:extLst>
          </p:cNvPr>
          <p:cNvSpPr>
            <a:spLocks noGrp="1"/>
          </p:cNvSpPr>
          <p:nvPr>
            <p:ph type="sldNum" sz="quarter" idx="12"/>
          </p:nvPr>
        </p:nvSpPr>
        <p:spPr/>
        <p:txBody>
          <a:bodyPr/>
          <a:lstStyle/>
          <a:p>
            <a:fld id="{F27E9267-4615-4ABE-ABB1-0FEBD22AA601}" type="slidenum">
              <a:rPr lang="en-AU" smtClean="0"/>
              <a:t>‹#›</a:t>
            </a:fld>
            <a:endParaRPr lang="en-AU" dirty="0"/>
          </a:p>
        </p:txBody>
      </p:sp>
    </p:spTree>
    <p:extLst>
      <p:ext uri="{BB962C8B-B14F-4D97-AF65-F5344CB8AC3E}">
        <p14:creationId xmlns:p14="http://schemas.microsoft.com/office/powerpoint/2010/main" val="542723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8FFA5-20CA-46CD-9AE1-71CE5C030B6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4E0E684-0CC8-4E4D-B4D9-8130ECFBDE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E695F2F-09E6-4CFD-BB1C-093432E8B14D}"/>
              </a:ext>
            </a:extLst>
          </p:cNvPr>
          <p:cNvSpPr>
            <a:spLocks noGrp="1"/>
          </p:cNvSpPr>
          <p:nvPr>
            <p:ph type="dt" sz="half" idx="10"/>
          </p:nvPr>
        </p:nvSpPr>
        <p:spPr/>
        <p:txBody>
          <a:bodyPr/>
          <a:lstStyle/>
          <a:p>
            <a:fld id="{FEB6A5E9-38E6-433C-81B3-A242595298FD}" type="datetimeFigureOut">
              <a:rPr lang="en-AU" smtClean="0"/>
              <a:t>19/7/19</a:t>
            </a:fld>
            <a:endParaRPr lang="en-AU" dirty="0"/>
          </a:p>
        </p:txBody>
      </p:sp>
      <p:sp>
        <p:nvSpPr>
          <p:cNvPr id="5" name="Footer Placeholder 4">
            <a:extLst>
              <a:ext uri="{FF2B5EF4-FFF2-40B4-BE49-F238E27FC236}">
                <a16:creationId xmlns:a16="http://schemas.microsoft.com/office/drawing/2014/main" id="{7697627F-E1C9-4413-9AEA-5BDD137452C6}"/>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6DB8383D-26C6-4A21-81A3-6CD21DC00A8A}"/>
              </a:ext>
            </a:extLst>
          </p:cNvPr>
          <p:cNvSpPr>
            <a:spLocks noGrp="1"/>
          </p:cNvSpPr>
          <p:nvPr>
            <p:ph type="sldNum" sz="quarter" idx="12"/>
          </p:nvPr>
        </p:nvSpPr>
        <p:spPr/>
        <p:txBody>
          <a:bodyPr/>
          <a:lstStyle/>
          <a:p>
            <a:fld id="{F27E9267-4615-4ABE-ABB1-0FEBD22AA601}" type="slidenum">
              <a:rPr lang="en-AU" smtClean="0"/>
              <a:t>‹#›</a:t>
            </a:fld>
            <a:endParaRPr lang="en-AU" dirty="0"/>
          </a:p>
        </p:txBody>
      </p:sp>
    </p:spTree>
    <p:extLst>
      <p:ext uri="{BB962C8B-B14F-4D97-AF65-F5344CB8AC3E}">
        <p14:creationId xmlns:p14="http://schemas.microsoft.com/office/powerpoint/2010/main" val="2562975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45FF04-2FEC-4402-8686-8631EAF2CD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FD7B76B-D2A0-4240-BEA6-17F880F0E56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EFF87B-E30B-4873-8C9F-11F63D1DBEE2}"/>
              </a:ext>
            </a:extLst>
          </p:cNvPr>
          <p:cNvSpPr>
            <a:spLocks noGrp="1"/>
          </p:cNvSpPr>
          <p:nvPr>
            <p:ph type="dt" sz="half" idx="10"/>
          </p:nvPr>
        </p:nvSpPr>
        <p:spPr/>
        <p:txBody>
          <a:bodyPr/>
          <a:lstStyle/>
          <a:p>
            <a:fld id="{FEB6A5E9-38E6-433C-81B3-A242595298FD}" type="datetimeFigureOut">
              <a:rPr lang="en-AU" smtClean="0"/>
              <a:t>19/7/19</a:t>
            </a:fld>
            <a:endParaRPr lang="en-AU" dirty="0"/>
          </a:p>
        </p:txBody>
      </p:sp>
      <p:sp>
        <p:nvSpPr>
          <p:cNvPr id="5" name="Footer Placeholder 4">
            <a:extLst>
              <a:ext uri="{FF2B5EF4-FFF2-40B4-BE49-F238E27FC236}">
                <a16:creationId xmlns:a16="http://schemas.microsoft.com/office/drawing/2014/main" id="{259D1003-C548-4D85-B2CC-9F4EC81CEE81}"/>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7B8D6509-9C26-4B8C-A269-9E9717E0BC7B}"/>
              </a:ext>
            </a:extLst>
          </p:cNvPr>
          <p:cNvSpPr>
            <a:spLocks noGrp="1"/>
          </p:cNvSpPr>
          <p:nvPr>
            <p:ph type="sldNum" sz="quarter" idx="12"/>
          </p:nvPr>
        </p:nvSpPr>
        <p:spPr/>
        <p:txBody>
          <a:bodyPr/>
          <a:lstStyle/>
          <a:p>
            <a:fld id="{F27E9267-4615-4ABE-ABB1-0FEBD22AA601}" type="slidenum">
              <a:rPr lang="en-AU" smtClean="0"/>
              <a:t>‹#›</a:t>
            </a:fld>
            <a:endParaRPr lang="en-AU" dirty="0"/>
          </a:p>
        </p:txBody>
      </p:sp>
    </p:spTree>
    <p:extLst>
      <p:ext uri="{BB962C8B-B14F-4D97-AF65-F5344CB8AC3E}">
        <p14:creationId xmlns:p14="http://schemas.microsoft.com/office/powerpoint/2010/main" val="2749598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B6A5E9-38E6-433C-81B3-A242595298FD}" type="datetimeFigureOut">
              <a:rPr lang="en-AU" smtClean="0"/>
              <a:t>19/7/19</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F27E9267-4615-4ABE-ABB1-0FEBD22AA601}" type="slidenum">
              <a:rPr lang="en-AU" smtClean="0"/>
              <a:t>‹#›</a:t>
            </a:fld>
            <a:endParaRPr lang="en-AU" dirty="0"/>
          </a:p>
        </p:txBody>
      </p:sp>
    </p:spTree>
    <p:extLst>
      <p:ext uri="{BB962C8B-B14F-4D97-AF65-F5344CB8AC3E}">
        <p14:creationId xmlns:p14="http://schemas.microsoft.com/office/powerpoint/2010/main" val="39451729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B6A5E9-38E6-433C-81B3-A242595298FD}" type="datetimeFigureOut">
              <a:rPr lang="en-AU" smtClean="0"/>
              <a:t>19/7/19</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F27E9267-4615-4ABE-ABB1-0FEBD22AA601}" type="slidenum">
              <a:rPr lang="en-AU" smtClean="0"/>
              <a:t>‹#›</a:t>
            </a:fld>
            <a:endParaRPr lang="en-AU" dirty="0"/>
          </a:p>
        </p:txBody>
      </p:sp>
    </p:spTree>
    <p:extLst>
      <p:ext uri="{BB962C8B-B14F-4D97-AF65-F5344CB8AC3E}">
        <p14:creationId xmlns:p14="http://schemas.microsoft.com/office/powerpoint/2010/main" val="30329556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EB6A5E9-38E6-433C-81B3-A242595298FD}" type="datetimeFigureOut">
              <a:rPr lang="en-AU" smtClean="0"/>
              <a:t>19/7/19</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F27E9267-4615-4ABE-ABB1-0FEBD22AA601}" type="slidenum">
              <a:rPr lang="en-AU" smtClean="0"/>
              <a:t>‹#›</a:t>
            </a:fld>
            <a:endParaRPr lang="en-AU" dirty="0"/>
          </a:p>
        </p:txBody>
      </p:sp>
    </p:spTree>
    <p:extLst>
      <p:ext uri="{BB962C8B-B14F-4D97-AF65-F5344CB8AC3E}">
        <p14:creationId xmlns:p14="http://schemas.microsoft.com/office/powerpoint/2010/main" val="17656302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B6A5E9-38E6-433C-81B3-A242595298FD}" type="datetimeFigureOut">
              <a:rPr lang="en-AU" smtClean="0"/>
              <a:t>19/7/19</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F27E9267-4615-4ABE-ABB1-0FEBD22AA601}" type="slidenum">
              <a:rPr lang="en-AU" smtClean="0"/>
              <a:t>‹#›</a:t>
            </a:fld>
            <a:endParaRPr lang="en-AU" dirty="0"/>
          </a:p>
        </p:txBody>
      </p:sp>
    </p:spTree>
    <p:extLst>
      <p:ext uri="{BB962C8B-B14F-4D97-AF65-F5344CB8AC3E}">
        <p14:creationId xmlns:p14="http://schemas.microsoft.com/office/powerpoint/2010/main" val="616638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B6A5E9-38E6-433C-81B3-A242595298FD}" type="datetimeFigureOut">
              <a:rPr lang="en-AU" smtClean="0"/>
              <a:t>19/7/19</a:t>
            </a:fld>
            <a:endParaRPr lang="en-AU" dirty="0"/>
          </a:p>
        </p:txBody>
      </p:sp>
      <p:sp>
        <p:nvSpPr>
          <p:cNvPr id="8" name="Footer Placeholder 7"/>
          <p:cNvSpPr>
            <a:spLocks noGrp="1"/>
          </p:cNvSpPr>
          <p:nvPr>
            <p:ph type="ftr" sz="quarter" idx="11"/>
          </p:nvPr>
        </p:nvSpPr>
        <p:spPr/>
        <p:txBody>
          <a:bodyPr/>
          <a:lstStyle/>
          <a:p>
            <a:endParaRPr lang="en-AU" dirty="0"/>
          </a:p>
        </p:txBody>
      </p:sp>
      <p:sp>
        <p:nvSpPr>
          <p:cNvPr id="9" name="Slide Number Placeholder 8"/>
          <p:cNvSpPr>
            <a:spLocks noGrp="1"/>
          </p:cNvSpPr>
          <p:nvPr>
            <p:ph type="sldNum" sz="quarter" idx="12"/>
          </p:nvPr>
        </p:nvSpPr>
        <p:spPr/>
        <p:txBody>
          <a:bodyPr/>
          <a:lstStyle/>
          <a:p>
            <a:fld id="{F27E9267-4615-4ABE-ABB1-0FEBD22AA601}" type="slidenum">
              <a:rPr lang="en-AU" smtClean="0"/>
              <a:t>‹#›</a:t>
            </a:fld>
            <a:endParaRPr lang="en-AU" dirty="0"/>
          </a:p>
        </p:txBody>
      </p:sp>
    </p:spTree>
    <p:extLst>
      <p:ext uri="{BB962C8B-B14F-4D97-AF65-F5344CB8AC3E}">
        <p14:creationId xmlns:p14="http://schemas.microsoft.com/office/powerpoint/2010/main" val="3038925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B6A5E9-38E6-433C-81B3-A242595298FD}" type="datetimeFigureOut">
              <a:rPr lang="en-AU" smtClean="0"/>
              <a:t>19/7/19</a:t>
            </a:fld>
            <a:endParaRPr lang="en-AU" dirty="0"/>
          </a:p>
        </p:txBody>
      </p:sp>
      <p:sp>
        <p:nvSpPr>
          <p:cNvPr id="4" name="Footer Placeholder 3"/>
          <p:cNvSpPr>
            <a:spLocks noGrp="1"/>
          </p:cNvSpPr>
          <p:nvPr>
            <p:ph type="ftr" sz="quarter" idx="11"/>
          </p:nvPr>
        </p:nvSpPr>
        <p:spPr/>
        <p:txBody>
          <a:bodyPr/>
          <a:lstStyle/>
          <a:p>
            <a:endParaRPr lang="en-AU" dirty="0"/>
          </a:p>
        </p:txBody>
      </p:sp>
      <p:sp>
        <p:nvSpPr>
          <p:cNvPr id="5" name="Slide Number Placeholder 4"/>
          <p:cNvSpPr>
            <a:spLocks noGrp="1"/>
          </p:cNvSpPr>
          <p:nvPr>
            <p:ph type="sldNum" sz="quarter" idx="12"/>
          </p:nvPr>
        </p:nvSpPr>
        <p:spPr/>
        <p:txBody>
          <a:bodyPr/>
          <a:lstStyle/>
          <a:p>
            <a:fld id="{F27E9267-4615-4ABE-ABB1-0FEBD22AA601}" type="slidenum">
              <a:rPr lang="en-AU" smtClean="0"/>
              <a:t>‹#›</a:t>
            </a:fld>
            <a:endParaRPr lang="en-AU" dirty="0"/>
          </a:p>
        </p:txBody>
      </p:sp>
    </p:spTree>
    <p:extLst>
      <p:ext uri="{BB962C8B-B14F-4D97-AF65-F5344CB8AC3E}">
        <p14:creationId xmlns:p14="http://schemas.microsoft.com/office/powerpoint/2010/main" val="34653373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B6A5E9-38E6-433C-81B3-A242595298FD}" type="datetimeFigureOut">
              <a:rPr lang="en-AU" smtClean="0"/>
              <a:t>19/7/19</a:t>
            </a:fld>
            <a:endParaRPr lang="en-AU" dirty="0"/>
          </a:p>
        </p:txBody>
      </p:sp>
      <p:sp>
        <p:nvSpPr>
          <p:cNvPr id="3" name="Footer Placeholder 2"/>
          <p:cNvSpPr>
            <a:spLocks noGrp="1"/>
          </p:cNvSpPr>
          <p:nvPr>
            <p:ph type="ftr" sz="quarter" idx="11"/>
          </p:nvPr>
        </p:nvSpPr>
        <p:spPr/>
        <p:txBody>
          <a:bodyPr/>
          <a:lstStyle/>
          <a:p>
            <a:endParaRPr lang="en-AU" dirty="0"/>
          </a:p>
        </p:txBody>
      </p:sp>
      <p:sp>
        <p:nvSpPr>
          <p:cNvPr id="4" name="Slide Number Placeholder 3"/>
          <p:cNvSpPr>
            <a:spLocks noGrp="1"/>
          </p:cNvSpPr>
          <p:nvPr>
            <p:ph type="sldNum" sz="quarter" idx="12"/>
          </p:nvPr>
        </p:nvSpPr>
        <p:spPr/>
        <p:txBody>
          <a:bodyPr/>
          <a:lstStyle/>
          <a:p>
            <a:fld id="{F27E9267-4615-4ABE-ABB1-0FEBD22AA601}" type="slidenum">
              <a:rPr lang="en-AU" smtClean="0"/>
              <a:t>‹#›</a:t>
            </a:fld>
            <a:endParaRPr lang="en-AU" dirty="0"/>
          </a:p>
        </p:txBody>
      </p:sp>
    </p:spTree>
    <p:extLst>
      <p:ext uri="{BB962C8B-B14F-4D97-AF65-F5344CB8AC3E}">
        <p14:creationId xmlns:p14="http://schemas.microsoft.com/office/powerpoint/2010/main" val="3793369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EB6A5E9-38E6-433C-81B3-A242595298FD}" type="datetimeFigureOut">
              <a:rPr lang="en-AU" smtClean="0"/>
              <a:t>19/7/19</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F27E9267-4615-4ABE-ABB1-0FEBD22AA601}" type="slidenum">
              <a:rPr lang="en-AU" smtClean="0"/>
              <a:t>‹#›</a:t>
            </a:fld>
            <a:endParaRPr lang="en-AU" dirty="0"/>
          </a:p>
        </p:txBody>
      </p:sp>
    </p:spTree>
    <p:extLst>
      <p:ext uri="{BB962C8B-B14F-4D97-AF65-F5344CB8AC3E}">
        <p14:creationId xmlns:p14="http://schemas.microsoft.com/office/powerpoint/2010/main" val="4259716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54BD-DECA-4C12-9578-4C4F45A96AA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82F43A7-00C9-414D-B8E8-7D2C711746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8DF80CD-59D1-41D6-97F1-299932B3358A}"/>
              </a:ext>
            </a:extLst>
          </p:cNvPr>
          <p:cNvSpPr>
            <a:spLocks noGrp="1"/>
          </p:cNvSpPr>
          <p:nvPr>
            <p:ph type="dt" sz="half" idx="10"/>
          </p:nvPr>
        </p:nvSpPr>
        <p:spPr/>
        <p:txBody>
          <a:bodyPr/>
          <a:lstStyle/>
          <a:p>
            <a:fld id="{FEB6A5E9-38E6-433C-81B3-A242595298FD}" type="datetimeFigureOut">
              <a:rPr lang="en-AU" smtClean="0"/>
              <a:t>19/7/19</a:t>
            </a:fld>
            <a:endParaRPr lang="en-AU" dirty="0"/>
          </a:p>
        </p:txBody>
      </p:sp>
      <p:sp>
        <p:nvSpPr>
          <p:cNvPr id="5" name="Footer Placeholder 4">
            <a:extLst>
              <a:ext uri="{FF2B5EF4-FFF2-40B4-BE49-F238E27FC236}">
                <a16:creationId xmlns:a16="http://schemas.microsoft.com/office/drawing/2014/main" id="{375ACBC6-E2F3-426D-9344-5E79323AC059}"/>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7814496E-8EC1-4B82-AF6D-A1EF1A908EE9}"/>
              </a:ext>
            </a:extLst>
          </p:cNvPr>
          <p:cNvSpPr>
            <a:spLocks noGrp="1"/>
          </p:cNvSpPr>
          <p:nvPr>
            <p:ph type="sldNum" sz="quarter" idx="12"/>
          </p:nvPr>
        </p:nvSpPr>
        <p:spPr/>
        <p:txBody>
          <a:bodyPr/>
          <a:lstStyle/>
          <a:p>
            <a:fld id="{F27E9267-4615-4ABE-ABB1-0FEBD22AA601}" type="slidenum">
              <a:rPr lang="en-AU" smtClean="0"/>
              <a:t>‹#›</a:t>
            </a:fld>
            <a:endParaRPr lang="en-AU" dirty="0"/>
          </a:p>
        </p:txBody>
      </p:sp>
    </p:spTree>
    <p:extLst>
      <p:ext uri="{BB962C8B-B14F-4D97-AF65-F5344CB8AC3E}">
        <p14:creationId xmlns:p14="http://schemas.microsoft.com/office/powerpoint/2010/main" val="34077786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EB6A5E9-38E6-433C-81B3-A242595298FD}" type="datetimeFigureOut">
              <a:rPr lang="en-AU" smtClean="0"/>
              <a:t>19/7/19</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F27E9267-4615-4ABE-ABB1-0FEBD22AA601}" type="slidenum">
              <a:rPr lang="en-AU" smtClean="0"/>
              <a:t>‹#›</a:t>
            </a:fld>
            <a:endParaRPr lang="en-AU" dirty="0"/>
          </a:p>
        </p:txBody>
      </p:sp>
    </p:spTree>
    <p:extLst>
      <p:ext uri="{BB962C8B-B14F-4D97-AF65-F5344CB8AC3E}">
        <p14:creationId xmlns:p14="http://schemas.microsoft.com/office/powerpoint/2010/main" val="11961749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B6A5E9-38E6-433C-81B3-A242595298FD}" type="datetimeFigureOut">
              <a:rPr lang="en-AU" smtClean="0"/>
              <a:t>19/7/19</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F27E9267-4615-4ABE-ABB1-0FEBD22AA601}" type="slidenum">
              <a:rPr lang="en-AU" smtClean="0"/>
              <a:t>‹#›</a:t>
            </a:fld>
            <a:endParaRPr lang="en-AU" dirty="0"/>
          </a:p>
        </p:txBody>
      </p:sp>
    </p:spTree>
    <p:extLst>
      <p:ext uri="{BB962C8B-B14F-4D97-AF65-F5344CB8AC3E}">
        <p14:creationId xmlns:p14="http://schemas.microsoft.com/office/powerpoint/2010/main" val="28126993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B6A5E9-38E6-433C-81B3-A242595298FD}" type="datetimeFigureOut">
              <a:rPr lang="en-AU" smtClean="0"/>
              <a:t>19/7/19</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F27E9267-4615-4ABE-ABB1-0FEBD22AA601}" type="slidenum">
              <a:rPr lang="en-AU" smtClean="0"/>
              <a:t>‹#›</a:t>
            </a:fld>
            <a:endParaRPr lang="en-AU" dirty="0"/>
          </a:p>
        </p:txBody>
      </p:sp>
    </p:spTree>
    <p:extLst>
      <p:ext uri="{BB962C8B-B14F-4D97-AF65-F5344CB8AC3E}">
        <p14:creationId xmlns:p14="http://schemas.microsoft.com/office/powerpoint/2010/main" val="1752233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016D-FC07-4287-8FFF-E2AFBCABE6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1192E77E-86B1-4A55-8F32-C7B323BA5C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E13F07B-5448-4B6C-B6F2-D93D067BCEA8}"/>
              </a:ext>
            </a:extLst>
          </p:cNvPr>
          <p:cNvSpPr>
            <a:spLocks noGrp="1"/>
          </p:cNvSpPr>
          <p:nvPr>
            <p:ph type="dt" sz="half" idx="10"/>
          </p:nvPr>
        </p:nvSpPr>
        <p:spPr/>
        <p:txBody>
          <a:bodyPr/>
          <a:lstStyle/>
          <a:p>
            <a:fld id="{FEB6A5E9-38E6-433C-81B3-A242595298FD}" type="datetimeFigureOut">
              <a:rPr lang="en-AU" smtClean="0"/>
              <a:t>19/7/19</a:t>
            </a:fld>
            <a:endParaRPr lang="en-AU" dirty="0"/>
          </a:p>
        </p:txBody>
      </p:sp>
      <p:sp>
        <p:nvSpPr>
          <p:cNvPr id="5" name="Footer Placeholder 4">
            <a:extLst>
              <a:ext uri="{FF2B5EF4-FFF2-40B4-BE49-F238E27FC236}">
                <a16:creationId xmlns:a16="http://schemas.microsoft.com/office/drawing/2014/main" id="{434AB805-6AC9-4211-9DA3-D2E4E6377410}"/>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1059DD13-5F6B-45D8-A5F2-D727C766A51A}"/>
              </a:ext>
            </a:extLst>
          </p:cNvPr>
          <p:cNvSpPr>
            <a:spLocks noGrp="1"/>
          </p:cNvSpPr>
          <p:nvPr>
            <p:ph type="sldNum" sz="quarter" idx="12"/>
          </p:nvPr>
        </p:nvSpPr>
        <p:spPr/>
        <p:txBody>
          <a:bodyPr/>
          <a:lstStyle/>
          <a:p>
            <a:fld id="{F27E9267-4615-4ABE-ABB1-0FEBD22AA601}" type="slidenum">
              <a:rPr lang="en-AU" smtClean="0"/>
              <a:t>‹#›</a:t>
            </a:fld>
            <a:endParaRPr lang="en-AU" dirty="0"/>
          </a:p>
        </p:txBody>
      </p:sp>
    </p:spTree>
    <p:extLst>
      <p:ext uri="{BB962C8B-B14F-4D97-AF65-F5344CB8AC3E}">
        <p14:creationId xmlns:p14="http://schemas.microsoft.com/office/powerpoint/2010/main" val="556911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923A-7B3B-4D40-9308-BC4E84097D1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A0D9304-59E5-411A-BB75-E4E71F2D67A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CA82AC5-9EB5-436E-8428-38405D4EDF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6128B64-03CE-4EFA-A737-9B23208DB7E9}"/>
              </a:ext>
            </a:extLst>
          </p:cNvPr>
          <p:cNvSpPr>
            <a:spLocks noGrp="1"/>
          </p:cNvSpPr>
          <p:nvPr>
            <p:ph type="dt" sz="half" idx="10"/>
          </p:nvPr>
        </p:nvSpPr>
        <p:spPr/>
        <p:txBody>
          <a:bodyPr/>
          <a:lstStyle/>
          <a:p>
            <a:fld id="{FEB6A5E9-38E6-433C-81B3-A242595298FD}" type="datetimeFigureOut">
              <a:rPr lang="en-AU" smtClean="0"/>
              <a:t>19/7/19</a:t>
            </a:fld>
            <a:endParaRPr lang="en-AU" dirty="0"/>
          </a:p>
        </p:txBody>
      </p:sp>
      <p:sp>
        <p:nvSpPr>
          <p:cNvPr id="6" name="Footer Placeholder 5">
            <a:extLst>
              <a:ext uri="{FF2B5EF4-FFF2-40B4-BE49-F238E27FC236}">
                <a16:creationId xmlns:a16="http://schemas.microsoft.com/office/drawing/2014/main" id="{34115036-34C1-468F-97CD-B295A30432BF}"/>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34D9C635-F0EA-4A27-B789-9E3D8425038B}"/>
              </a:ext>
            </a:extLst>
          </p:cNvPr>
          <p:cNvSpPr>
            <a:spLocks noGrp="1"/>
          </p:cNvSpPr>
          <p:nvPr>
            <p:ph type="sldNum" sz="quarter" idx="12"/>
          </p:nvPr>
        </p:nvSpPr>
        <p:spPr/>
        <p:txBody>
          <a:bodyPr/>
          <a:lstStyle/>
          <a:p>
            <a:fld id="{F27E9267-4615-4ABE-ABB1-0FEBD22AA601}" type="slidenum">
              <a:rPr lang="en-AU" smtClean="0"/>
              <a:t>‹#›</a:t>
            </a:fld>
            <a:endParaRPr lang="en-AU" dirty="0"/>
          </a:p>
        </p:txBody>
      </p:sp>
    </p:spTree>
    <p:extLst>
      <p:ext uri="{BB962C8B-B14F-4D97-AF65-F5344CB8AC3E}">
        <p14:creationId xmlns:p14="http://schemas.microsoft.com/office/powerpoint/2010/main" val="356537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90D43-16EE-4134-8881-A3482BCAD9E0}"/>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699A164-E3B3-410D-AEC6-43D8DBFA19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B5FB65-F85F-4576-AE54-5F7FDB49FA2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6C722C8C-ECF3-4664-B7EE-F135E7D196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A607E90-FA74-4584-A308-9071FDABF9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C8778C2-03CC-4719-8601-D3CDB68E3F64}"/>
              </a:ext>
            </a:extLst>
          </p:cNvPr>
          <p:cNvSpPr>
            <a:spLocks noGrp="1"/>
          </p:cNvSpPr>
          <p:nvPr>
            <p:ph type="dt" sz="half" idx="10"/>
          </p:nvPr>
        </p:nvSpPr>
        <p:spPr/>
        <p:txBody>
          <a:bodyPr/>
          <a:lstStyle/>
          <a:p>
            <a:fld id="{FEB6A5E9-38E6-433C-81B3-A242595298FD}" type="datetimeFigureOut">
              <a:rPr lang="en-AU" smtClean="0"/>
              <a:t>19/7/19</a:t>
            </a:fld>
            <a:endParaRPr lang="en-AU" dirty="0"/>
          </a:p>
        </p:txBody>
      </p:sp>
      <p:sp>
        <p:nvSpPr>
          <p:cNvPr id="8" name="Footer Placeholder 7">
            <a:extLst>
              <a:ext uri="{FF2B5EF4-FFF2-40B4-BE49-F238E27FC236}">
                <a16:creationId xmlns:a16="http://schemas.microsoft.com/office/drawing/2014/main" id="{D70ABBAA-7740-4972-A62F-47C4690A9B63}"/>
              </a:ext>
            </a:extLst>
          </p:cNvPr>
          <p:cNvSpPr>
            <a:spLocks noGrp="1"/>
          </p:cNvSpPr>
          <p:nvPr>
            <p:ph type="ftr" sz="quarter" idx="11"/>
          </p:nvPr>
        </p:nvSpPr>
        <p:spPr/>
        <p:txBody>
          <a:bodyPr/>
          <a:lstStyle/>
          <a:p>
            <a:endParaRPr lang="en-AU" dirty="0"/>
          </a:p>
        </p:txBody>
      </p:sp>
      <p:sp>
        <p:nvSpPr>
          <p:cNvPr id="9" name="Slide Number Placeholder 8">
            <a:extLst>
              <a:ext uri="{FF2B5EF4-FFF2-40B4-BE49-F238E27FC236}">
                <a16:creationId xmlns:a16="http://schemas.microsoft.com/office/drawing/2014/main" id="{F06373F5-E5D5-43C0-9FA8-F11155DF9FE8}"/>
              </a:ext>
            </a:extLst>
          </p:cNvPr>
          <p:cNvSpPr>
            <a:spLocks noGrp="1"/>
          </p:cNvSpPr>
          <p:nvPr>
            <p:ph type="sldNum" sz="quarter" idx="12"/>
          </p:nvPr>
        </p:nvSpPr>
        <p:spPr/>
        <p:txBody>
          <a:bodyPr/>
          <a:lstStyle/>
          <a:p>
            <a:fld id="{F27E9267-4615-4ABE-ABB1-0FEBD22AA601}" type="slidenum">
              <a:rPr lang="en-AU" smtClean="0"/>
              <a:t>‹#›</a:t>
            </a:fld>
            <a:endParaRPr lang="en-AU" dirty="0"/>
          </a:p>
        </p:txBody>
      </p:sp>
    </p:spTree>
    <p:extLst>
      <p:ext uri="{BB962C8B-B14F-4D97-AF65-F5344CB8AC3E}">
        <p14:creationId xmlns:p14="http://schemas.microsoft.com/office/powerpoint/2010/main" val="3369135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4DF4-77AD-4677-8B94-898798D5A2CE}"/>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2364DE8E-DFA1-4306-B0B4-5262F5CEE96C}"/>
              </a:ext>
            </a:extLst>
          </p:cNvPr>
          <p:cNvSpPr>
            <a:spLocks noGrp="1"/>
          </p:cNvSpPr>
          <p:nvPr>
            <p:ph type="dt" sz="half" idx="10"/>
          </p:nvPr>
        </p:nvSpPr>
        <p:spPr/>
        <p:txBody>
          <a:bodyPr/>
          <a:lstStyle/>
          <a:p>
            <a:fld id="{FEB6A5E9-38E6-433C-81B3-A242595298FD}" type="datetimeFigureOut">
              <a:rPr lang="en-AU" smtClean="0"/>
              <a:t>19/7/19</a:t>
            </a:fld>
            <a:endParaRPr lang="en-AU" dirty="0"/>
          </a:p>
        </p:txBody>
      </p:sp>
      <p:sp>
        <p:nvSpPr>
          <p:cNvPr id="4" name="Footer Placeholder 3">
            <a:extLst>
              <a:ext uri="{FF2B5EF4-FFF2-40B4-BE49-F238E27FC236}">
                <a16:creationId xmlns:a16="http://schemas.microsoft.com/office/drawing/2014/main" id="{774894FA-8283-48FE-A0E0-2C50E88B3AD7}"/>
              </a:ext>
            </a:extLst>
          </p:cNvPr>
          <p:cNvSpPr>
            <a:spLocks noGrp="1"/>
          </p:cNvSpPr>
          <p:nvPr>
            <p:ph type="ftr" sz="quarter" idx="11"/>
          </p:nvPr>
        </p:nvSpPr>
        <p:spPr/>
        <p:txBody>
          <a:bodyPr/>
          <a:lstStyle/>
          <a:p>
            <a:endParaRPr lang="en-AU" dirty="0"/>
          </a:p>
        </p:txBody>
      </p:sp>
      <p:sp>
        <p:nvSpPr>
          <p:cNvPr id="5" name="Slide Number Placeholder 4">
            <a:extLst>
              <a:ext uri="{FF2B5EF4-FFF2-40B4-BE49-F238E27FC236}">
                <a16:creationId xmlns:a16="http://schemas.microsoft.com/office/drawing/2014/main" id="{8CCC683C-2930-4EB0-935C-98C1B30347B7}"/>
              </a:ext>
            </a:extLst>
          </p:cNvPr>
          <p:cNvSpPr>
            <a:spLocks noGrp="1"/>
          </p:cNvSpPr>
          <p:nvPr>
            <p:ph type="sldNum" sz="quarter" idx="12"/>
          </p:nvPr>
        </p:nvSpPr>
        <p:spPr/>
        <p:txBody>
          <a:bodyPr/>
          <a:lstStyle/>
          <a:p>
            <a:fld id="{F27E9267-4615-4ABE-ABB1-0FEBD22AA601}" type="slidenum">
              <a:rPr lang="en-AU" smtClean="0"/>
              <a:t>‹#›</a:t>
            </a:fld>
            <a:endParaRPr lang="en-AU" dirty="0"/>
          </a:p>
        </p:txBody>
      </p:sp>
    </p:spTree>
    <p:extLst>
      <p:ext uri="{BB962C8B-B14F-4D97-AF65-F5344CB8AC3E}">
        <p14:creationId xmlns:p14="http://schemas.microsoft.com/office/powerpoint/2010/main" val="812813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52B75E-497F-44ED-A840-325F8F658E2B}"/>
              </a:ext>
            </a:extLst>
          </p:cNvPr>
          <p:cNvSpPr>
            <a:spLocks noGrp="1"/>
          </p:cNvSpPr>
          <p:nvPr>
            <p:ph type="dt" sz="half" idx="10"/>
          </p:nvPr>
        </p:nvSpPr>
        <p:spPr/>
        <p:txBody>
          <a:bodyPr/>
          <a:lstStyle/>
          <a:p>
            <a:fld id="{FEB6A5E9-38E6-433C-81B3-A242595298FD}" type="datetimeFigureOut">
              <a:rPr lang="en-AU" smtClean="0"/>
              <a:t>19/7/19</a:t>
            </a:fld>
            <a:endParaRPr lang="en-AU" dirty="0"/>
          </a:p>
        </p:txBody>
      </p:sp>
      <p:sp>
        <p:nvSpPr>
          <p:cNvPr id="3" name="Footer Placeholder 2">
            <a:extLst>
              <a:ext uri="{FF2B5EF4-FFF2-40B4-BE49-F238E27FC236}">
                <a16:creationId xmlns:a16="http://schemas.microsoft.com/office/drawing/2014/main" id="{459D2BBD-7C57-40D5-AEF7-E91AB692A2ED}"/>
              </a:ext>
            </a:extLst>
          </p:cNvPr>
          <p:cNvSpPr>
            <a:spLocks noGrp="1"/>
          </p:cNvSpPr>
          <p:nvPr>
            <p:ph type="ftr" sz="quarter" idx="11"/>
          </p:nvPr>
        </p:nvSpPr>
        <p:spPr/>
        <p:txBody>
          <a:bodyPr/>
          <a:lstStyle/>
          <a:p>
            <a:endParaRPr lang="en-AU" dirty="0"/>
          </a:p>
        </p:txBody>
      </p:sp>
      <p:sp>
        <p:nvSpPr>
          <p:cNvPr id="4" name="Slide Number Placeholder 3">
            <a:extLst>
              <a:ext uri="{FF2B5EF4-FFF2-40B4-BE49-F238E27FC236}">
                <a16:creationId xmlns:a16="http://schemas.microsoft.com/office/drawing/2014/main" id="{08E3C5EF-3D23-463E-B4DE-24FEDA928128}"/>
              </a:ext>
            </a:extLst>
          </p:cNvPr>
          <p:cNvSpPr>
            <a:spLocks noGrp="1"/>
          </p:cNvSpPr>
          <p:nvPr>
            <p:ph type="sldNum" sz="quarter" idx="12"/>
          </p:nvPr>
        </p:nvSpPr>
        <p:spPr/>
        <p:txBody>
          <a:bodyPr/>
          <a:lstStyle/>
          <a:p>
            <a:fld id="{F27E9267-4615-4ABE-ABB1-0FEBD22AA601}" type="slidenum">
              <a:rPr lang="en-AU" smtClean="0"/>
              <a:t>‹#›</a:t>
            </a:fld>
            <a:endParaRPr lang="en-AU" dirty="0"/>
          </a:p>
        </p:txBody>
      </p:sp>
    </p:spTree>
    <p:extLst>
      <p:ext uri="{BB962C8B-B14F-4D97-AF65-F5344CB8AC3E}">
        <p14:creationId xmlns:p14="http://schemas.microsoft.com/office/powerpoint/2010/main" val="4238840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4C7B5-3D4B-474D-8381-64EA5A1ACD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947DCDC-90A9-4D56-9778-E36938CEFE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C1A8B37B-B0B4-49A3-BBF0-AF21AC6FEE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21A9F6-3334-4620-86D6-A4B61A42B4D1}"/>
              </a:ext>
            </a:extLst>
          </p:cNvPr>
          <p:cNvSpPr>
            <a:spLocks noGrp="1"/>
          </p:cNvSpPr>
          <p:nvPr>
            <p:ph type="dt" sz="half" idx="10"/>
          </p:nvPr>
        </p:nvSpPr>
        <p:spPr/>
        <p:txBody>
          <a:bodyPr/>
          <a:lstStyle/>
          <a:p>
            <a:fld id="{FEB6A5E9-38E6-433C-81B3-A242595298FD}" type="datetimeFigureOut">
              <a:rPr lang="en-AU" smtClean="0"/>
              <a:t>19/7/19</a:t>
            </a:fld>
            <a:endParaRPr lang="en-AU" dirty="0"/>
          </a:p>
        </p:txBody>
      </p:sp>
      <p:sp>
        <p:nvSpPr>
          <p:cNvPr id="6" name="Footer Placeholder 5">
            <a:extLst>
              <a:ext uri="{FF2B5EF4-FFF2-40B4-BE49-F238E27FC236}">
                <a16:creationId xmlns:a16="http://schemas.microsoft.com/office/drawing/2014/main" id="{1C33CA01-B48B-4BD7-B092-4365A5DC279B}"/>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B0ADC3AE-6C5D-4166-A602-E42F10623CD2}"/>
              </a:ext>
            </a:extLst>
          </p:cNvPr>
          <p:cNvSpPr>
            <a:spLocks noGrp="1"/>
          </p:cNvSpPr>
          <p:nvPr>
            <p:ph type="sldNum" sz="quarter" idx="12"/>
          </p:nvPr>
        </p:nvSpPr>
        <p:spPr/>
        <p:txBody>
          <a:bodyPr/>
          <a:lstStyle/>
          <a:p>
            <a:fld id="{F27E9267-4615-4ABE-ABB1-0FEBD22AA601}" type="slidenum">
              <a:rPr lang="en-AU" smtClean="0"/>
              <a:t>‹#›</a:t>
            </a:fld>
            <a:endParaRPr lang="en-AU" dirty="0"/>
          </a:p>
        </p:txBody>
      </p:sp>
    </p:spTree>
    <p:extLst>
      <p:ext uri="{BB962C8B-B14F-4D97-AF65-F5344CB8AC3E}">
        <p14:creationId xmlns:p14="http://schemas.microsoft.com/office/powerpoint/2010/main" val="264882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F1E24-67A0-4512-A018-5AC97F4D7A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D7B9809-8F92-4D6E-8B63-2AA23094E7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dirty="0"/>
          </a:p>
        </p:txBody>
      </p:sp>
      <p:sp>
        <p:nvSpPr>
          <p:cNvPr id="4" name="Text Placeholder 3">
            <a:extLst>
              <a:ext uri="{FF2B5EF4-FFF2-40B4-BE49-F238E27FC236}">
                <a16:creationId xmlns:a16="http://schemas.microsoft.com/office/drawing/2014/main" id="{45275400-AF26-435E-B9AF-A745D693AA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568044A-4755-4776-8209-7DA7F6F9045D}"/>
              </a:ext>
            </a:extLst>
          </p:cNvPr>
          <p:cNvSpPr>
            <a:spLocks noGrp="1"/>
          </p:cNvSpPr>
          <p:nvPr>
            <p:ph type="dt" sz="half" idx="10"/>
          </p:nvPr>
        </p:nvSpPr>
        <p:spPr/>
        <p:txBody>
          <a:bodyPr/>
          <a:lstStyle/>
          <a:p>
            <a:fld id="{FEB6A5E9-38E6-433C-81B3-A242595298FD}" type="datetimeFigureOut">
              <a:rPr lang="en-AU" smtClean="0"/>
              <a:t>19/7/19</a:t>
            </a:fld>
            <a:endParaRPr lang="en-AU" dirty="0"/>
          </a:p>
        </p:txBody>
      </p:sp>
      <p:sp>
        <p:nvSpPr>
          <p:cNvPr id="6" name="Footer Placeholder 5">
            <a:extLst>
              <a:ext uri="{FF2B5EF4-FFF2-40B4-BE49-F238E27FC236}">
                <a16:creationId xmlns:a16="http://schemas.microsoft.com/office/drawing/2014/main" id="{105C590F-86DD-474D-80E1-02FCCA54EF33}"/>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0E4D47A8-80B2-45EC-BDCB-43F0DCBA63D3}"/>
              </a:ext>
            </a:extLst>
          </p:cNvPr>
          <p:cNvSpPr>
            <a:spLocks noGrp="1"/>
          </p:cNvSpPr>
          <p:nvPr>
            <p:ph type="sldNum" sz="quarter" idx="12"/>
          </p:nvPr>
        </p:nvSpPr>
        <p:spPr/>
        <p:txBody>
          <a:bodyPr/>
          <a:lstStyle/>
          <a:p>
            <a:fld id="{F27E9267-4615-4ABE-ABB1-0FEBD22AA601}" type="slidenum">
              <a:rPr lang="en-AU" smtClean="0"/>
              <a:t>‹#›</a:t>
            </a:fld>
            <a:endParaRPr lang="en-AU" dirty="0"/>
          </a:p>
        </p:txBody>
      </p:sp>
    </p:spTree>
    <p:extLst>
      <p:ext uri="{BB962C8B-B14F-4D97-AF65-F5344CB8AC3E}">
        <p14:creationId xmlns:p14="http://schemas.microsoft.com/office/powerpoint/2010/main" val="3590011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92529D-AA20-4C31-946B-C7C3AE65FE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13C2BFC-FD88-4CAD-9B86-3FB96382E5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3455F7E-959C-45CC-838D-6F48504979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B6A5E9-38E6-433C-81B3-A242595298FD}" type="datetimeFigureOut">
              <a:rPr lang="en-AU" smtClean="0"/>
              <a:t>19/7/19</a:t>
            </a:fld>
            <a:endParaRPr lang="en-AU" dirty="0"/>
          </a:p>
        </p:txBody>
      </p:sp>
      <p:sp>
        <p:nvSpPr>
          <p:cNvPr id="5" name="Footer Placeholder 4">
            <a:extLst>
              <a:ext uri="{FF2B5EF4-FFF2-40B4-BE49-F238E27FC236}">
                <a16:creationId xmlns:a16="http://schemas.microsoft.com/office/drawing/2014/main" id="{946374A7-F532-4C33-A977-31E8BD3D7C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a:extLst>
              <a:ext uri="{FF2B5EF4-FFF2-40B4-BE49-F238E27FC236}">
                <a16:creationId xmlns:a16="http://schemas.microsoft.com/office/drawing/2014/main" id="{640C5D14-D6DD-410D-A614-CF2DA5E38E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7E9267-4615-4ABE-ABB1-0FEBD22AA601}" type="slidenum">
              <a:rPr lang="en-AU" smtClean="0"/>
              <a:t>‹#›</a:t>
            </a:fld>
            <a:endParaRPr lang="en-AU" dirty="0"/>
          </a:p>
        </p:txBody>
      </p:sp>
    </p:spTree>
    <p:extLst>
      <p:ext uri="{BB962C8B-B14F-4D97-AF65-F5344CB8AC3E}">
        <p14:creationId xmlns:p14="http://schemas.microsoft.com/office/powerpoint/2010/main" val="323193641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B6A5E9-38E6-433C-81B3-A242595298FD}" type="datetimeFigureOut">
              <a:rPr lang="en-AU" smtClean="0"/>
              <a:t>19/7/19</a:t>
            </a:fld>
            <a:endParaRPr lang="en-AU"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7E9267-4615-4ABE-ABB1-0FEBD22AA601}" type="slidenum">
              <a:rPr lang="en-AU" smtClean="0"/>
              <a:t>‹#›</a:t>
            </a:fld>
            <a:endParaRPr lang="en-AU" dirty="0"/>
          </a:p>
        </p:txBody>
      </p:sp>
    </p:spTree>
    <p:extLst>
      <p:ext uri="{BB962C8B-B14F-4D97-AF65-F5344CB8AC3E}">
        <p14:creationId xmlns:p14="http://schemas.microsoft.com/office/powerpoint/2010/main" val="163549679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hyperlink" Target="http://dress4cutelady.blogspot.com/2012/01/natural-color-dress-with-chocolate.html"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image" Target="../media/image31.png"/><Relationship Id="rId7" Type="http://schemas.openxmlformats.org/officeDocument/2006/relationships/image" Target="../media/image2.png"/><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notesSlide" Target="../notesSlides/notesSlide12.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8.svg"/><Relationship Id="rId5" Type="http://schemas.openxmlformats.org/officeDocument/2006/relationships/image" Target="../media/image33.png"/><Relationship Id="rId15" Type="http://schemas.openxmlformats.org/officeDocument/2006/relationships/image" Target="../media/image12.svg"/><Relationship Id="rId10" Type="http://schemas.openxmlformats.org/officeDocument/2006/relationships/image" Target="../media/image7.png"/><Relationship Id="rId4" Type="http://schemas.openxmlformats.org/officeDocument/2006/relationships/image" Target="../media/image32.svg"/><Relationship Id="rId9" Type="http://schemas.openxmlformats.org/officeDocument/2006/relationships/image" Target="../media/image6.svg"/><Relationship Id="rId1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chart" Target="../charts/chart4.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chart" Target="../charts/chart6.xml"/></Relationships>
</file>

<file path=ppt/slides/_rels/slide2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chart" Target="../charts/chart8.xml"/></Relationships>
</file>

<file path=ppt/slides/_rels/slide2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chart" Target="../charts/char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2.png"/><Relationship Id="rId3" Type="http://schemas.openxmlformats.org/officeDocument/2006/relationships/customXml" Target="../ink/ink4.xml"/><Relationship Id="rId7" Type="http://schemas.openxmlformats.org/officeDocument/2006/relationships/customXml" Target="../ink/ink6.xml"/><Relationship Id="rId12" Type="http://schemas.openxmlformats.org/officeDocument/2006/relationships/customXml" Target="../ink/ink1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00.png"/><Relationship Id="rId11" Type="http://schemas.openxmlformats.org/officeDocument/2006/relationships/customXml" Target="../ink/ink9.xml"/><Relationship Id="rId5" Type="http://schemas.openxmlformats.org/officeDocument/2006/relationships/customXml" Target="../ink/ink5.xml"/><Relationship Id="rId10" Type="http://schemas.openxmlformats.org/officeDocument/2006/relationships/customXml" Target="../ink/ink8.xml"/><Relationship Id="rId4" Type="http://schemas.openxmlformats.org/officeDocument/2006/relationships/image" Target="../media/image690.png"/><Relationship Id="rId9" Type="http://schemas.openxmlformats.org/officeDocument/2006/relationships/customXml" Target="../ink/ink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customXml" Target="../ink/ink14.xml"/><Relationship Id="rId3" Type="http://schemas.openxmlformats.org/officeDocument/2006/relationships/image" Target="../media/image60.emf"/><Relationship Id="rId7" Type="http://schemas.openxmlformats.org/officeDocument/2006/relationships/customXml" Target="../ink/ink11.xml"/><Relationship Id="rId12"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6.emf"/><Relationship Id="rId11" Type="http://schemas.openxmlformats.org/officeDocument/2006/relationships/customXml" Target="../ink/ink13.xml"/><Relationship Id="rId5" Type="http://schemas.openxmlformats.org/officeDocument/2006/relationships/image" Target="../media/image73.png"/><Relationship Id="rId10" Type="http://schemas.openxmlformats.org/officeDocument/2006/relationships/image" Target="../media/image76.png"/><Relationship Id="rId4" Type="http://schemas.openxmlformats.org/officeDocument/2006/relationships/image" Target="../media/image61.emf"/><Relationship Id="rId9" Type="http://schemas.openxmlformats.org/officeDocument/2006/relationships/customXml" Target="../ink/ink12.xml"/><Relationship Id="rId14" Type="http://schemas.openxmlformats.org/officeDocument/2006/relationships/image" Target="../media/image78.png"/></Relationships>
</file>

<file path=ppt/slides/_rels/slide73.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customXml" Target="../ink/ink20.xml"/><Relationship Id="rId18" Type="http://schemas.openxmlformats.org/officeDocument/2006/relationships/image" Target="../media/image87.png"/><Relationship Id="rId3" Type="http://schemas.openxmlformats.org/officeDocument/2006/relationships/customXml" Target="../ink/ink15.xml"/><Relationship Id="rId7" Type="http://schemas.openxmlformats.org/officeDocument/2006/relationships/customXml" Target="../ink/ink17.xml"/><Relationship Id="rId12" Type="http://schemas.openxmlformats.org/officeDocument/2006/relationships/image" Target="../media/image84.png"/><Relationship Id="rId17" Type="http://schemas.openxmlformats.org/officeDocument/2006/relationships/customXml" Target="../ink/ink22.xml"/><Relationship Id="rId2" Type="http://schemas.openxmlformats.org/officeDocument/2006/relationships/image" Target="../media/image74.png"/><Relationship Id="rId16" Type="http://schemas.openxmlformats.org/officeDocument/2006/relationships/image" Target="../media/image86.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customXml" Target="../ink/ink19.xml"/><Relationship Id="rId5" Type="http://schemas.openxmlformats.org/officeDocument/2006/relationships/customXml" Target="../ink/ink16.xml"/><Relationship Id="rId15" Type="http://schemas.openxmlformats.org/officeDocument/2006/relationships/customXml" Target="../ink/ink21.xml"/><Relationship Id="rId10" Type="http://schemas.openxmlformats.org/officeDocument/2006/relationships/image" Target="../media/image83.png"/><Relationship Id="rId19" Type="http://schemas.openxmlformats.org/officeDocument/2006/relationships/customXml" Target="../ink/ink23.xml"/><Relationship Id="rId4" Type="http://schemas.openxmlformats.org/officeDocument/2006/relationships/image" Target="../media/image80.png"/><Relationship Id="rId9" Type="http://schemas.openxmlformats.org/officeDocument/2006/relationships/customXml" Target="../ink/ink18.xml"/><Relationship Id="rId14" Type="http://schemas.openxmlformats.org/officeDocument/2006/relationships/image" Target="../media/image85.png"/></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customXml" Target="../ink/ink24.xml"/><Relationship Id="rId7" Type="http://schemas.openxmlformats.org/officeDocument/2006/relationships/customXml" Target="../ink/ink26.xml"/><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customXml" Target="../ink/ink25.xml"/><Relationship Id="rId10" Type="http://schemas.openxmlformats.org/officeDocument/2006/relationships/image" Target="../media/image91.png"/><Relationship Id="rId4" Type="http://schemas.openxmlformats.org/officeDocument/2006/relationships/image" Target="../media/image790.png"/><Relationship Id="rId9" Type="http://schemas.openxmlformats.org/officeDocument/2006/relationships/customXml" Target="../ink/ink27.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customXml" Target="../ink/ink28.xml"/><Relationship Id="rId4" Type="http://schemas.openxmlformats.org/officeDocument/2006/relationships/image" Target="../media/image300.png"/></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image" Target="../media/image30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83.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85.xml.rels><?xml version="1.0" encoding="UTF-8" standalone="yes"?>
<Relationships xmlns="http://schemas.openxmlformats.org/package/2006/relationships"><Relationship Id="rId8" Type="http://schemas.openxmlformats.org/officeDocument/2006/relationships/customXml" Target="../ink/ink33.xml"/><Relationship Id="rId3" Type="http://schemas.openxmlformats.org/officeDocument/2006/relationships/image" Target="../media/image96.png"/><Relationship Id="rId7" Type="http://schemas.openxmlformats.org/officeDocument/2006/relationships/image" Target="../media/image410.png"/><Relationship Id="rId12" Type="http://schemas.openxmlformats.org/officeDocument/2006/relationships/image" Target="../media/image451.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customXml" Target="../ink/ink32.xml"/><Relationship Id="rId11" Type="http://schemas.openxmlformats.org/officeDocument/2006/relationships/customXml" Target="../ink/ink34.xml"/><Relationship Id="rId5" Type="http://schemas.openxmlformats.org/officeDocument/2006/relationships/image" Target="../media/image460.png"/><Relationship Id="rId10" Type="http://schemas.openxmlformats.org/officeDocument/2006/relationships/image" Target="../media/image97.png"/><Relationship Id="rId4" Type="http://schemas.openxmlformats.org/officeDocument/2006/relationships/customXml" Target="../ink/ink31.xml"/><Relationship Id="rId9" Type="http://schemas.openxmlformats.org/officeDocument/2006/relationships/image" Target="../media/image450.png"/></Relationships>
</file>

<file path=ppt/slides/_rels/slide8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9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05B3-4FC0-4F38-A3E2-F535BD5643DA}"/>
              </a:ext>
            </a:extLst>
          </p:cNvPr>
          <p:cNvSpPr>
            <a:spLocks noGrp="1"/>
          </p:cNvSpPr>
          <p:nvPr>
            <p:ph type="ctrTitle"/>
          </p:nvPr>
        </p:nvSpPr>
        <p:spPr/>
        <p:txBody>
          <a:bodyPr/>
          <a:lstStyle/>
          <a:p>
            <a:r>
              <a:rPr lang="en-AU" dirty="0"/>
              <a:t>Part III:</a:t>
            </a:r>
            <a:br>
              <a:rPr lang="en-AU" dirty="0"/>
            </a:br>
            <a:r>
              <a:rPr lang="en-AU" dirty="0"/>
              <a:t>Economic measurements</a:t>
            </a:r>
          </a:p>
        </p:txBody>
      </p:sp>
      <p:sp>
        <p:nvSpPr>
          <p:cNvPr id="3" name="Subtitle 2">
            <a:extLst>
              <a:ext uri="{FF2B5EF4-FFF2-40B4-BE49-F238E27FC236}">
                <a16:creationId xmlns:a16="http://schemas.microsoft.com/office/drawing/2014/main" id="{358C547B-27CF-4DE3-A80A-1F1041D14412}"/>
              </a:ext>
            </a:extLst>
          </p:cNvPr>
          <p:cNvSpPr>
            <a:spLocks noGrp="1"/>
          </p:cNvSpPr>
          <p:nvPr>
            <p:ph type="subTitle" idx="1"/>
          </p:nvPr>
        </p:nvSpPr>
        <p:spPr/>
        <p:txBody>
          <a:bodyPr/>
          <a:lstStyle/>
          <a:p>
            <a:endParaRPr lang="en-AU" dirty="0"/>
          </a:p>
        </p:txBody>
      </p:sp>
    </p:spTree>
    <p:extLst>
      <p:ext uri="{BB962C8B-B14F-4D97-AF65-F5344CB8AC3E}">
        <p14:creationId xmlns:p14="http://schemas.microsoft.com/office/powerpoint/2010/main" val="3107940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2736C-FFEC-4368-B3FE-D43AE12CBA90}"/>
              </a:ext>
            </a:extLst>
          </p:cNvPr>
          <p:cNvSpPr>
            <a:spLocks noGrp="1"/>
          </p:cNvSpPr>
          <p:nvPr>
            <p:ph type="title"/>
          </p:nvPr>
        </p:nvSpPr>
        <p:spPr/>
        <p:txBody>
          <a:bodyPr/>
          <a:lstStyle/>
          <a:p>
            <a:r>
              <a:rPr lang="en-AU" dirty="0"/>
              <a:t>Metric choices…</a:t>
            </a:r>
          </a:p>
        </p:txBody>
      </p:sp>
      <p:sp>
        <p:nvSpPr>
          <p:cNvPr id="3" name="Content Placeholder 2">
            <a:extLst>
              <a:ext uri="{FF2B5EF4-FFF2-40B4-BE49-F238E27FC236}">
                <a16:creationId xmlns:a16="http://schemas.microsoft.com/office/drawing/2014/main" id="{5BA6B261-1AC1-44B1-8D5C-01ED9E4026A1}"/>
              </a:ext>
            </a:extLst>
          </p:cNvPr>
          <p:cNvSpPr>
            <a:spLocks noGrp="1"/>
          </p:cNvSpPr>
          <p:nvPr>
            <p:ph idx="1"/>
          </p:nvPr>
        </p:nvSpPr>
        <p:spPr/>
        <p:txBody>
          <a:bodyPr/>
          <a:lstStyle/>
          <a:p>
            <a:pPr marL="0" indent="0">
              <a:buNone/>
            </a:pPr>
            <a:r>
              <a:rPr lang="en-AU" b="1" dirty="0" err="1"/>
              <a:t>P@</a:t>
            </a:r>
            <a:r>
              <a:rPr lang="en-AU" b="1" i="1" dirty="0" err="1"/>
              <a:t>k</a:t>
            </a:r>
            <a:r>
              <a:rPr lang="en-AU" dirty="0"/>
              <a:t>, precision at depth k: fraction of the top </a:t>
            </a:r>
            <a:r>
              <a:rPr lang="en-AU" i="1" dirty="0"/>
              <a:t>k</a:t>
            </a:r>
            <a:r>
              <a:rPr lang="en-AU" dirty="0"/>
              <a:t> which are relevant</a:t>
            </a:r>
          </a:p>
          <a:p>
            <a:pPr marL="0" indent="0">
              <a:buNone/>
            </a:pPr>
            <a:r>
              <a:rPr lang="en-AU" b="1" dirty="0"/>
              <a:t>RBP</a:t>
            </a:r>
            <a:r>
              <a:rPr lang="en-AU" dirty="0"/>
              <a:t>, rank-biased precision: geometrically-decreasing importance</a:t>
            </a:r>
          </a:p>
          <a:p>
            <a:pPr marL="0" indent="0">
              <a:buNone/>
            </a:pPr>
            <a:r>
              <a:rPr lang="en-AU" b="1" dirty="0"/>
              <a:t>RR</a:t>
            </a:r>
            <a:r>
              <a:rPr lang="en-AU" dirty="0"/>
              <a:t>, reciprocal rank: 1 / rank of the first relevant result</a:t>
            </a:r>
          </a:p>
          <a:p>
            <a:pPr marL="0" indent="0">
              <a:buNone/>
            </a:pPr>
            <a:r>
              <a:rPr lang="en-AU" b="1" dirty="0"/>
              <a:t>NDCG</a:t>
            </a:r>
            <a:r>
              <a:rPr lang="en-AU" dirty="0"/>
              <a:t>, normalized discounted cumulative gain: logarithmically-	decreasing importance, and scaled by available relevance</a:t>
            </a:r>
          </a:p>
          <a:p>
            <a:pPr marL="0" indent="0">
              <a:buNone/>
            </a:pPr>
            <a:r>
              <a:rPr lang="en-AU" b="1" dirty="0"/>
              <a:t>AP</a:t>
            </a:r>
            <a:r>
              <a:rPr lang="en-AU" dirty="0"/>
              <a:t>: average of precision values, at positions where there’s relevance</a:t>
            </a:r>
          </a:p>
          <a:p>
            <a:pPr marL="0" indent="0">
              <a:buNone/>
            </a:pPr>
            <a:endParaRPr lang="en-AU" b="1" dirty="0"/>
          </a:p>
          <a:p>
            <a:pPr marL="0" indent="0">
              <a:buNone/>
            </a:pPr>
            <a:r>
              <a:rPr lang="en-AU" b="1" dirty="0"/>
              <a:t>TBG</a:t>
            </a:r>
            <a:r>
              <a:rPr lang="en-AU" dirty="0"/>
              <a:t>, </a:t>
            </a:r>
            <a:r>
              <a:rPr lang="en-AU" b="1" dirty="0"/>
              <a:t>ERR</a:t>
            </a:r>
            <a:r>
              <a:rPr lang="en-AU" dirty="0"/>
              <a:t>, </a:t>
            </a:r>
            <a:r>
              <a:rPr lang="en-AU" b="1" dirty="0"/>
              <a:t>U-measure</a:t>
            </a:r>
            <a:r>
              <a:rPr lang="en-AU" dirty="0"/>
              <a:t>, </a:t>
            </a:r>
            <a:r>
              <a:rPr lang="en-AU" b="1" dirty="0"/>
              <a:t>Bejewelled</a:t>
            </a:r>
            <a:r>
              <a:rPr lang="en-AU" dirty="0"/>
              <a:t>, </a:t>
            </a:r>
            <a:r>
              <a:rPr lang="en-AU" b="1" dirty="0" err="1"/>
              <a:t>BPref</a:t>
            </a:r>
            <a:r>
              <a:rPr lang="en-AU" dirty="0"/>
              <a:t>, </a:t>
            </a:r>
            <a:r>
              <a:rPr lang="en-AU" b="1" dirty="0"/>
              <a:t>INSQ</a:t>
            </a:r>
            <a:r>
              <a:rPr lang="en-AU" dirty="0"/>
              <a:t>, </a:t>
            </a:r>
            <a:r>
              <a:rPr lang="en-AU" b="1" dirty="0"/>
              <a:t>INST</a:t>
            </a:r>
            <a:r>
              <a:rPr lang="en-AU" dirty="0"/>
              <a:t> …</a:t>
            </a:r>
          </a:p>
        </p:txBody>
      </p:sp>
    </p:spTree>
    <p:extLst>
      <p:ext uri="{BB962C8B-B14F-4D97-AF65-F5344CB8AC3E}">
        <p14:creationId xmlns:p14="http://schemas.microsoft.com/office/powerpoint/2010/main" val="3609085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59470-91A9-284F-90CB-9575C8C6DB53}"/>
              </a:ext>
            </a:extLst>
          </p:cNvPr>
          <p:cNvSpPr>
            <a:spLocks noGrp="1"/>
          </p:cNvSpPr>
          <p:nvPr>
            <p:ph type="title"/>
          </p:nvPr>
        </p:nvSpPr>
        <p:spPr/>
        <p:txBody>
          <a:bodyPr/>
          <a:lstStyle/>
          <a:p>
            <a:r>
              <a:rPr lang="en-US" dirty="0"/>
              <a:t>Definitions of metrics – </a:t>
            </a:r>
            <a:r>
              <a:rPr lang="en-AU" dirty="0"/>
              <a:t>Time Biased Gain</a:t>
            </a:r>
            <a:endParaRPr lang="en-US" dirty="0"/>
          </a:p>
        </p:txBody>
      </p:sp>
      <p:sp>
        <p:nvSpPr>
          <p:cNvPr id="3" name="Content Placeholder 2">
            <a:extLst>
              <a:ext uri="{FF2B5EF4-FFF2-40B4-BE49-F238E27FC236}">
                <a16:creationId xmlns:a16="http://schemas.microsoft.com/office/drawing/2014/main" id="{C73E923B-0C90-0B41-B884-3A68E070338E}"/>
              </a:ext>
            </a:extLst>
          </p:cNvPr>
          <p:cNvSpPr>
            <a:spLocks noGrp="1"/>
          </p:cNvSpPr>
          <p:nvPr>
            <p:ph idx="1"/>
          </p:nvPr>
        </p:nvSpPr>
        <p:spPr/>
        <p:txBody>
          <a:bodyPr/>
          <a:lstStyle/>
          <a:p>
            <a:pPr marL="0" indent="0">
              <a:spcBef>
                <a:spcPts val="2200"/>
              </a:spcBef>
              <a:buNone/>
            </a:pPr>
            <a:r>
              <a:rPr lang="en-US" dirty="0"/>
              <a:t>In the Time-Biased Gain metric, reading times (costs) are assigned to documents based on their lengths, and the Expected Total Gain is computed.</a:t>
            </a:r>
          </a:p>
        </p:txBody>
      </p:sp>
    </p:spTree>
    <p:extLst>
      <p:ext uri="{BB962C8B-B14F-4D97-AF65-F5344CB8AC3E}">
        <p14:creationId xmlns:p14="http://schemas.microsoft.com/office/powerpoint/2010/main" val="14467551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59470-91A9-284F-90CB-9575C8C6DB53}"/>
              </a:ext>
            </a:extLst>
          </p:cNvPr>
          <p:cNvSpPr>
            <a:spLocks noGrp="1"/>
          </p:cNvSpPr>
          <p:nvPr>
            <p:ph type="title"/>
          </p:nvPr>
        </p:nvSpPr>
        <p:spPr/>
        <p:txBody>
          <a:bodyPr/>
          <a:lstStyle/>
          <a:p>
            <a:r>
              <a:rPr lang="en-US" dirty="0"/>
              <a:t>Definitions of metrics – </a:t>
            </a:r>
            <a:r>
              <a:rPr lang="en-AU" dirty="0"/>
              <a:t>Bejewelled Players</a:t>
            </a:r>
            <a:endParaRPr lang="en-US" dirty="0"/>
          </a:p>
        </p:txBody>
      </p:sp>
      <p:sp>
        <p:nvSpPr>
          <p:cNvPr id="3" name="Content Placeholder 2">
            <a:extLst>
              <a:ext uri="{FF2B5EF4-FFF2-40B4-BE49-F238E27FC236}">
                <a16:creationId xmlns:a16="http://schemas.microsoft.com/office/drawing/2014/main" id="{C73E923B-0C90-0B41-B884-3A68E070338E}"/>
              </a:ext>
            </a:extLst>
          </p:cNvPr>
          <p:cNvSpPr>
            <a:spLocks noGrp="1"/>
          </p:cNvSpPr>
          <p:nvPr>
            <p:ph idx="1"/>
          </p:nvPr>
        </p:nvSpPr>
        <p:spPr/>
        <p:txBody>
          <a:bodyPr/>
          <a:lstStyle/>
          <a:p>
            <a:pPr marL="0" indent="0">
              <a:spcBef>
                <a:spcPts val="2200"/>
              </a:spcBef>
              <a:buNone/>
            </a:pPr>
            <a:endParaRPr lang="en-US" dirty="0"/>
          </a:p>
        </p:txBody>
      </p:sp>
    </p:spTree>
    <p:extLst>
      <p:ext uri="{BB962C8B-B14F-4D97-AF65-F5344CB8AC3E}">
        <p14:creationId xmlns:p14="http://schemas.microsoft.com/office/powerpoint/2010/main" val="7633861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59470-91A9-284F-90CB-9575C8C6DB53}"/>
              </a:ext>
            </a:extLst>
          </p:cNvPr>
          <p:cNvSpPr>
            <a:spLocks noGrp="1"/>
          </p:cNvSpPr>
          <p:nvPr>
            <p:ph type="title"/>
          </p:nvPr>
        </p:nvSpPr>
        <p:spPr/>
        <p:txBody>
          <a:bodyPr/>
          <a:lstStyle/>
          <a:p>
            <a:r>
              <a:rPr lang="en-US" dirty="0"/>
              <a:t>Definitions of metrics – </a:t>
            </a:r>
            <a:r>
              <a:rPr lang="en-AU" dirty="0"/>
              <a:t>ERR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3E923B-0C90-0B41-B884-3A68E070338E}"/>
                  </a:ext>
                </a:extLst>
              </p:cNvPr>
              <p:cNvSpPr>
                <a:spLocks noGrp="1"/>
              </p:cNvSpPr>
              <p:nvPr>
                <p:ph idx="1"/>
              </p:nvPr>
            </p:nvSpPr>
            <p:spPr/>
            <p:txBody>
              <a:bodyPr/>
              <a:lstStyle/>
              <a:p>
                <a:pPr marL="0" indent="0">
                  <a:spcBef>
                    <a:spcPts val="2200"/>
                  </a:spcBef>
                  <a:buNone/>
                </a:pPr>
                <a:r>
                  <a:rPr lang="en-US" dirty="0"/>
                  <a:t>Doesn’t have a C/W/L form, because it involves a user model that does not correspond to a weighted-precision metric.</a:t>
                </a:r>
              </a:p>
              <a:p>
                <a:pPr marL="0" indent="0">
                  <a:spcBef>
                    <a:spcPts val="2200"/>
                  </a:spcBef>
                  <a:buNone/>
                </a:pPr>
                <a:r>
                  <a:rPr lang="en-US" dirty="0"/>
                  <a:t>Instead of accumulating </a:t>
                </a:r>
                <a:r>
                  <a:rPr lang="en-US" i="1" dirty="0"/>
                  <a:t>partial</a:t>
                </a:r>
                <a:r>
                  <a:rPr lang="en-US" dirty="0"/>
                  <a:t> gain x weight </a:t>
                </a:r>
                <a14:m>
                  <m:oMath xmlns:m="http://schemas.openxmlformats.org/officeDocument/2006/math">
                    <m:sSub>
                      <m:sSubPr>
                        <m:ctrlPr>
                          <a:rPr lang="en-AU" b="0" i="1" smtClean="0">
                            <a:latin typeface="Cambria Math" panose="02040503050406030204" pitchFamily="18" charset="0"/>
                          </a:rPr>
                        </m:ctrlPr>
                      </m:sSubPr>
                      <m:e>
                        <m:r>
                          <a:rPr lang="en-AU" i="1" smtClean="0">
                            <a:latin typeface="Cambria Math" panose="02040503050406030204" pitchFamily="18" charset="0"/>
                          </a:rPr>
                          <m:t>𝑊</m:t>
                        </m:r>
                      </m:e>
                      <m:sub>
                        <m:r>
                          <a:rPr lang="en-AU" b="0" i="1" smtClean="0">
                            <a:latin typeface="Cambria Math" panose="02040503050406030204" pitchFamily="18" charset="0"/>
                          </a:rPr>
                          <m:t>𝑖</m:t>
                        </m:r>
                      </m:sub>
                    </m:sSub>
                  </m:oMath>
                </a14:m>
                <a:r>
                  <a:rPr lang="en-US" dirty="0"/>
                  <a:t> from any documents for which </a:t>
                </a:r>
                <a14:m>
                  <m:oMath xmlns:m="http://schemas.openxmlformats.org/officeDocument/2006/math">
                    <m:r>
                      <a:rPr lang="en-AU" b="0" i="1" smtClean="0">
                        <a:latin typeface="Cambria Math" panose="02040503050406030204" pitchFamily="18" charset="0"/>
                      </a:rPr>
                      <m:t>0&lt;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𝑟</m:t>
                        </m:r>
                      </m:e>
                      <m:sub>
                        <m:r>
                          <a:rPr lang="en-AU" b="0" i="1" smtClean="0">
                            <a:latin typeface="Cambria Math" panose="02040503050406030204" pitchFamily="18" charset="0"/>
                          </a:rPr>
                          <m:t>𝑖</m:t>
                        </m:r>
                      </m:sub>
                    </m:sSub>
                    <m:r>
                      <a:rPr lang="en-AU" b="0" i="1" smtClean="0">
                        <a:latin typeface="Cambria Math" panose="02040503050406030204" pitchFamily="18" charset="0"/>
                      </a:rPr>
                      <m:t>&lt;1</m:t>
                    </m:r>
                  </m:oMath>
                </a14:m>
                <a:r>
                  <a:rPr lang="en-US" dirty="0"/>
                  <a:t>, the user is assumed to receive the </a:t>
                </a:r>
                <a:r>
                  <a:rPr lang="en-US" i="1" dirty="0"/>
                  <a:t>full</a:t>
                </a:r>
                <a:r>
                  <a:rPr lang="en-US" dirty="0"/>
                  <a:t> gain with probability </a:t>
                </a: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𝑟</m:t>
                        </m:r>
                      </m:e>
                      <m:sub>
                        <m:r>
                          <a:rPr lang="en-AU" i="1">
                            <a:latin typeface="Cambria Math" panose="02040503050406030204" pitchFamily="18" charset="0"/>
                          </a:rPr>
                          <m:t>𝑖</m:t>
                        </m:r>
                      </m:sub>
                    </m:sSub>
                    <m:r>
                      <a:rPr lang="en-AU" b="0" i="1" smtClean="0">
                        <a:latin typeface="Cambria Math" panose="02040503050406030204" pitchFamily="18" charset="0"/>
                      </a:rPr>
                      <m:t>.</m:t>
                    </m:r>
                  </m:oMath>
                </a14:m>
                <a:r>
                  <a:rPr lang="en-US" dirty="0"/>
                  <a:t>  </a:t>
                </a:r>
              </a:p>
              <a:p>
                <a:pPr marL="0" indent="0">
                  <a:spcBef>
                    <a:spcPts val="2200"/>
                  </a:spcBef>
                  <a:buNone/>
                </a:pPr>
                <a:r>
                  <a:rPr lang="en-US" dirty="0"/>
                  <a:t>That is, </a:t>
                </a: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𝑟</m:t>
                        </m:r>
                      </m:e>
                      <m:sub>
                        <m:r>
                          <a:rPr lang="en-AU" i="1">
                            <a:latin typeface="Cambria Math" panose="02040503050406030204" pitchFamily="18" charset="0"/>
                          </a:rPr>
                          <m:t>𝑖</m:t>
                        </m:r>
                      </m:sub>
                    </m:sSub>
                  </m:oMath>
                </a14:m>
                <a:r>
                  <a:rPr lang="en-US" dirty="0"/>
                  <a:t> is interpreted as a probability of complete success, rather than as a fractional success.</a:t>
                </a:r>
              </a:p>
            </p:txBody>
          </p:sp>
        </mc:Choice>
        <mc:Fallback xmlns="">
          <p:sp>
            <p:nvSpPr>
              <p:cNvPr id="3" name="Content Placeholder 2">
                <a:extLst>
                  <a:ext uri="{FF2B5EF4-FFF2-40B4-BE49-F238E27FC236}">
                    <a16:creationId xmlns:a16="http://schemas.microsoft.com/office/drawing/2014/main" id="{C73E923B-0C90-0B41-B884-3A68E070338E}"/>
                  </a:ext>
                </a:extLst>
              </p:cNvPr>
              <p:cNvSpPr>
                <a:spLocks noGrp="1" noRot="1" noChangeAspect="1" noMove="1" noResize="1" noEditPoints="1" noAdjustHandles="1" noChangeArrowheads="1" noChangeShapeType="1" noTextEdit="1"/>
              </p:cNvSpPr>
              <p:nvPr>
                <p:ph idx="1"/>
              </p:nvPr>
            </p:nvSpPr>
            <p:spPr>
              <a:blipFill>
                <a:blip r:embed="rId2"/>
                <a:stretch>
                  <a:fillRect l="-1086" t="-2632" r="-724"/>
                </a:stretch>
              </a:blipFill>
            </p:spPr>
            <p:txBody>
              <a:bodyPr/>
              <a:lstStyle/>
              <a:p>
                <a:r>
                  <a:rPr lang="en-US">
                    <a:noFill/>
                  </a:rPr>
                  <a:t> </a:t>
                </a:r>
              </a:p>
            </p:txBody>
          </p:sp>
        </mc:Fallback>
      </mc:AlternateContent>
    </p:spTree>
    <p:extLst>
      <p:ext uri="{BB962C8B-B14F-4D97-AF65-F5344CB8AC3E}">
        <p14:creationId xmlns:p14="http://schemas.microsoft.com/office/powerpoint/2010/main" val="14722600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59470-91A9-284F-90CB-9575C8C6DB53}"/>
              </a:ext>
            </a:extLst>
          </p:cNvPr>
          <p:cNvSpPr>
            <a:spLocks noGrp="1"/>
          </p:cNvSpPr>
          <p:nvPr>
            <p:ph type="title"/>
          </p:nvPr>
        </p:nvSpPr>
        <p:spPr/>
        <p:txBody>
          <a:bodyPr/>
          <a:lstStyle/>
          <a:p>
            <a:r>
              <a:rPr lang="en-US" dirty="0"/>
              <a:t>Definitions of metrics – </a:t>
            </a:r>
            <a:r>
              <a:rPr lang="en-AU" dirty="0"/>
              <a:t>NDCG, Q-Measure?</a:t>
            </a:r>
            <a:endParaRPr lang="en-US" dirty="0"/>
          </a:p>
        </p:txBody>
      </p:sp>
      <p:sp>
        <p:nvSpPr>
          <p:cNvPr id="3" name="Content Placeholder 2">
            <a:extLst>
              <a:ext uri="{FF2B5EF4-FFF2-40B4-BE49-F238E27FC236}">
                <a16:creationId xmlns:a16="http://schemas.microsoft.com/office/drawing/2014/main" id="{C73E923B-0C90-0B41-B884-3A68E070338E}"/>
              </a:ext>
            </a:extLst>
          </p:cNvPr>
          <p:cNvSpPr>
            <a:spLocks noGrp="1"/>
          </p:cNvSpPr>
          <p:nvPr>
            <p:ph idx="1"/>
          </p:nvPr>
        </p:nvSpPr>
        <p:spPr/>
        <p:txBody>
          <a:bodyPr/>
          <a:lstStyle/>
          <a:p>
            <a:pPr marL="0" indent="0">
              <a:spcBef>
                <a:spcPts val="2200"/>
              </a:spcBef>
              <a:buNone/>
            </a:pPr>
            <a:r>
              <a:rPr lang="en-US" dirty="0"/>
              <a:t>Might be difficult, waiting to be considered…</a:t>
            </a:r>
          </a:p>
        </p:txBody>
      </p:sp>
    </p:spTree>
    <p:extLst>
      <p:ext uri="{BB962C8B-B14F-4D97-AF65-F5344CB8AC3E}">
        <p14:creationId xmlns:p14="http://schemas.microsoft.com/office/powerpoint/2010/main" val="1786902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ABF15-A797-4F7B-8848-E44CF59D05C4}"/>
              </a:ext>
            </a:extLst>
          </p:cNvPr>
          <p:cNvSpPr>
            <a:spLocks noGrp="1"/>
          </p:cNvSpPr>
          <p:nvPr>
            <p:ph type="title"/>
          </p:nvPr>
        </p:nvSpPr>
        <p:spPr/>
        <p:txBody>
          <a:bodyPr/>
          <a:lstStyle/>
          <a:p>
            <a:r>
              <a:rPr lang="en-AU" dirty="0"/>
              <a:t>What is a model?</a:t>
            </a:r>
          </a:p>
        </p:txBody>
      </p:sp>
      <p:sp>
        <p:nvSpPr>
          <p:cNvPr id="3" name="Content Placeholder 2">
            <a:extLst>
              <a:ext uri="{FF2B5EF4-FFF2-40B4-BE49-F238E27FC236}">
                <a16:creationId xmlns:a16="http://schemas.microsoft.com/office/drawing/2014/main" id="{C8C79368-A18B-4314-9E2E-373F956A8FCA}"/>
              </a:ext>
            </a:extLst>
          </p:cNvPr>
          <p:cNvSpPr>
            <a:spLocks noGrp="1"/>
          </p:cNvSpPr>
          <p:nvPr>
            <p:ph idx="1"/>
          </p:nvPr>
        </p:nvSpPr>
        <p:spPr/>
        <p:txBody>
          <a:bodyPr>
            <a:normAutofit fontScale="92500" lnSpcReduction="10000"/>
          </a:bodyPr>
          <a:lstStyle/>
          <a:p>
            <a:pPr marL="0" indent="0">
              <a:buNone/>
            </a:pPr>
            <a:r>
              <a:rPr lang="en-AU" dirty="0"/>
              <a:t>“a deliberate simplification of something complicated with the objective of making it more tractable”</a:t>
            </a:r>
          </a:p>
          <a:p>
            <a:pPr marL="0" indent="0">
              <a:buNone/>
            </a:pPr>
            <a:r>
              <a:rPr lang="en-AU" sz="2000" dirty="0">
                <a:solidFill>
                  <a:srgbClr val="E7E6E6">
                    <a:lumMod val="75000"/>
                  </a:srgbClr>
                </a:solidFill>
              </a:rPr>
              <a:t>Frigg and Hartmann, 2018. “Models in science”, in </a:t>
            </a:r>
            <a:r>
              <a:rPr lang="en-AU" sz="2000" i="1" dirty="0">
                <a:solidFill>
                  <a:srgbClr val="E7E6E6">
                    <a:lumMod val="75000"/>
                  </a:srgbClr>
                </a:solidFill>
              </a:rPr>
              <a:t>The Stanford Encyclopedia of Philosophy</a:t>
            </a:r>
            <a:r>
              <a:rPr lang="en-AU" sz="2000" dirty="0">
                <a:solidFill>
                  <a:srgbClr val="E7E6E6">
                    <a:lumMod val="75000"/>
                  </a:srgbClr>
                </a:solidFill>
              </a:rPr>
              <a:t>. </a:t>
            </a:r>
            <a:r>
              <a:rPr lang="en-AU" sz="2000" dirty="0">
                <a:solidFill>
                  <a:schemeClr val="bg2">
                    <a:lumMod val="75000"/>
                  </a:schemeClr>
                </a:solidFill>
              </a:rPr>
              <a:t>Frigg, Roman and Hartmann, Stephan, 2018. “Models in Science”, in </a:t>
            </a:r>
            <a:r>
              <a:rPr lang="en-AU" sz="2000" i="1" dirty="0">
                <a:solidFill>
                  <a:schemeClr val="bg2">
                    <a:lumMod val="75000"/>
                  </a:schemeClr>
                </a:solidFill>
              </a:rPr>
              <a:t>The Stanford Encyclopedia of Philosophy.</a:t>
            </a:r>
          </a:p>
          <a:p>
            <a:pPr marL="0" indent="0">
              <a:buNone/>
            </a:pPr>
            <a:r>
              <a:rPr lang="en-AU" dirty="0"/>
              <a:t>“a physical, conceptual, or mathematical representation of a real phenomenon that is difficult to observe directly”</a:t>
            </a:r>
          </a:p>
          <a:p>
            <a:pPr marL="0" indent="0">
              <a:buNone/>
            </a:pPr>
            <a:r>
              <a:rPr lang="en-AU" sz="2000" dirty="0">
                <a:solidFill>
                  <a:srgbClr val="E7E6E6">
                    <a:lumMod val="75000"/>
                  </a:srgbClr>
                </a:solidFill>
              </a:rPr>
              <a:t>Rogers, 2012. “Scientific modeling”, in </a:t>
            </a:r>
            <a:r>
              <a:rPr lang="en-AU" sz="2000" i="1" dirty="0">
                <a:solidFill>
                  <a:srgbClr val="E7E6E6">
                    <a:lumMod val="75000"/>
                  </a:srgbClr>
                </a:solidFill>
              </a:rPr>
              <a:t>Encyclopædia Britannica.</a:t>
            </a:r>
          </a:p>
          <a:p>
            <a:pPr marL="0" indent="0">
              <a:buNone/>
            </a:pPr>
            <a:endParaRPr lang="en-AU" dirty="0"/>
          </a:p>
          <a:p>
            <a:pPr marL="0" indent="0">
              <a:buNone/>
            </a:pPr>
            <a:r>
              <a:rPr lang="en-AU" dirty="0"/>
              <a:t>“A simplified description, especially a mathematical one, of a system or process, to assist calculations and predictions”</a:t>
            </a:r>
            <a:endParaRPr lang="en-AU" dirty="0">
              <a:solidFill>
                <a:prstClr val="black"/>
              </a:solidFill>
            </a:endParaRPr>
          </a:p>
          <a:p>
            <a:pPr marL="0" indent="0">
              <a:buNone/>
            </a:pPr>
            <a:r>
              <a:rPr lang="en-AU" sz="2000" dirty="0">
                <a:solidFill>
                  <a:srgbClr val="E7E6E6">
                    <a:lumMod val="75000"/>
                  </a:srgbClr>
                </a:solidFill>
              </a:rPr>
              <a:t>OED, 2019.</a:t>
            </a:r>
            <a:endParaRPr lang="en-AU" dirty="0">
              <a:solidFill>
                <a:schemeClr val="bg2">
                  <a:lumMod val="75000"/>
                </a:schemeClr>
              </a:solidFil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1CDF950-22E7-4237-A4BB-6A7F988864B3}"/>
                  </a:ext>
                </a:extLst>
              </p14:cNvPr>
              <p14:cNvContentPartPr/>
              <p14:nvPr/>
            </p14:nvContentPartPr>
            <p14:xfrm>
              <a:off x="2672030" y="2011601"/>
              <a:ext cx="1868400" cy="41040"/>
            </p14:xfrm>
          </p:contentPart>
        </mc:Choice>
        <mc:Fallback xmlns="">
          <p:pic>
            <p:nvPicPr>
              <p:cNvPr id="5" name="Ink 4">
                <a:extLst>
                  <a:ext uri="{FF2B5EF4-FFF2-40B4-BE49-F238E27FC236}">
                    <a16:creationId xmlns:a16="http://schemas.microsoft.com/office/drawing/2014/main" id="{81CDF950-22E7-4237-A4BB-6A7F988864B3}"/>
                  </a:ext>
                </a:extLst>
              </p:cNvPr>
              <p:cNvPicPr/>
              <p:nvPr/>
            </p:nvPicPr>
            <p:blipFill>
              <a:blip r:embed="rId4"/>
              <a:stretch>
                <a:fillRect/>
              </a:stretch>
            </p:blipFill>
            <p:spPr>
              <a:xfrm>
                <a:off x="2618040" y="1903601"/>
                <a:ext cx="1976019"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C2D3805-37D9-4904-8525-BD9393B5B602}"/>
                  </a:ext>
                </a:extLst>
              </p14:cNvPr>
              <p14:cNvContentPartPr/>
              <p14:nvPr/>
            </p14:nvContentPartPr>
            <p14:xfrm>
              <a:off x="3772085" y="3664449"/>
              <a:ext cx="2556360" cy="58320"/>
            </p14:xfrm>
          </p:contentPart>
        </mc:Choice>
        <mc:Fallback xmlns="">
          <p:pic>
            <p:nvPicPr>
              <p:cNvPr id="6" name="Ink 5">
                <a:extLst>
                  <a:ext uri="{FF2B5EF4-FFF2-40B4-BE49-F238E27FC236}">
                    <a16:creationId xmlns:a16="http://schemas.microsoft.com/office/drawing/2014/main" id="{8C2D3805-37D9-4904-8525-BD9393B5B602}"/>
                  </a:ext>
                </a:extLst>
              </p:cNvPr>
              <p:cNvPicPr/>
              <p:nvPr/>
            </p:nvPicPr>
            <p:blipFill>
              <a:blip r:embed="rId6"/>
              <a:stretch>
                <a:fillRect/>
              </a:stretch>
            </p:blipFill>
            <p:spPr>
              <a:xfrm>
                <a:off x="3718085" y="3556449"/>
                <a:ext cx="26640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26ABBCD-5A15-4158-88BA-42342694A687}"/>
                  </a:ext>
                </a:extLst>
              </p14:cNvPr>
              <p14:cNvContentPartPr/>
              <p14:nvPr/>
            </p14:nvContentPartPr>
            <p14:xfrm>
              <a:off x="5444585" y="5216192"/>
              <a:ext cx="1558800" cy="75240"/>
            </p14:xfrm>
          </p:contentPart>
        </mc:Choice>
        <mc:Fallback xmlns="">
          <p:pic>
            <p:nvPicPr>
              <p:cNvPr id="7" name="Ink 6">
                <a:extLst>
                  <a:ext uri="{FF2B5EF4-FFF2-40B4-BE49-F238E27FC236}">
                    <a16:creationId xmlns:a16="http://schemas.microsoft.com/office/drawing/2014/main" id="{C26ABBCD-5A15-4158-88BA-42342694A687}"/>
                  </a:ext>
                </a:extLst>
              </p:cNvPr>
              <p:cNvPicPr/>
              <p:nvPr/>
            </p:nvPicPr>
            <p:blipFill>
              <a:blip r:embed="rId8"/>
              <a:stretch>
                <a:fillRect/>
              </a:stretch>
            </p:blipFill>
            <p:spPr>
              <a:xfrm>
                <a:off x="5390585" y="5108192"/>
                <a:ext cx="1666440" cy="290880"/>
              </a:xfrm>
              <a:prstGeom prst="rect">
                <a:avLst/>
              </a:prstGeom>
            </p:spPr>
          </p:pic>
        </mc:Fallback>
      </mc:AlternateContent>
    </p:spTree>
    <p:extLst>
      <p:ext uri="{BB962C8B-B14F-4D97-AF65-F5344CB8AC3E}">
        <p14:creationId xmlns:p14="http://schemas.microsoft.com/office/powerpoint/2010/main" val="316755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AB06-3EDF-314B-BCE2-9DEEB047DD16}"/>
              </a:ext>
            </a:extLst>
          </p:cNvPr>
          <p:cNvSpPr>
            <a:spLocks noGrp="1"/>
          </p:cNvSpPr>
          <p:nvPr>
            <p:ph type="title"/>
          </p:nvPr>
        </p:nvSpPr>
        <p:spPr/>
        <p:txBody>
          <a:bodyPr/>
          <a:lstStyle/>
          <a:p>
            <a:r>
              <a:rPr lang="en-US" dirty="0"/>
              <a:t>But maybe not all honey and roses?</a:t>
            </a:r>
          </a:p>
        </p:txBody>
      </p:sp>
      <p:sp>
        <p:nvSpPr>
          <p:cNvPr id="3" name="Content Placeholder 2">
            <a:extLst>
              <a:ext uri="{FF2B5EF4-FFF2-40B4-BE49-F238E27FC236}">
                <a16:creationId xmlns:a16="http://schemas.microsoft.com/office/drawing/2014/main" id="{97B30F93-BAE7-4347-9D70-02E83B6D2427}"/>
              </a:ext>
            </a:extLst>
          </p:cNvPr>
          <p:cNvSpPr>
            <a:spLocks noGrp="1"/>
          </p:cNvSpPr>
          <p:nvPr>
            <p:ph idx="1"/>
          </p:nvPr>
        </p:nvSpPr>
        <p:spPr/>
        <p:txBody>
          <a:bodyPr/>
          <a:lstStyle/>
          <a:p>
            <a:pPr marL="0" indent="0">
              <a:buNone/>
            </a:pPr>
            <a:r>
              <a:rPr lang="en-US" dirty="0"/>
              <a:t>Are there drawbacks to offline evaluation?</a:t>
            </a:r>
          </a:p>
          <a:p>
            <a:pPr marL="0" indent="0">
              <a:buNone/>
            </a:pPr>
            <a:endParaRPr lang="en-US" dirty="0"/>
          </a:p>
          <a:p>
            <a:pPr marL="0" indent="0">
              <a:buNone/>
            </a:pPr>
            <a:r>
              <a:rPr lang="en-US" dirty="0"/>
              <a:t>Yes…</a:t>
            </a:r>
          </a:p>
        </p:txBody>
      </p:sp>
    </p:spTree>
    <p:extLst>
      <p:ext uri="{BB962C8B-B14F-4D97-AF65-F5344CB8AC3E}">
        <p14:creationId xmlns:p14="http://schemas.microsoft.com/office/powerpoint/2010/main" val="4159622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extLst>
              <a:ext uri="{837473B0-CC2E-450A-ABE3-18F120FF3D39}">
                <a1611:picAttrSrcUrl xmlns:a1611="http://schemas.microsoft.com/office/drawing/2016/11/main" r:id="rId4"/>
              </a:ext>
            </a:extLst>
          </a:blip>
          <a:srcRect/>
          <a:stretch>
            <a:fillRect l="-3000" r="-3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13D32B-0ED9-4C81-8C12-FE8E01790BA5}"/>
              </a:ext>
            </a:extLst>
          </p:cNvPr>
          <p:cNvSpPr>
            <a:spLocks noGrp="1"/>
          </p:cNvSpPr>
          <p:nvPr>
            <p:ph type="title"/>
          </p:nvPr>
        </p:nvSpPr>
        <p:spPr>
          <a:xfrm>
            <a:off x="831850" y="1720624"/>
            <a:ext cx="10515600" cy="2852737"/>
          </a:xfrm>
        </p:spPr>
        <p:txBody>
          <a:bodyPr/>
          <a:lstStyle/>
          <a:p>
            <a:pPr algn="r"/>
            <a:r>
              <a:rPr lang="en-AU" dirty="0"/>
              <a:t>Metrics from models:</a:t>
            </a:r>
            <a:br>
              <a:rPr lang="en-AU" dirty="0"/>
            </a:br>
            <a:r>
              <a:rPr lang="en-AU" dirty="0"/>
              <a:t>The C/W/L framework</a:t>
            </a:r>
          </a:p>
        </p:txBody>
      </p:sp>
      <p:sp>
        <p:nvSpPr>
          <p:cNvPr id="5" name="Text Placeholder 4">
            <a:extLst>
              <a:ext uri="{FF2B5EF4-FFF2-40B4-BE49-F238E27FC236}">
                <a16:creationId xmlns:a16="http://schemas.microsoft.com/office/drawing/2014/main" id="{C77C5E4E-DE1A-46EA-9B55-00756AEF1542}"/>
              </a:ext>
            </a:extLst>
          </p:cNvPr>
          <p:cNvSpPr>
            <a:spLocks noGrp="1"/>
          </p:cNvSpPr>
          <p:nvPr>
            <p:ph type="body" idx="1"/>
          </p:nvPr>
        </p:nvSpPr>
        <p:spPr/>
        <p:txBody>
          <a:bodyPr/>
          <a:lstStyle/>
          <a:p>
            <a:pPr algn="r"/>
            <a:r>
              <a:rPr lang="en-AU" dirty="0"/>
              <a:t>Pronounced “cool”</a:t>
            </a:r>
          </a:p>
        </p:txBody>
      </p:sp>
    </p:spTree>
    <p:extLst>
      <p:ext uri="{BB962C8B-B14F-4D97-AF65-F5344CB8AC3E}">
        <p14:creationId xmlns:p14="http://schemas.microsoft.com/office/powerpoint/2010/main" val="2739655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8617B-C88A-44A3-868C-6AD9D8A2F262}"/>
              </a:ext>
            </a:extLst>
          </p:cNvPr>
          <p:cNvSpPr>
            <a:spLocks noGrp="1"/>
          </p:cNvSpPr>
          <p:nvPr>
            <p:ph type="title"/>
          </p:nvPr>
        </p:nvSpPr>
        <p:spPr>
          <a:xfrm>
            <a:off x="838200" y="365125"/>
            <a:ext cx="10515600" cy="1325563"/>
          </a:xfrm>
        </p:spPr>
        <p:txBody>
          <a:bodyPr/>
          <a:lstStyle/>
          <a:p>
            <a:r>
              <a:rPr lang="en-AU" dirty="0"/>
              <a:t>Metrics encode models</a:t>
            </a:r>
          </a:p>
        </p:txBody>
      </p:sp>
      <p:pic>
        <p:nvPicPr>
          <p:cNvPr id="5" name="Content Placeholder 4">
            <a:extLst>
              <a:ext uri="{FF2B5EF4-FFF2-40B4-BE49-F238E27FC236}">
                <a16:creationId xmlns:a16="http://schemas.microsoft.com/office/drawing/2014/main" id="{D2EB4C9C-C9F7-4147-832C-E82788D96DEC}"/>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3649" y="1507234"/>
            <a:ext cx="2025333" cy="2025333"/>
          </a:xfrm>
        </p:spPr>
      </p:pic>
      <p:pic>
        <p:nvPicPr>
          <p:cNvPr id="9" name="Graphic 8">
            <a:extLst>
              <a:ext uri="{FF2B5EF4-FFF2-40B4-BE49-F238E27FC236}">
                <a16:creationId xmlns:a16="http://schemas.microsoft.com/office/drawing/2014/main" id="{96904920-DE6C-4BD4-B914-B3371FDA5D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63648" y="1507234"/>
            <a:ext cx="2025333" cy="2025333"/>
          </a:xfrm>
          <a:prstGeom prst="rect">
            <a:avLst/>
          </a:prstGeom>
        </p:spPr>
      </p:pic>
      <p:pic>
        <p:nvPicPr>
          <p:cNvPr id="10" name="Picture 9">
            <a:extLst>
              <a:ext uri="{FF2B5EF4-FFF2-40B4-BE49-F238E27FC236}">
                <a16:creationId xmlns:a16="http://schemas.microsoft.com/office/drawing/2014/main" id="{DDE33706-B4C8-4356-9712-312E925CC60F}"/>
              </a:ext>
            </a:extLst>
          </p:cNvPr>
          <p:cNvPicPr>
            <a:picLocks noChangeAspect="1"/>
          </p:cNvPicPr>
          <p:nvPr/>
        </p:nvPicPr>
        <p:blipFill>
          <a:blip r:embed="rId7"/>
          <a:stretch>
            <a:fillRect/>
          </a:stretch>
        </p:blipFill>
        <p:spPr>
          <a:xfrm>
            <a:off x="8031322" y="1424705"/>
            <a:ext cx="3679414" cy="4003966"/>
          </a:xfrm>
          <a:prstGeom prst="rect">
            <a:avLst/>
          </a:prstGeom>
          <a:effectLst>
            <a:outerShdw blurRad="50800" dist="38100" dir="2700000" algn="tl" rotWithShape="0">
              <a:prstClr val="black">
                <a:alpha val="40000"/>
              </a:prstClr>
            </a:outerShdw>
          </a:effectLst>
        </p:spPr>
      </p:pic>
      <p:pic>
        <p:nvPicPr>
          <p:cNvPr id="11" name="Graphic 10" descr="Line Arrow: Slight curve">
            <a:extLst>
              <a:ext uri="{FF2B5EF4-FFF2-40B4-BE49-F238E27FC236}">
                <a16:creationId xmlns:a16="http://schemas.microsoft.com/office/drawing/2014/main" id="{A0635899-6821-43A0-B22F-AA315F586E6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08780" y="2160231"/>
            <a:ext cx="914400" cy="914400"/>
          </a:xfrm>
          <a:prstGeom prst="rect">
            <a:avLst/>
          </a:prstGeom>
        </p:spPr>
      </p:pic>
      <p:pic>
        <p:nvPicPr>
          <p:cNvPr id="12" name="Graphic 11" descr="Line Arrow: Slight curve">
            <a:extLst>
              <a:ext uri="{FF2B5EF4-FFF2-40B4-BE49-F238E27FC236}">
                <a16:creationId xmlns:a16="http://schemas.microsoft.com/office/drawing/2014/main" id="{0F5A9809-5D4C-4680-9237-E1A1171B8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08780" y="2703633"/>
            <a:ext cx="914400" cy="914400"/>
          </a:xfrm>
          <a:prstGeom prst="rect">
            <a:avLst/>
          </a:prstGeom>
        </p:spPr>
      </p:pic>
      <p:pic>
        <p:nvPicPr>
          <p:cNvPr id="13" name="Graphic 12" descr="Line Arrow: Slight curve">
            <a:extLst>
              <a:ext uri="{FF2B5EF4-FFF2-40B4-BE49-F238E27FC236}">
                <a16:creationId xmlns:a16="http://schemas.microsoft.com/office/drawing/2014/main" id="{DF192CBD-671A-4957-B175-90EF02531EA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08780" y="3272592"/>
            <a:ext cx="914400" cy="914400"/>
          </a:xfrm>
          <a:prstGeom prst="rect">
            <a:avLst/>
          </a:prstGeom>
        </p:spPr>
      </p:pic>
      <p:pic>
        <p:nvPicPr>
          <p:cNvPr id="14" name="Graphic 13" descr="Line Arrow: Slight curve">
            <a:extLst>
              <a:ext uri="{FF2B5EF4-FFF2-40B4-BE49-F238E27FC236}">
                <a16:creationId xmlns:a16="http://schemas.microsoft.com/office/drawing/2014/main" id="{ACAECE2A-BAC4-45E1-96CD-9E39E0C474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08780" y="4399882"/>
            <a:ext cx="914400" cy="914400"/>
          </a:xfrm>
          <a:prstGeom prst="rect">
            <a:avLst/>
          </a:prstGeom>
        </p:spPr>
      </p:pic>
      <p:pic>
        <p:nvPicPr>
          <p:cNvPr id="15" name="Graphic 14" descr="Line Arrow: Slight curve">
            <a:extLst>
              <a:ext uri="{FF2B5EF4-FFF2-40B4-BE49-F238E27FC236}">
                <a16:creationId xmlns:a16="http://schemas.microsoft.com/office/drawing/2014/main" id="{5E0ACC6B-8FB6-46E4-AA60-2890E4A3F42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08780" y="3819485"/>
            <a:ext cx="914400" cy="914400"/>
          </a:xfrm>
          <a:prstGeom prst="rect">
            <a:avLst/>
          </a:prstGeom>
        </p:spPr>
      </p:pic>
      <p:pic>
        <p:nvPicPr>
          <p:cNvPr id="16" name="Graphic 15" descr="Line Arrow: Slight curve">
            <a:extLst>
              <a:ext uri="{FF2B5EF4-FFF2-40B4-BE49-F238E27FC236}">
                <a16:creationId xmlns:a16="http://schemas.microsoft.com/office/drawing/2014/main" id="{DFA40CCF-F273-4CEB-91FF-35B11B5CF8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08780" y="2160231"/>
            <a:ext cx="914400" cy="914400"/>
          </a:xfrm>
          <a:prstGeom prst="rect">
            <a:avLst/>
          </a:prstGeom>
        </p:spPr>
      </p:pic>
      <p:pic>
        <p:nvPicPr>
          <p:cNvPr id="17" name="Graphic 16" descr="Line Arrow: Slight curve">
            <a:extLst>
              <a:ext uri="{FF2B5EF4-FFF2-40B4-BE49-F238E27FC236}">
                <a16:creationId xmlns:a16="http://schemas.microsoft.com/office/drawing/2014/main" id="{727218CF-A221-4CBD-994E-54B3FA0405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08780" y="2703633"/>
            <a:ext cx="914400" cy="914400"/>
          </a:xfrm>
          <a:prstGeom prst="rect">
            <a:avLst/>
          </a:prstGeom>
        </p:spPr>
      </p:pic>
      <p:pic>
        <p:nvPicPr>
          <p:cNvPr id="18" name="Graphic 17" descr="Line Arrow: Slight curve">
            <a:extLst>
              <a:ext uri="{FF2B5EF4-FFF2-40B4-BE49-F238E27FC236}">
                <a16:creationId xmlns:a16="http://schemas.microsoft.com/office/drawing/2014/main" id="{739C38B8-0DD0-42B0-9771-6182F72105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08780" y="3272592"/>
            <a:ext cx="914400" cy="914400"/>
          </a:xfrm>
          <a:prstGeom prst="rect">
            <a:avLst/>
          </a:prstGeom>
        </p:spPr>
      </p:pic>
      <p:grpSp>
        <p:nvGrpSpPr>
          <p:cNvPr id="20" name="Group 19">
            <a:extLst>
              <a:ext uri="{FF2B5EF4-FFF2-40B4-BE49-F238E27FC236}">
                <a16:creationId xmlns:a16="http://schemas.microsoft.com/office/drawing/2014/main" id="{7FF30097-C74B-44B1-84B7-E3DF58A6B211}"/>
              </a:ext>
            </a:extLst>
          </p:cNvPr>
          <p:cNvGrpSpPr/>
          <p:nvPr/>
        </p:nvGrpSpPr>
        <p:grpSpPr>
          <a:xfrm>
            <a:off x="7535676" y="2496380"/>
            <a:ext cx="648000" cy="2648820"/>
            <a:chOff x="7535676" y="2111368"/>
            <a:chExt cx="648000" cy="2648820"/>
          </a:xfrm>
        </p:grpSpPr>
        <p:sp>
          <p:nvSpPr>
            <p:cNvPr id="21" name="TextBox 20">
              <a:extLst>
                <a:ext uri="{FF2B5EF4-FFF2-40B4-BE49-F238E27FC236}">
                  <a16:creationId xmlns:a16="http://schemas.microsoft.com/office/drawing/2014/main" id="{BC0F76B8-15CF-4671-89E2-AEA15367934B}"/>
                </a:ext>
              </a:extLst>
            </p:cNvPr>
            <p:cNvSpPr txBox="1"/>
            <p:nvPr/>
          </p:nvSpPr>
          <p:spPr>
            <a:xfrm>
              <a:off x="7535676" y="3791670"/>
              <a:ext cx="648000" cy="40862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algn="ctr"/>
              <a:r>
                <a:rPr lang="en-AU" dirty="0"/>
                <a:t>Fair</a:t>
              </a:r>
            </a:p>
          </p:txBody>
        </p:sp>
        <p:sp>
          <p:nvSpPr>
            <p:cNvPr id="22" name="TextBox 21">
              <a:extLst>
                <a:ext uri="{FF2B5EF4-FFF2-40B4-BE49-F238E27FC236}">
                  <a16:creationId xmlns:a16="http://schemas.microsoft.com/office/drawing/2014/main" id="{08668966-0BAD-4F07-B27F-44B5B20D9A6E}"/>
                </a:ext>
              </a:extLst>
            </p:cNvPr>
            <p:cNvSpPr txBox="1"/>
            <p:nvPr/>
          </p:nvSpPr>
          <p:spPr>
            <a:xfrm>
              <a:off x="7535676" y="3231775"/>
              <a:ext cx="648000" cy="408623"/>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algn="ctr"/>
              <a:r>
                <a:rPr lang="en-AU" dirty="0"/>
                <a:t>Good</a:t>
              </a:r>
            </a:p>
          </p:txBody>
        </p:sp>
        <p:sp>
          <p:nvSpPr>
            <p:cNvPr id="23" name="TextBox 22">
              <a:extLst>
                <a:ext uri="{FF2B5EF4-FFF2-40B4-BE49-F238E27FC236}">
                  <a16:creationId xmlns:a16="http://schemas.microsoft.com/office/drawing/2014/main" id="{097AA1EA-C0D2-464C-AC2B-C87BA8665BD2}"/>
                </a:ext>
              </a:extLst>
            </p:cNvPr>
            <p:cNvSpPr txBox="1"/>
            <p:nvPr/>
          </p:nvSpPr>
          <p:spPr>
            <a:xfrm>
              <a:off x="7535676" y="2111368"/>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algn="ctr"/>
              <a:r>
                <a:rPr lang="en-AU" dirty="0"/>
                <a:t>Bad</a:t>
              </a:r>
            </a:p>
          </p:txBody>
        </p:sp>
        <p:sp>
          <p:nvSpPr>
            <p:cNvPr id="24" name="TextBox 23">
              <a:extLst>
                <a:ext uri="{FF2B5EF4-FFF2-40B4-BE49-F238E27FC236}">
                  <a16:creationId xmlns:a16="http://schemas.microsoft.com/office/drawing/2014/main" id="{3B8325C3-8CC2-4830-806C-11BB19B9083E}"/>
                </a:ext>
              </a:extLst>
            </p:cNvPr>
            <p:cNvSpPr txBox="1"/>
            <p:nvPr/>
          </p:nvSpPr>
          <p:spPr>
            <a:xfrm>
              <a:off x="7535676" y="2671468"/>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algn="ctr"/>
              <a:r>
                <a:rPr lang="en-AU" dirty="0"/>
                <a:t>Bad</a:t>
              </a:r>
            </a:p>
          </p:txBody>
        </p:sp>
        <p:sp>
          <p:nvSpPr>
            <p:cNvPr id="25" name="TextBox 24">
              <a:extLst>
                <a:ext uri="{FF2B5EF4-FFF2-40B4-BE49-F238E27FC236}">
                  <a16:creationId xmlns:a16="http://schemas.microsoft.com/office/drawing/2014/main" id="{A0C62146-F226-41E3-B9EF-406E3DB51696}"/>
                </a:ext>
              </a:extLst>
            </p:cNvPr>
            <p:cNvSpPr txBox="1"/>
            <p:nvPr/>
          </p:nvSpPr>
          <p:spPr>
            <a:xfrm>
              <a:off x="7535676" y="4351565"/>
              <a:ext cx="648000" cy="408623"/>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algn="ctr"/>
              <a:r>
                <a:rPr lang="en-AU" dirty="0"/>
                <a:t>Good</a:t>
              </a:r>
            </a:p>
          </p:txBody>
        </p:sp>
      </p:grpSp>
    </p:spTree>
    <p:extLst>
      <p:ext uri="{BB962C8B-B14F-4D97-AF65-F5344CB8AC3E}">
        <p14:creationId xmlns:p14="http://schemas.microsoft.com/office/powerpoint/2010/main" val="311742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42" presetClass="path" presetSubtype="0" accel="50000" decel="50000" fill="hold" nodeType="withEffect">
                                  <p:stCondLst>
                                    <p:cond delay="0"/>
                                  </p:stCondLst>
                                  <p:childTnLst>
                                    <p:animMotion origin="layout" path="M 0 0 L 0 0.25 E" pathEditMode="relative" ptsTypes="">
                                      <p:cBhvr>
                                        <p:cTn id="20" dur="2000" fill="hold"/>
                                        <p:tgtEl>
                                          <p:spTgt spid="5"/>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42" presetClass="path" presetSubtype="0" accel="50000" decel="50000" fill="hold" nodeType="withEffect">
                                  <p:stCondLst>
                                    <p:cond delay="0"/>
                                  </p:stCondLst>
                                  <p:childTnLst>
                                    <p:animMotion origin="layout" path="M 0 -1.11111E-6 L -0.00013 0.14769 " pathEditMode="relative" rAng="0" ptsTypes="AA">
                                      <p:cBhvr>
                                        <p:cTn id="38" dur="2000" fill="hold"/>
                                        <p:tgtEl>
                                          <p:spTgt spid="9"/>
                                        </p:tgtEl>
                                        <p:attrNameLst>
                                          <p:attrName>ppt_x</p:attrName>
                                          <p:attrName>ppt_y</p:attrName>
                                        </p:attrNameLst>
                                      </p:cBhvr>
                                      <p:rCtr x="-13" y="7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16AE2-7A86-024D-B944-C0A6E6B8B951}"/>
              </a:ext>
            </a:extLst>
          </p:cNvPr>
          <p:cNvSpPr>
            <a:spLocks noGrp="1"/>
          </p:cNvSpPr>
          <p:nvPr>
            <p:ph type="title"/>
          </p:nvPr>
        </p:nvSpPr>
        <p:spPr/>
        <p:txBody>
          <a:bodyPr/>
          <a:lstStyle/>
          <a:p>
            <a:r>
              <a:rPr lang="en-US" dirty="0"/>
              <a:t>What is the defining characteristic of search?</a:t>
            </a:r>
          </a:p>
        </p:txBody>
      </p:sp>
      <p:sp>
        <p:nvSpPr>
          <p:cNvPr id="3" name="Content Placeholder 2">
            <a:extLst>
              <a:ext uri="{FF2B5EF4-FFF2-40B4-BE49-F238E27FC236}">
                <a16:creationId xmlns:a16="http://schemas.microsoft.com/office/drawing/2014/main" id="{F6866D8D-E00F-E54D-8DE8-0864FFF56310}"/>
              </a:ext>
            </a:extLst>
          </p:cNvPr>
          <p:cNvSpPr>
            <a:spLocks noGrp="1"/>
          </p:cNvSpPr>
          <p:nvPr>
            <p:ph idx="1"/>
          </p:nvPr>
        </p:nvSpPr>
        <p:spPr/>
        <p:txBody>
          <a:bodyPr/>
          <a:lstStyle/>
          <a:p>
            <a:pPr marL="0" indent="0">
              <a:buNone/>
            </a:pPr>
            <a:endParaRPr lang="en-US" dirty="0"/>
          </a:p>
          <a:p>
            <a:pPr marL="0" indent="0">
              <a:buNone/>
            </a:pPr>
            <a:r>
              <a:rPr lang="en-US" dirty="0"/>
              <a:t>Users are looking for “utility”, or “gain” – that’s why they issued their query in the first place.</a:t>
            </a:r>
          </a:p>
          <a:p>
            <a:pPr marL="0" indent="0">
              <a:buNone/>
            </a:pPr>
            <a:endParaRPr lang="en-US" dirty="0"/>
          </a:p>
          <a:p>
            <a:pPr marL="0" indent="0">
              <a:buNone/>
            </a:pPr>
            <a:r>
              <a:rPr lang="en-US" dirty="0"/>
              <a:t>They acquire gain from the useful documents in the SERP.</a:t>
            </a:r>
          </a:p>
          <a:p>
            <a:pPr marL="0" indent="0">
              <a:buNone/>
            </a:pPr>
            <a:endParaRPr lang="en-US" dirty="0"/>
          </a:p>
          <a:p>
            <a:pPr marL="0" indent="0">
              <a:buNone/>
            </a:pPr>
            <a:r>
              <a:rPr lang="en-US" dirty="0"/>
              <a:t>After looking at any given document, they either </a:t>
            </a:r>
            <a:r>
              <a:rPr lang="en-US" b="1" dirty="0">
                <a:solidFill>
                  <a:srgbClr val="FF0000"/>
                </a:solidFill>
              </a:rPr>
              <a:t>continue</a:t>
            </a:r>
            <a:r>
              <a:rPr lang="en-US" dirty="0"/>
              <a:t>, or they stop.</a:t>
            </a:r>
          </a:p>
        </p:txBody>
      </p:sp>
    </p:spTree>
    <p:extLst>
      <p:ext uri="{BB962C8B-B14F-4D97-AF65-F5344CB8AC3E}">
        <p14:creationId xmlns:p14="http://schemas.microsoft.com/office/powerpoint/2010/main" val="346326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5FA43-033F-495F-8EAB-1BCD2C12110F}"/>
              </a:ext>
            </a:extLst>
          </p:cNvPr>
          <p:cNvSpPr>
            <a:spLocks noGrp="1"/>
          </p:cNvSpPr>
          <p:nvPr>
            <p:ph type="title"/>
          </p:nvPr>
        </p:nvSpPr>
        <p:spPr/>
        <p:txBody>
          <a:bodyPr/>
          <a:lstStyle/>
          <a:p>
            <a:r>
              <a:rPr lang="en-AU" b="1" dirty="0"/>
              <a:t>C</a:t>
            </a:r>
            <a:r>
              <a:rPr lang="en-AU" dirty="0"/>
              <a:t>: </a:t>
            </a:r>
            <a:r>
              <a:rPr lang="en-AU" u="sng" dirty="0"/>
              <a:t>c</a:t>
            </a:r>
            <a:r>
              <a:rPr lang="en-AU" dirty="0"/>
              <a:t>ontinue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F94E88-1490-44FB-BC87-BDAABE483E52}"/>
                  </a:ext>
                </a:extLst>
              </p:cNvPr>
              <p:cNvSpPr>
                <a:spLocks noGrp="1"/>
              </p:cNvSpPr>
              <p:nvPr>
                <p:ph idx="1"/>
              </p:nvPr>
            </p:nvSpPr>
            <p:spPr/>
            <p:txBody>
              <a:bodyPr/>
              <a:lstStyle/>
              <a:p>
                <a:pPr marL="0" indent="0">
                  <a:buNone/>
                </a:pPr>
                <a:r>
                  <a:rPr lang="en-AU" b="1" dirty="0">
                    <a:solidFill>
                      <a:srgbClr val="FF0000"/>
                    </a:solidFill>
                  </a:rPr>
                  <a:t>Given that: </a:t>
                </a:r>
                <a:r>
                  <a:rPr lang="en-AU" dirty="0"/>
                  <a:t>a user is looking at the document at rank </a:t>
                </a:r>
                <a14:m>
                  <m:oMath xmlns:m="http://schemas.openxmlformats.org/officeDocument/2006/math">
                    <m:r>
                      <a:rPr lang="en-AU" i="1">
                        <a:latin typeface="Cambria Math" panose="02040503050406030204" pitchFamily="18" charset="0"/>
                      </a:rPr>
                      <m:t>𝑖</m:t>
                    </m:r>
                  </m:oMath>
                </a14:m>
                <a:endParaRPr lang="en-AU" dirty="0"/>
              </a:p>
              <a:p>
                <a:pPr marL="0" indent="0">
                  <a:buNone/>
                </a:pPr>
                <a:r>
                  <a:rPr lang="en-AU" b="1" dirty="0">
                    <a:solidFill>
                      <a:srgbClr val="FF0000"/>
                    </a:solidFill>
                  </a:rPr>
                  <a:t>What is:      </a:t>
                </a:r>
                <a:r>
                  <a:rPr lang="en-AU" dirty="0"/>
                  <a:t>the probability that they will continue, and look at the document at rank </a:t>
                </a:r>
                <a14:m>
                  <m:oMath xmlns:m="http://schemas.openxmlformats.org/officeDocument/2006/math">
                    <m:r>
                      <a:rPr lang="en-AU" i="1">
                        <a:latin typeface="Cambria Math" panose="02040503050406030204" pitchFamily="18" charset="0"/>
                      </a:rPr>
                      <m:t>𝑖</m:t>
                    </m:r>
                    <m:r>
                      <a:rPr lang="en-AU" i="1">
                        <a:latin typeface="Cambria Math" panose="02040503050406030204" pitchFamily="18" charset="0"/>
                      </a:rPr>
                      <m:t>+1</m:t>
                    </m:r>
                  </m:oMath>
                </a14:m>
                <a:r>
                  <a:rPr lang="en-AU" dirty="0"/>
                  <a:t>?</a:t>
                </a:r>
              </a:p>
              <a:p>
                <a:pPr marL="0" indent="0">
                  <a:buNone/>
                </a:pPr>
                <a:endParaRPr lang="en-AU" dirty="0"/>
              </a:p>
              <a:p>
                <a:pPr marL="0" indent="0">
                  <a:buNone/>
                </a:pPr>
                <a:r>
                  <a:rPr lang="en-AU" b="0" dirty="0"/>
                  <a:t>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𝐶</m:t>
                        </m:r>
                      </m:e>
                      <m:sub>
                        <m:r>
                          <a:rPr lang="en-AU" b="0" i="1" smtClean="0">
                            <a:latin typeface="Cambria Math" panose="02040503050406030204" pitchFamily="18" charset="0"/>
                          </a:rPr>
                          <m:t>𝑖</m:t>
                        </m:r>
                      </m:sub>
                    </m:sSub>
                    <m:r>
                      <a:rPr lang="en-AU" b="0" i="1" smtClean="0">
                        <a:latin typeface="Cambria Math" panose="02040503050406030204" pitchFamily="18" charset="0"/>
                      </a:rPr>
                      <m:t>=</m:t>
                    </m:r>
                    <m:r>
                      <m:rPr>
                        <m:sty m:val="p"/>
                      </m:rPr>
                      <a:rPr lang="en-AU" b="0" i="0" smtClean="0">
                        <a:latin typeface="Cambria Math" panose="02040503050406030204" pitchFamily="18" charset="0"/>
                      </a:rPr>
                      <m:t>Pr</m:t>
                    </m:r>
                    <m:r>
                      <a:rPr lang="en-AU" b="0" i="1" smtClean="0">
                        <a:latin typeface="Cambria Math" panose="02040503050406030204" pitchFamily="18" charset="0"/>
                      </a:rPr>
                      <m:t>(</m:t>
                    </m:r>
                    <m:r>
                      <m:rPr>
                        <m:nor/>
                      </m:rPr>
                      <a:rPr lang="en-AU" b="0" i="0" smtClean="0"/>
                      <m:t>continue</m:t>
                    </m:r>
                    <m:r>
                      <m:rPr>
                        <m:nor/>
                      </m:rPr>
                      <a:rPr lang="en-AU" b="0" i="0" smtClean="0"/>
                      <m:t> </m:t>
                    </m:r>
                    <m:r>
                      <m:rPr>
                        <m:nor/>
                      </m:rPr>
                      <a:rPr lang="en-AU" b="0" i="0" smtClean="0"/>
                      <m:t>to</m:t>
                    </m:r>
                    <m:r>
                      <m:rPr>
                        <m:nor/>
                      </m:rPr>
                      <a:rPr lang="en-AU" b="0" i="0" smtClean="0"/>
                      <m:t> </m:t>
                    </m:r>
                    <m:r>
                      <a:rPr lang="en-AU" b="0" i="1" smtClean="0">
                        <a:latin typeface="Cambria Math" panose="02040503050406030204" pitchFamily="18" charset="0"/>
                      </a:rPr>
                      <m:t>𝑖</m:t>
                    </m:r>
                    <m:r>
                      <a:rPr lang="en-AU" b="0" i="1" smtClean="0">
                        <a:latin typeface="Cambria Math" panose="02040503050406030204" pitchFamily="18" charset="0"/>
                      </a:rPr>
                      <m:t>+1 |</m:t>
                    </m:r>
                    <m:r>
                      <m:rPr>
                        <m:nor/>
                      </m:rPr>
                      <a:rPr lang="en-AU" b="0" i="0" smtClean="0"/>
                      <m:t> </m:t>
                    </m:r>
                    <m:r>
                      <m:rPr>
                        <m:nor/>
                      </m:rPr>
                      <a:rPr lang="en-AU" b="0" i="0" smtClean="0"/>
                      <m:t>looking</m:t>
                    </m:r>
                    <m:r>
                      <m:rPr>
                        <m:nor/>
                      </m:rPr>
                      <a:rPr lang="en-AU" b="0" i="0" smtClean="0"/>
                      <m:t> </m:t>
                    </m:r>
                    <m:r>
                      <m:rPr>
                        <m:nor/>
                      </m:rPr>
                      <a:rPr lang="en-AU" b="0" i="0" smtClean="0"/>
                      <m:t>at</m:t>
                    </m:r>
                    <m:r>
                      <m:rPr>
                        <m:nor/>
                      </m:rPr>
                      <a:rPr lang="en-AU" b="0" i="0" smtClean="0"/>
                      <m:t> </m:t>
                    </m:r>
                    <m:r>
                      <a:rPr lang="en-AU" b="0" i="1" smtClean="0">
                        <a:latin typeface="Cambria Math" panose="02040503050406030204" pitchFamily="18" charset="0"/>
                      </a:rPr>
                      <m:t>𝑖</m:t>
                    </m:r>
                    <m:r>
                      <a:rPr lang="en-AU" b="0" i="1" smtClean="0">
                        <a:latin typeface="Cambria Math" panose="02040503050406030204" pitchFamily="18" charset="0"/>
                      </a:rPr>
                      <m:t>)</m:t>
                    </m:r>
                  </m:oMath>
                </a14:m>
                <a:endParaRPr lang="en-AU" dirty="0"/>
              </a:p>
              <a:p>
                <a:pPr marL="0" indent="0">
                  <a:buNone/>
                </a:pPr>
                <a:endParaRPr lang="en-AU" b="1" dirty="0"/>
              </a:p>
              <a:p>
                <a:pPr marL="0" indent="0">
                  <a:buNone/>
                </a:pPr>
                <a:r>
                  <a:rPr lang="en-AU" dirty="0"/>
                  <a:t>This </a:t>
                </a:r>
                <a:r>
                  <a:rPr lang="en-AU" b="1" dirty="0">
                    <a:solidFill>
                      <a:srgbClr val="FF0000"/>
                    </a:solidFill>
                  </a:rPr>
                  <a:t>completely defines </a:t>
                </a:r>
                <a:r>
                  <a:rPr lang="en-AU" dirty="0"/>
                  <a:t>a metric!</a:t>
                </a:r>
              </a:p>
            </p:txBody>
          </p:sp>
        </mc:Choice>
        <mc:Fallback xmlns="">
          <p:sp>
            <p:nvSpPr>
              <p:cNvPr id="3" name="Content Placeholder 2">
                <a:extLst>
                  <a:ext uri="{FF2B5EF4-FFF2-40B4-BE49-F238E27FC236}">
                    <a16:creationId xmlns:a16="http://schemas.microsoft.com/office/drawing/2014/main" id="{45F94E88-1490-44FB-BC87-BDAABE483E52}"/>
                  </a:ext>
                </a:extLst>
              </p:cNvPr>
              <p:cNvSpPr>
                <a:spLocks noGrp="1" noRot="1" noChangeAspect="1" noMove="1" noResize="1" noEditPoints="1" noAdjustHandles="1" noChangeArrowheads="1" noChangeShapeType="1" noTextEdit="1"/>
              </p:cNvSpPr>
              <p:nvPr>
                <p:ph idx="1"/>
              </p:nvPr>
            </p:nvSpPr>
            <p:spPr>
              <a:blipFill>
                <a:blip r:embed="rId3"/>
                <a:stretch>
                  <a:fillRect l="-1086" t="-2632"/>
                </a:stretch>
              </a:blipFill>
            </p:spPr>
            <p:txBody>
              <a:bodyPr/>
              <a:lstStyle/>
              <a:p>
                <a:r>
                  <a:rPr lang="en-US">
                    <a:noFill/>
                  </a:rPr>
                  <a:t> </a:t>
                </a:r>
              </a:p>
            </p:txBody>
          </p:sp>
        </mc:Fallback>
      </mc:AlternateContent>
    </p:spTree>
    <p:extLst>
      <p:ext uri="{BB962C8B-B14F-4D97-AF65-F5344CB8AC3E}">
        <p14:creationId xmlns:p14="http://schemas.microsoft.com/office/powerpoint/2010/main" val="344704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4D5BD-E9D8-494C-A15A-762AAC2FB8DC}"/>
              </a:ext>
            </a:extLst>
          </p:cNvPr>
          <p:cNvSpPr>
            <a:spLocks noGrp="1"/>
          </p:cNvSpPr>
          <p:nvPr>
            <p:ph type="title"/>
          </p:nvPr>
        </p:nvSpPr>
        <p:spPr/>
        <p:txBody>
          <a:bodyPr/>
          <a:lstStyle/>
          <a:p>
            <a:r>
              <a:rPr lang="en-AU" b="1" dirty="0"/>
              <a:t>C</a:t>
            </a:r>
            <a:r>
              <a:rPr lang="en-AU" dirty="0"/>
              <a:t>: </a:t>
            </a:r>
            <a:r>
              <a:rPr lang="en-AU" u="sng" dirty="0"/>
              <a:t>c</a:t>
            </a:r>
            <a:r>
              <a:rPr lang="en-AU" dirty="0"/>
              <a:t>ontinue</a:t>
            </a:r>
          </a:p>
        </p:txBody>
      </p:sp>
      <p:sp>
        <p:nvSpPr>
          <p:cNvPr id="4" name="Text Placeholder 3">
            <a:extLst>
              <a:ext uri="{FF2B5EF4-FFF2-40B4-BE49-F238E27FC236}">
                <a16:creationId xmlns:a16="http://schemas.microsoft.com/office/drawing/2014/main" id="{B6CD7350-AFF7-4C2A-919D-0D3021B43974}"/>
              </a:ext>
            </a:extLst>
          </p:cNvPr>
          <p:cNvSpPr>
            <a:spLocks noGrp="1"/>
          </p:cNvSpPr>
          <p:nvPr>
            <p:ph type="body" idx="1"/>
          </p:nvPr>
        </p:nvSpPr>
        <p:spPr/>
        <p:txBody>
          <a:bodyPr/>
          <a:lstStyle/>
          <a:p>
            <a:r>
              <a:rPr lang="en-AU" dirty="0"/>
              <a:t>Precision at </a:t>
            </a:r>
            <a:r>
              <a:rPr lang="en-AU" i="1" dirty="0"/>
              <a:t>k</a:t>
            </a:r>
            <a:r>
              <a:rPr lang="en-AU" dirty="0"/>
              <a:t>=5</a:t>
            </a:r>
          </a:p>
        </p:txBody>
      </p:sp>
      <p:graphicFrame>
        <p:nvGraphicFramePr>
          <p:cNvPr id="13" name="Content Placeholder 12">
            <a:extLst>
              <a:ext uri="{FF2B5EF4-FFF2-40B4-BE49-F238E27FC236}">
                <a16:creationId xmlns:a16="http://schemas.microsoft.com/office/drawing/2014/main" id="{B6E7E863-F95A-4C11-A16F-ABAF635C2E5F}"/>
              </a:ext>
            </a:extLst>
          </p:cNvPr>
          <p:cNvGraphicFramePr>
            <a:graphicFrameLocks noGrp="1"/>
          </p:cNvGraphicFramePr>
          <p:nvPr>
            <p:ph sz="half" idx="2"/>
          </p:nvPr>
        </p:nvGraphicFramePr>
        <p:xfrm>
          <a:off x="839788" y="2505075"/>
          <a:ext cx="5157787" cy="368458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a:extLst>
              <a:ext uri="{FF2B5EF4-FFF2-40B4-BE49-F238E27FC236}">
                <a16:creationId xmlns:a16="http://schemas.microsoft.com/office/drawing/2014/main" id="{1DE8CB95-0697-4123-BD77-524377B13735}"/>
              </a:ext>
            </a:extLst>
          </p:cNvPr>
          <p:cNvSpPr>
            <a:spLocks noGrp="1"/>
          </p:cNvSpPr>
          <p:nvPr>
            <p:ph type="body" sz="quarter" idx="3"/>
          </p:nvPr>
        </p:nvSpPr>
        <p:spPr/>
        <p:txBody>
          <a:bodyPr/>
          <a:lstStyle/>
          <a:p>
            <a:r>
              <a:rPr lang="en-AU" dirty="0"/>
              <a:t>RBP, </a:t>
            </a:r>
            <a:r>
              <a:rPr lang="el-GR" i="1" dirty="0"/>
              <a:t>φ</a:t>
            </a:r>
            <a:r>
              <a:rPr lang="en-AU" dirty="0"/>
              <a:t>=0.6</a:t>
            </a:r>
          </a:p>
        </p:txBody>
      </p:sp>
      <p:graphicFrame>
        <p:nvGraphicFramePr>
          <p:cNvPr id="14" name="Content Placeholder 12">
            <a:extLst>
              <a:ext uri="{FF2B5EF4-FFF2-40B4-BE49-F238E27FC236}">
                <a16:creationId xmlns:a16="http://schemas.microsoft.com/office/drawing/2014/main" id="{7D07EAAB-6885-4033-ABF7-8B00B3E0DD5A}"/>
              </a:ext>
            </a:extLst>
          </p:cNvPr>
          <p:cNvGraphicFramePr>
            <a:graphicFrameLocks noGrp="1"/>
          </p:cNvGraphicFramePr>
          <p:nvPr>
            <p:ph sz="quarter" idx="4"/>
          </p:nvPr>
        </p:nvGraphicFramePr>
        <p:xfrm>
          <a:off x="6172200" y="2505075"/>
          <a:ext cx="5183188" cy="368458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55524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4D5BD-E9D8-494C-A15A-762AAC2FB8DC}"/>
              </a:ext>
            </a:extLst>
          </p:cNvPr>
          <p:cNvSpPr>
            <a:spLocks noGrp="1"/>
          </p:cNvSpPr>
          <p:nvPr>
            <p:ph type="title"/>
          </p:nvPr>
        </p:nvSpPr>
        <p:spPr/>
        <p:txBody>
          <a:bodyPr/>
          <a:lstStyle/>
          <a:p>
            <a:r>
              <a:rPr lang="en-AU" b="1" dirty="0"/>
              <a:t>C</a:t>
            </a:r>
            <a:r>
              <a:rPr lang="en-AU" dirty="0"/>
              <a:t>: </a:t>
            </a:r>
            <a:r>
              <a:rPr lang="en-AU" u="sng" dirty="0"/>
              <a:t>c</a:t>
            </a:r>
            <a:r>
              <a:rPr lang="en-AU" dirty="0"/>
              <a:t>ontinue</a:t>
            </a:r>
          </a:p>
        </p:txBody>
      </p:sp>
      <p:sp>
        <p:nvSpPr>
          <p:cNvPr id="4" name="Text Placeholder 3">
            <a:extLst>
              <a:ext uri="{FF2B5EF4-FFF2-40B4-BE49-F238E27FC236}">
                <a16:creationId xmlns:a16="http://schemas.microsoft.com/office/drawing/2014/main" id="{B6CD7350-AFF7-4C2A-919D-0D3021B43974}"/>
              </a:ext>
            </a:extLst>
          </p:cNvPr>
          <p:cNvSpPr>
            <a:spLocks noGrp="1"/>
          </p:cNvSpPr>
          <p:nvPr>
            <p:ph type="body" idx="1"/>
          </p:nvPr>
        </p:nvSpPr>
        <p:spPr/>
        <p:txBody>
          <a:bodyPr/>
          <a:lstStyle/>
          <a:p>
            <a:r>
              <a:rPr lang="en-AU" dirty="0"/>
              <a:t>Reciprocal rank</a:t>
            </a:r>
          </a:p>
        </p:txBody>
      </p:sp>
      <p:graphicFrame>
        <p:nvGraphicFramePr>
          <p:cNvPr id="13" name="Content Placeholder 12">
            <a:extLst>
              <a:ext uri="{FF2B5EF4-FFF2-40B4-BE49-F238E27FC236}">
                <a16:creationId xmlns:a16="http://schemas.microsoft.com/office/drawing/2014/main" id="{B6E7E863-F95A-4C11-A16F-ABAF635C2E5F}"/>
              </a:ext>
            </a:extLst>
          </p:cNvPr>
          <p:cNvGraphicFramePr>
            <a:graphicFrameLocks noGrp="1"/>
          </p:cNvGraphicFramePr>
          <p:nvPr>
            <p:ph sz="half" idx="2"/>
          </p:nvPr>
        </p:nvGraphicFramePr>
        <p:xfrm>
          <a:off x="839788" y="2505075"/>
          <a:ext cx="5157787" cy="368458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a:extLst>
              <a:ext uri="{FF2B5EF4-FFF2-40B4-BE49-F238E27FC236}">
                <a16:creationId xmlns:a16="http://schemas.microsoft.com/office/drawing/2014/main" id="{1DE8CB95-0697-4123-BD77-524377B13735}"/>
              </a:ext>
            </a:extLst>
          </p:cNvPr>
          <p:cNvSpPr>
            <a:spLocks noGrp="1"/>
          </p:cNvSpPr>
          <p:nvPr>
            <p:ph type="body" sz="quarter" idx="3"/>
          </p:nvPr>
        </p:nvSpPr>
        <p:spPr/>
        <p:txBody>
          <a:bodyPr/>
          <a:lstStyle/>
          <a:p>
            <a:r>
              <a:rPr lang="en-AU" dirty="0"/>
              <a:t>INST, </a:t>
            </a:r>
            <a:r>
              <a:rPr lang="en-AU" i="1" dirty="0"/>
              <a:t>T</a:t>
            </a:r>
            <a:r>
              <a:rPr lang="en-AU" dirty="0"/>
              <a:t>=1</a:t>
            </a:r>
          </a:p>
        </p:txBody>
      </p:sp>
      <p:graphicFrame>
        <p:nvGraphicFramePr>
          <p:cNvPr id="14" name="Content Placeholder 12">
            <a:extLst>
              <a:ext uri="{FF2B5EF4-FFF2-40B4-BE49-F238E27FC236}">
                <a16:creationId xmlns:a16="http://schemas.microsoft.com/office/drawing/2014/main" id="{7D07EAAB-6885-4033-ABF7-8B00B3E0DD5A}"/>
              </a:ext>
            </a:extLst>
          </p:cNvPr>
          <p:cNvGraphicFramePr>
            <a:graphicFrameLocks noGrp="1"/>
          </p:cNvGraphicFramePr>
          <p:nvPr>
            <p:ph sz="quarter" idx="4"/>
          </p:nvPr>
        </p:nvGraphicFramePr>
        <p:xfrm>
          <a:off x="6172200" y="2505075"/>
          <a:ext cx="5183188" cy="3684588"/>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995AA794-4B09-4346-9E69-42B78CDEBFF8}"/>
              </a:ext>
            </a:extLst>
          </p:cNvPr>
          <p:cNvSpPr txBox="1"/>
          <p:nvPr/>
        </p:nvSpPr>
        <p:spPr>
          <a:xfrm>
            <a:off x="3101788" y="4849905"/>
            <a:ext cx="245637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AU" dirty="0"/>
              <a:t>Relevant result at rank 3</a:t>
            </a:r>
          </a:p>
        </p:txBody>
      </p:sp>
      <p:sp>
        <p:nvSpPr>
          <p:cNvPr id="3" name="Arrow: Down 2">
            <a:extLst>
              <a:ext uri="{FF2B5EF4-FFF2-40B4-BE49-F238E27FC236}">
                <a16:creationId xmlns:a16="http://schemas.microsoft.com/office/drawing/2014/main" id="{1ED26824-9B81-4E0A-B9D8-FCDADEB73E49}"/>
              </a:ext>
            </a:extLst>
          </p:cNvPr>
          <p:cNvSpPr/>
          <p:nvPr/>
        </p:nvSpPr>
        <p:spPr>
          <a:xfrm rot="1129493">
            <a:off x="2832847" y="5161336"/>
            <a:ext cx="389964" cy="6208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dirty="0"/>
          </a:p>
        </p:txBody>
      </p:sp>
      <p:sp>
        <p:nvSpPr>
          <p:cNvPr id="9" name="TextBox 8">
            <a:extLst>
              <a:ext uri="{FF2B5EF4-FFF2-40B4-BE49-F238E27FC236}">
                <a16:creationId xmlns:a16="http://schemas.microsoft.com/office/drawing/2014/main" id="{2AA20FFD-6C0F-4B7D-8CA4-653D60D01DF1}"/>
              </a:ext>
            </a:extLst>
          </p:cNvPr>
          <p:cNvSpPr txBox="1"/>
          <p:nvPr/>
        </p:nvSpPr>
        <p:spPr>
          <a:xfrm>
            <a:off x="8395447" y="3059668"/>
            <a:ext cx="245637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AU" dirty="0"/>
              <a:t>Relevant result at rank 3</a:t>
            </a:r>
          </a:p>
        </p:txBody>
      </p:sp>
      <p:sp>
        <p:nvSpPr>
          <p:cNvPr id="10" name="Arrow: Down 9">
            <a:extLst>
              <a:ext uri="{FF2B5EF4-FFF2-40B4-BE49-F238E27FC236}">
                <a16:creationId xmlns:a16="http://schemas.microsoft.com/office/drawing/2014/main" id="{EB160C22-6693-4759-9B55-01BC9F42BB24}"/>
              </a:ext>
            </a:extLst>
          </p:cNvPr>
          <p:cNvSpPr/>
          <p:nvPr/>
        </p:nvSpPr>
        <p:spPr>
          <a:xfrm rot="1129493">
            <a:off x="8126506" y="3371099"/>
            <a:ext cx="389964" cy="62089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2755870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8A67D5-A859-0242-90F2-5606EA8EF5A0}"/>
                  </a:ext>
                </a:extLst>
              </p:cNvPr>
              <p:cNvSpPr>
                <a:spLocks noGrp="1"/>
              </p:cNvSpPr>
              <p:nvPr>
                <p:ph idx="1"/>
              </p:nvPr>
            </p:nvSpPr>
            <p:spPr/>
            <p:txBody>
              <a:bodyPr/>
              <a:lstStyle/>
              <a:p>
                <a:pPr marL="0" indent="0">
                  <a:buNone/>
                </a:pPr>
                <a:r>
                  <a:rPr lang="en-US" dirty="0"/>
                  <a:t>And another one:</a:t>
                </a:r>
              </a:p>
              <a:p>
                <a:pPr marL="0" indent="0">
                  <a:buNone/>
                </a:pPr>
                <a:endParaRPr lang="en-US" dirty="0"/>
              </a:p>
              <a:p>
                <a:pPr marL="0" indent="0">
                  <a:buNone/>
                </a:pPr>
                <a:r>
                  <a:rPr lang="en-AU" sz="4400" b="0" dirty="0"/>
                  <a:t>		</a:t>
                </a:r>
                <a14:m>
                  <m:oMath xmlns:m="http://schemas.openxmlformats.org/officeDocument/2006/math">
                    <m:sSub>
                      <m:sSubPr>
                        <m:ctrlPr>
                          <a:rPr lang="en-AU" sz="4400" b="0" i="1" smtClean="0">
                            <a:latin typeface="Cambria Math" panose="02040503050406030204" pitchFamily="18" charset="0"/>
                          </a:rPr>
                        </m:ctrlPr>
                      </m:sSubPr>
                      <m:e>
                        <m:r>
                          <a:rPr lang="en-AU" sz="4400" b="0" i="1" smtClean="0">
                            <a:latin typeface="Cambria Math" panose="02040503050406030204" pitchFamily="18" charset="0"/>
                          </a:rPr>
                          <m:t>𝐶</m:t>
                        </m:r>
                      </m:e>
                      <m:sub>
                        <m:r>
                          <a:rPr lang="en-AU" sz="4400" b="0" i="1" smtClean="0">
                            <a:latin typeface="Cambria Math" panose="02040503050406030204" pitchFamily="18" charset="0"/>
                          </a:rPr>
                          <m:t>𝑖</m:t>
                        </m:r>
                      </m:sub>
                    </m:sSub>
                    <m:r>
                      <a:rPr lang="en-AU" sz="4400" b="0" i="1" smtClean="0">
                        <a:latin typeface="Cambria Math" panose="02040503050406030204" pitchFamily="18" charset="0"/>
                      </a:rPr>
                      <m:t>=</m:t>
                    </m:r>
                  </m:oMath>
                </a14:m>
                <a:r>
                  <a:rPr lang="en-US" dirty="0"/>
                  <a:t> </a:t>
                </a:r>
                <a14:m>
                  <m:oMath xmlns:m="http://schemas.openxmlformats.org/officeDocument/2006/math">
                    <m:f>
                      <m:fPr>
                        <m:ctrlPr>
                          <a:rPr lang="en-US" sz="4400" i="1" smtClean="0">
                            <a:latin typeface="Cambria Math" panose="02040503050406030204" pitchFamily="18" charset="0"/>
                          </a:rPr>
                        </m:ctrlPr>
                      </m:fPr>
                      <m:num>
                        <m:nary>
                          <m:naryPr>
                            <m:chr m:val="∑"/>
                            <m:supHide m:val="on"/>
                            <m:ctrlPr>
                              <a:rPr lang="en-AU" sz="4400" b="0" i="1" smtClean="0">
                                <a:latin typeface="Cambria Math" panose="02040503050406030204" pitchFamily="18" charset="0"/>
                              </a:rPr>
                            </m:ctrlPr>
                          </m:naryPr>
                          <m:sub>
                            <m:r>
                              <m:rPr>
                                <m:brk m:alnAt="7"/>
                              </m:rPr>
                              <a:rPr lang="en-AU" sz="4400" b="0" i="1" smtClean="0">
                                <a:latin typeface="Cambria Math" panose="02040503050406030204" pitchFamily="18" charset="0"/>
                              </a:rPr>
                              <m:t>𝑗</m:t>
                            </m:r>
                            <m:r>
                              <a:rPr lang="en-AU" sz="4400" b="0" i="1" smtClean="0">
                                <a:latin typeface="Cambria Math" panose="02040503050406030204" pitchFamily="18" charset="0"/>
                              </a:rPr>
                              <m:t>=</m:t>
                            </m:r>
                            <m:r>
                              <a:rPr lang="en-AU" sz="4400" b="0" i="1" smtClean="0">
                                <a:latin typeface="Cambria Math" panose="02040503050406030204" pitchFamily="18" charset="0"/>
                              </a:rPr>
                              <m:t>𝑖</m:t>
                            </m:r>
                            <m:r>
                              <a:rPr lang="en-AU" sz="4400" b="0" i="1" smtClean="0">
                                <a:latin typeface="Cambria Math" panose="02040503050406030204" pitchFamily="18" charset="0"/>
                              </a:rPr>
                              <m:t>+1</m:t>
                            </m:r>
                          </m:sub>
                          <m:sup/>
                          <m:e>
                            <m:r>
                              <a:rPr lang="en-AU" sz="4400" b="0" i="1" smtClean="0">
                                <a:latin typeface="Cambria Math" panose="02040503050406030204" pitchFamily="18" charset="0"/>
                              </a:rPr>
                              <m:t> (</m:t>
                            </m:r>
                            <m:sSub>
                              <m:sSubPr>
                                <m:ctrlPr>
                                  <a:rPr lang="en-AU" sz="4400" b="0" i="1" smtClean="0">
                                    <a:latin typeface="Cambria Math" panose="02040503050406030204" pitchFamily="18" charset="0"/>
                                  </a:rPr>
                                </m:ctrlPr>
                              </m:sSubPr>
                              <m:e>
                                <m:r>
                                  <a:rPr lang="en-AU" sz="4400" b="0" i="1" smtClean="0">
                                    <a:latin typeface="Cambria Math" panose="02040503050406030204" pitchFamily="18" charset="0"/>
                                  </a:rPr>
                                  <m:t>𝑟</m:t>
                                </m:r>
                              </m:e>
                              <m:sub>
                                <m:r>
                                  <a:rPr lang="en-AU" sz="4400" b="0" i="1" smtClean="0">
                                    <a:latin typeface="Cambria Math" panose="02040503050406030204" pitchFamily="18" charset="0"/>
                                  </a:rPr>
                                  <m:t>𝑗</m:t>
                                </m:r>
                              </m:sub>
                            </m:sSub>
                            <m:r>
                              <a:rPr lang="en-AU" sz="4400" b="0" i="1" smtClean="0">
                                <a:latin typeface="Cambria Math" panose="02040503050406030204" pitchFamily="18" charset="0"/>
                              </a:rPr>
                              <m:t>/</m:t>
                            </m:r>
                            <m:r>
                              <a:rPr lang="en-AU" sz="4400" b="0" i="1" smtClean="0">
                                <a:latin typeface="Cambria Math" panose="02040503050406030204" pitchFamily="18" charset="0"/>
                              </a:rPr>
                              <m:t>𝑗</m:t>
                            </m:r>
                            <m:r>
                              <a:rPr lang="en-AU" sz="4400" b="0" i="1" smtClean="0">
                                <a:latin typeface="Cambria Math" panose="02040503050406030204" pitchFamily="18" charset="0"/>
                              </a:rPr>
                              <m:t>)</m:t>
                            </m:r>
                          </m:e>
                        </m:nary>
                      </m:num>
                      <m:den>
                        <m:nary>
                          <m:naryPr>
                            <m:chr m:val="∑"/>
                            <m:supHide m:val="on"/>
                            <m:ctrlPr>
                              <a:rPr lang="en-AU" sz="4400" i="1">
                                <a:latin typeface="Cambria Math" panose="02040503050406030204" pitchFamily="18" charset="0"/>
                              </a:rPr>
                            </m:ctrlPr>
                          </m:naryPr>
                          <m:sub>
                            <m:r>
                              <m:rPr>
                                <m:brk m:alnAt="7"/>
                              </m:rPr>
                              <a:rPr lang="en-AU" sz="4400" i="1">
                                <a:latin typeface="Cambria Math" panose="02040503050406030204" pitchFamily="18" charset="0"/>
                              </a:rPr>
                              <m:t>𝑗</m:t>
                            </m:r>
                            <m:r>
                              <a:rPr lang="en-AU" sz="4400" i="1">
                                <a:latin typeface="Cambria Math" panose="02040503050406030204" pitchFamily="18" charset="0"/>
                              </a:rPr>
                              <m:t>=</m:t>
                            </m:r>
                            <m:r>
                              <a:rPr lang="en-AU" sz="4400" i="1">
                                <a:latin typeface="Cambria Math" panose="02040503050406030204" pitchFamily="18" charset="0"/>
                              </a:rPr>
                              <m:t>𝑖</m:t>
                            </m:r>
                          </m:sub>
                          <m:sup/>
                          <m:e>
                            <m:r>
                              <a:rPr lang="en-AU" sz="4400" b="0" i="1" smtClean="0">
                                <a:latin typeface="Cambria Math" panose="02040503050406030204" pitchFamily="18" charset="0"/>
                              </a:rPr>
                              <m:t> </m:t>
                            </m:r>
                            <m:r>
                              <a:rPr lang="en-AU" sz="4400" i="1">
                                <a:latin typeface="Cambria Math" panose="02040503050406030204" pitchFamily="18" charset="0"/>
                              </a:rPr>
                              <m:t>(</m:t>
                            </m:r>
                            <m:f>
                              <m:fPr>
                                <m:type m:val="lin"/>
                                <m:ctrlPr>
                                  <a:rPr lang="en-AU" sz="4400" i="1" smtClean="0">
                                    <a:latin typeface="Cambria Math" panose="02040503050406030204" pitchFamily="18" charset="0"/>
                                  </a:rPr>
                                </m:ctrlPr>
                              </m:fPr>
                              <m:num>
                                <m:sSub>
                                  <m:sSubPr>
                                    <m:ctrlPr>
                                      <a:rPr lang="en-AU" sz="4400" b="0" i="1" smtClean="0">
                                        <a:latin typeface="Cambria Math" panose="02040503050406030204" pitchFamily="18" charset="0"/>
                                      </a:rPr>
                                    </m:ctrlPr>
                                  </m:sSubPr>
                                  <m:e>
                                    <m:r>
                                      <a:rPr lang="en-AU" sz="4400" b="0" i="1" smtClean="0">
                                        <a:latin typeface="Cambria Math" panose="02040503050406030204" pitchFamily="18" charset="0"/>
                                      </a:rPr>
                                      <m:t>𝑟</m:t>
                                    </m:r>
                                  </m:e>
                                  <m:sub>
                                    <m:r>
                                      <a:rPr lang="en-AU" sz="4400" b="0" i="1" smtClean="0">
                                        <a:latin typeface="Cambria Math" panose="02040503050406030204" pitchFamily="18" charset="0"/>
                                      </a:rPr>
                                      <m:t>𝑗</m:t>
                                    </m:r>
                                  </m:sub>
                                </m:sSub>
                              </m:num>
                              <m:den>
                                <m:r>
                                  <a:rPr lang="en-AU" sz="4400" b="0" i="1" smtClean="0">
                                    <a:latin typeface="Cambria Math" panose="02040503050406030204" pitchFamily="18" charset="0"/>
                                  </a:rPr>
                                  <m:t>𝑗</m:t>
                                </m:r>
                              </m:den>
                            </m:f>
                            <m:r>
                              <a:rPr lang="en-AU" sz="4400" i="1">
                                <a:latin typeface="Cambria Math" panose="02040503050406030204" pitchFamily="18" charset="0"/>
                              </a:rPr>
                              <m:t>)</m:t>
                            </m:r>
                          </m:e>
                        </m:nary>
                      </m:den>
                    </m:f>
                  </m:oMath>
                </a14:m>
                <a:endParaRPr lang="en-US" dirty="0"/>
              </a:p>
              <a:p>
                <a:pPr marL="0" indent="0">
                  <a:buNone/>
                </a:pPr>
                <a:endParaRPr lang="en-US" dirty="0"/>
              </a:p>
              <a:p>
                <a:pPr marL="0" indent="0">
                  <a:buNone/>
                </a:pPr>
                <a:r>
                  <a:rPr lang="en-US" dirty="0"/>
                  <a:t>Any guesses as to which metric assumes that the user already knows where the relevant documents are??</a:t>
                </a:r>
              </a:p>
            </p:txBody>
          </p:sp>
        </mc:Choice>
        <mc:Fallback xmlns="">
          <p:sp>
            <p:nvSpPr>
              <p:cNvPr id="3" name="Content Placeholder 2">
                <a:extLst>
                  <a:ext uri="{FF2B5EF4-FFF2-40B4-BE49-F238E27FC236}">
                    <a16:creationId xmlns:a16="http://schemas.microsoft.com/office/drawing/2014/main" id="{2F8A67D5-A859-0242-90F2-5606EA8EF5A0}"/>
                  </a:ext>
                </a:extLst>
              </p:cNvPr>
              <p:cNvSpPr>
                <a:spLocks noGrp="1" noRot="1" noChangeAspect="1" noMove="1" noResize="1" noEditPoints="1" noAdjustHandles="1" noChangeArrowheads="1" noChangeShapeType="1" noTextEdit="1"/>
              </p:cNvSpPr>
              <p:nvPr>
                <p:ph idx="1"/>
              </p:nvPr>
            </p:nvSpPr>
            <p:spPr>
              <a:blipFill>
                <a:blip r:embed="rId2"/>
                <a:stretch>
                  <a:fillRect l="-1086" t="-2632"/>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BE4F2C4C-70B9-8B46-8FAD-6A11FCC23659}"/>
              </a:ext>
            </a:extLst>
          </p:cNvPr>
          <p:cNvSpPr>
            <a:spLocks noGrp="1"/>
          </p:cNvSpPr>
          <p:nvPr>
            <p:ph type="title"/>
          </p:nvPr>
        </p:nvSpPr>
        <p:spPr>
          <a:xfrm>
            <a:off x="839788" y="365125"/>
            <a:ext cx="10515600" cy="1325563"/>
          </a:xfrm>
        </p:spPr>
        <p:txBody>
          <a:bodyPr/>
          <a:lstStyle/>
          <a:p>
            <a:r>
              <a:rPr lang="en-AU" b="1" dirty="0"/>
              <a:t>C</a:t>
            </a:r>
            <a:r>
              <a:rPr lang="en-AU" dirty="0"/>
              <a:t>: </a:t>
            </a:r>
            <a:r>
              <a:rPr lang="en-AU" u="sng" dirty="0"/>
              <a:t>c</a:t>
            </a:r>
            <a:r>
              <a:rPr lang="en-AU" dirty="0"/>
              <a:t>ontinue</a:t>
            </a:r>
          </a:p>
        </p:txBody>
      </p:sp>
    </p:spTree>
    <p:extLst>
      <p:ext uri="{BB962C8B-B14F-4D97-AF65-F5344CB8AC3E}">
        <p14:creationId xmlns:p14="http://schemas.microsoft.com/office/powerpoint/2010/main" val="2201866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A43829-6E05-4AEE-884E-16DB7DBEE58D}"/>
              </a:ext>
            </a:extLst>
          </p:cNvPr>
          <p:cNvSpPr>
            <a:spLocks noGrp="1"/>
          </p:cNvSpPr>
          <p:nvPr>
            <p:ph type="title"/>
          </p:nvPr>
        </p:nvSpPr>
        <p:spPr>
          <a:xfrm>
            <a:off x="831850" y="1709738"/>
            <a:ext cx="10515600" cy="1500187"/>
          </a:xfrm>
        </p:spPr>
        <p:txBody>
          <a:bodyPr/>
          <a:lstStyle/>
          <a:p>
            <a:r>
              <a:rPr lang="en-AU" dirty="0"/>
              <a:t>Test your intuition</a:t>
            </a:r>
          </a:p>
        </p:txBody>
      </p:sp>
      <p:sp>
        <p:nvSpPr>
          <p:cNvPr id="5" name="Text Placeholder 4">
            <a:extLst>
              <a:ext uri="{FF2B5EF4-FFF2-40B4-BE49-F238E27FC236}">
                <a16:creationId xmlns:a16="http://schemas.microsoft.com/office/drawing/2014/main" id="{FF7E7934-DA0D-4C16-82F7-8EC8958C545D}"/>
              </a:ext>
            </a:extLst>
          </p:cNvPr>
          <p:cNvSpPr>
            <a:spLocks noGrp="1"/>
          </p:cNvSpPr>
          <p:nvPr>
            <p:ph type="body" idx="1"/>
          </p:nvPr>
        </p:nvSpPr>
        <p:spPr>
          <a:xfrm>
            <a:off x="831850" y="3689577"/>
            <a:ext cx="10515600" cy="1500187"/>
          </a:xfrm>
        </p:spPr>
        <p:txBody>
          <a:bodyPr/>
          <a:lstStyle/>
          <a:p>
            <a:r>
              <a:rPr lang="en-AU" dirty="0"/>
              <a:t>Which SERP is better?</a:t>
            </a:r>
          </a:p>
        </p:txBody>
      </p:sp>
    </p:spTree>
    <p:extLst>
      <p:ext uri="{BB962C8B-B14F-4D97-AF65-F5344CB8AC3E}">
        <p14:creationId xmlns:p14="http://schemas.microsoft.com/office/powerpoint/2010/main" val="2095957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E33-D151-4A01-9EF7-8461F002870D}"/>
              </a:ext>
            </a:extLst>
          </p:cNvPr>
          <p:cNvSpPr>
            <a:spLocks noGrp="1"/>
          </p:cNvSpPr>
          <p:nvPr>
            <p:ph type="title"/>
          </p:nvPr>
        </p:nvSpPr>
        <p:spPr/>
        <p:txBody>
          <a:bodyPr/>
          <a:lstStyle/>
          <a:p>
            <a:r>
              <a:rPr lang="en-AU" b="1" dirty="0"/>
              <a:t>W</a:t>
            </a:r>
            <a:r>
              <a:rPr lang="en-AU" dirty="0"/>
              <a:t>: </a:t>
            </a:r>
            <a:r>
              <a:rPr lang="en-AU" u="sng" dirty="0"/>
              <a:t>w</a:t>
            </a:r>
            <a:r>
              <a:rPr lang="en-AU" dirty="0"/>
              <a:t>eight</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A01FC65-5DA5-45F0-BB62-2261DD2D4DB3}"/>
                  </a:ext>
                </a:extLst>
              </p:cNvPr>
              <p:cNvSpPr>
                <a:spLocks noGrp="1"/>
              </p:cNvSpPr>
              <p:nvPr>
                <p:ph idx="1"/>
              </p:nvPr>
            </p:nvSpPr>
            <p:spPr>
              <a:xfrm>
                <a:off x="2093494" y="2376195"/>
                <a:ext cx="5217695" cy="1750638"/>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AU" sz="3600" b="0" i="1" smtClean="0">
                              <a:latin typeface="Cambria Math" panose="02040503050406030204" pitchFamily="18" charset="0"/>
                            </a:rPr>
                          </m:ctrlPr>
                        </m:sSubPr>
                        <m:e>
                          <m:r>
                            <a:rPr lang="en-AU" sz="3600" b="0" i="1" smtClean="0">
                              <a:latin typeface="Cambria Math" panose="02040503050406030204" pitchFamily="18" charset="0"/>
                            </a:rPr>
                            <m:t>𝑊</m:t>
                          </m:r>
                        </m:e>
                        <m:sub>
                          <m:r>
                            <a:rPr lang="en-AU" sz="3600" b="0" i="1" smtClean="0">
                              <a:latin typeface="Cambria Math" panose="02040503050406030204" pitchFamily="18" charset="0"/>
                            </a:rPr>
                            <m:t>𝑖</m:t>
                          </m:r>
                        </m:sub>
                      </m:sSub>
                      <m:r>
                        <a:rPr lang="en-AU" sz="3600" b="0" i="1" smtClean="0">
                          <a:latin typeface="Cambria Math" panose="02040503050406030204" pitchFamily="18" charset="0"/>
                        </a:rPr>
                        <m:t>=</m:t>
                      </m:r>
                      <m:f>
                        <m:fPr>
                          <m:ctrlPr>
                            <a:rPr lang="en-AU" sz="3600" b="0" i="1" smtClean="0">
                              <a:latin typeface="Cambria Math" panose="02040503050406030204" pitchFamily="18" charset="0"/>
                            </a:rPr>
                          </m:ctrlPr>
                        </m:fPr>
                        <m:num>
                          <m:nary>
                            <m:naryPr>
                              <m:chr m:val="∏"/>
                              <m:ctrlPr>
                                <a:rPr lang="en-AU" sz="3600" i="1">
                                  <a:latin typeface="Cambria Math" panose="02040503050406030204" pitchFamily="18" charset="0"/>
                                </a:rPr>
                              </m:ctrlPr>
                            </m:naryPr>
                            <m:sub>
                              <m:r>
                                <m:rPr>
                                  <m:brk m:alnAt="7"/>
                                </m:rPr>
                                <a:rPr lang="en-AU" sz="3600" i="1">
                                  <a:latin typeface="Cambria Math" panose="02040503050406030204" pitchFamily="18" charset="0"/>
                                </a:rPr>
                                <m:t>𝑗</m:t>
                              </m:r>
                              <m:r>
                                <a:rPr lang="en-AU" sz="3600" i="1">
                                  <a:latin typeface="Cambria Math" panose="02040503050406030204" pitchFamily="18" charset="0"/>
                                </a:rPr>
                                <m:t>=1</m:t>
                              </m:r>
                            </m:sub>
                            <m:sup>
                              <m:r>
                                <m:rPr>
                                  <m:brk m:alnAt="7"/>
                                </m:rPr>
                                <a:rPr lang="en-AU" sz="3600" i="1">
                                  <a:latin typeface="Cambria Math" panose="02040503050406030204" pitchFamily="18" charset="0"/>
                                  <a:ea typeface="Cambria Math" panose="02040503050406030204" pitchFamily="18" charset="0"/>
                                </a:rPr>
                                <m:t>𝑖</m:t>
                              </m:r>
                              <m:r>
                                <a:rPr lang="en-AU" sz="3600" i="1">
                                  <a:latin typeface="Cambria Math" panose="02040503050406030204" pitchFamily="18" charset="0"/>
                                  <a:ea typeface="Cambria Math" panose="02040503050406030204" pitchFamily="18" charset="0"/>
                                </a:rPr>
                                <m:t>−1</m:t>
                              </m:r>
                            </m:sup>
                            <m:e>
                              <m:sSub>
                                <m:sSubPr>
                                  <m:ctrlPr>
                                    <a:rPr lang="en-AU" sz="3600" i="1">
                                      <a:latin typeface="Cambria Math" panose="02040503050406030204" pitchFamily="18" charset="0"/>
                                      <a:ea typeface="Cambria Math" panose="02040503050406030204" pitchFamily="18" charset="0"/>
                                    </a:rPr>
                                  </m:ctrlPr>
                                </m:sSubPr>
                                <m:e>
                                  <m:r>
                                    <a:rPr lang="en-AU" sz="3600" i="1">
                                      <a:latin typeface="Cambria Math" panose="02040503050406030204" pitchFamily="18" charset="0"/>
                                    </a:rPr>
                                    <m:t>𝐶</m:t>
                                  </m:r>
                                </m:e>
                                <m:sub>
                                  <m:r>
                                    <a:rPr lang="en-AU" sz="3600" b="0" i="1" smtClean="0">
                                      <a:latin typeface="Cambria Math" panose="02040503050406030204" pitchFamily="18" charset="0"/>
                                    </a:rPr>
                                    <m:t>𝑗</m:t>
                                  </m:r>
                                </m:sub>
                              </m:sSub>
                            </m:e>
                          </m:nary>
                        </m:num>
                        <m:den>
                          <m:nary>
                            <m:naryPr>
                              <m:chr m:val="∑"/>
                              <m:limLoc m:val="subSup"/>
                              <m:supHide m:val="on"/>
                              <m:ctrlPr>
                                <a:rPr lang="en-AU" sz="3600" b="0" i="1" smtClean="0">
                                  <a:latin typeface="Cambria Math" panose="02040503050406030204" pitchFamily="18" charset="0"/>
                                </a:rPr>
                              </m:ctrlPr>
                            </m:naryPr>
                            <m:sub>
                              <m:r>
                                <a:rPr lang="en-AU" sz="3600" b="0" i="1" smtClean="0">
                                  <a:latin typeface="Cambria Math" panose="02040503050406030204" pitchFamily="18" charset="0"/>
                                </a:rPr>
                                <m:t>𝑘</m:t>
                              </m:r>
                            </m:sub>
                            <m:sup/>
                            <m:e>
                              <m:nary>
                                <m:naryPr>
                                  <m:chr m:val="∏"/>
                                  <m:ctrlPr>
                                    <a:rPr lang="en-AU" sz="3600" i="1">
                                      <a:latin typeface="Cambria Math" panose="02040503050406030204" pitchFamily="18" charset="0"/>
                                    </a:rPr>
                                  </m:ctrlPr>
                                </m:naryPr>
                                <m:sub>
                                  <m:r>
                                    <m:rPr>
                                      <m:brk m:alnAt="7"/>
                                    </m:rPr>
                                    <a:rPr lang="en-AU" sz="3600" i="1">
                                      <a:latin typeface="Cambria Math" panose="02040503050406030204" pitchFamily="18" charset="0"/>
                                    </a:rPr>
                                    <m:t>𝑗</m:t>
                                  </m:r>
                                  <m:r>
                                    <a:rPr lang="en-AU" sz="3600" i="1">
                                      <a:latin typeface="Cambria Math" panose="02040503050406030204" pitchFamily="18" charset="0"/>
                                    </a:rPr>
                                    <m:t>=1</m:t>
                                  </m:r>
                                </m:sub>
                                <m:sup>
                                  <m:r>
                                    <a:rPr lang="en-AU" sz="3600" b="0" i="1" smtClean="0">
                                      <a:latin typeface="Cambria Math" panose="02040503050406030204" pitchFamily="18" charset="0"/>
                                      <a:ea typeface="Cambria Math" panose="02040503050406030204" pitchFamily="18" charset="0"/>
                                    </a:rPr>
                                    <m:t>𝑘</m:t>
                                  </m:r>
                                  <m:r>
                                    <a:rPr lang="en-AU" sz="3600" i="1">
                                      <a:latin typeface="Cambria Math" panose="02040503050406030204" pitchFamily="18" charset="0"/>
                                      <a:ea typeface="Cambria Math" panose="02040503050406030204" pitchFamily="18" charset="0"/>
                                    </a:rPr>
                                    <m:t>−1</m:t>
                                  </m:r>
                                </m:sup>
                                <m:e>
                                  <m:sSub>
                                    <m:sSubPr>
                                      <m:ctrlPr>
                                        <a:rPr lang="en-AU" sz="3600" i="1">
                                          <a:latin typeface="Cambria Math" panose="02040503050406030204" pitchFamily="18" charset="0"/>
                                          <a:ea typeface="Cambria Math" panose="02040503050406030204" pitchFamily="18" charset="0"/>
                                        </a:rPr>
                                      </m:ctrlPr>
                                    </m:sSubPr>
                                    <m:e>
                                      <m:r>
                                        <a:rPr lang="en-AU" sz="3600" i="1">
                                          <a:latin typeface="Cambria Math" panose="02040503050406030204" pitchFamily="18" charset="0"/>
                                        </a:rPr>
                                        <m:t>𝐶</m:t>
                                      </m:r>
                                    </m:e>
                                    <m:sub>
                                      <m:r>
                                        <a:rPr lang="en-AU" sz="3600" b="0" i="1" smtClean="0">
                                          <a:latin typeface="Cambria Math" panose="02040503050406030204" pitchFamily="18" charset="0"/>
                                        </a:rPr>
                                        <m:t>𝑗</m:t>
                                      </m:r>
                                    </m:sub>
                                  </m:sSub>
                                </m:e>
                              </m:nary>
                            </m:e>
                          </m:nary>
                        </m:den>
                      </m:f>
                    </m:oMath>
                  </m:oMathPara>
                </a14:m>
                <a:endParaRPr lang="en-AU" dirty="0"/>
              </a:p>
            </p:txBody>
          </p:sp>
        </mc:Choice>
        <mc:Fallback xmlns="">
          <p:sp>
            <p:nvSpPr>
              <p:cNvPr id="6" name="Content Placeholder 5">
                <a:extLst>
                  <a:ext uri="{FF2B5EF4-FFF2-40B4-BE49-F238E27FC236}">
                    <a16:creationId xmlns:a16="http://schemas.microsoft.com/office/drawing/2014/main" id="{9A01FC65-5DA5-45F0-BB62-2261DD2D4DB3}"/>
                  </a:ext>
                </a:extLst>
              </p:cNvPr>
              <p:cNvSpPr>
                <a:spLocks noGrp="1" noRot="1" noChangeAspect="1" noMove="1" noResize="1" noEditPoints="1" noAdjustHandles="1" noChangeArrowheads="1" noChangeShapeType="1" noTextEdit="1"/>
              </p:cNvSpPr>
              <p:nvPr>
                <p:ph idx="1"/>
              </p:nvPr>
            </p:nvSpPr>
            <p:spPr>
              <a:xfrm>
                <a:off x="2093494" y="2376195"/>
                <a:ext cx="5217695" cy="1750638"/>
              </a:xfrm>
              <a:blipFill>
                <a:blip r:embed="rId3"/>
                <a:stretch>
                  <a:fillRect t="-53957" b="-539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6D13754-5713-B749-83C7-DDC0F0648587}"/>
                  </a:ext>
                </a:extLst>
              </p:cNvPr>
              <p:cNvSpPr txBox="1"/>
              <p:nvPr/>
            </p:nvSpPr>
            <p:spPr>
              <a:xfrm>
                <a:off x="802104" y="4660833"/>
                <a:ext cx="10194758" cy="954107"/>
              </a:xfrm>
              <a:prstGeom prst="rect">
                <a:avLst/>
              </a:prstGeom>
              <a:noFill/>
            </p:spPr>
            <p:txBody>
              <a:bodyPr wrap="square" rtlCol="0">
                <a:spAutoFit/>
              </a:bodyPr>
              <a:lstStyle/>
              <a:p>
                <a:r>
                  <a:rPr lang="en-US" sz="2800" dirty="0"/>
                  <a:t>If the conditional continuation probability is given by </a:t>
                </a:r>
                <a14:m>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𝐶</m:t>
                        </m:r>
                      </m:e>
                      <m:sub>
                        <m:r>
                          <a:rPr lang="en-AU" sz="2800" b="0" i="1" smtClean="0">
                            <a:latin typeface="Cambria Math" panose="02040503050406030204" pitchFamily="18" charset="0"/>
                          </a:rPr>
                          <m:t>𝑖</m:t>
                        </m:r>
                      </m:sub>
                    </m:sSub>
                  </m:oMath>
                </a14:m>
                <a:r>
                  <a:rPr lang="en-US" sz="2800" dirty="0"/>
                  <a:t> then </a:t>
                </a:r>
                <a14:m>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𝑊</m:t>
                        </m:r>
                      </m:e>
                      <m:sub>
                        <m:r>
                          <a:rPr lang="en-AU" sz="2800" b="0" i="1" smtClean="0">
                            <a:latin typeface="Cambria Math" panose="02040503050406030204" pitchFamily="18" charset="0"/>
                          </a:rPr>
                          <m:t>𝑖</m:t>
                        </m:r>
                      </m:sub>
                    </m:sSub>
                  </m:oMath>
                </a14:m>
                <a:r>
                  <a:rPr lang="en-US" dirty="0"/>
                  <a:t> </a:t>
                </a:r>
                <a:r>
                  <a:rPr lang="en-US" sz="2800" dirty="0"/>
                  <a:t>is the </a:t>
                </a:r>
                <a:r>
                  <a:rPr lang="en-US" sz="2800" b="1" dirty="0">
                    <a:solidFill>
                      <a:srgbClr val="FF0000"/>
                    </a:solidFill>
                  </a:rPr>
                  <a:t>fraction of total user attention </a:t>
                </a:r>
                <a:r>
                  <a:rPr lang="en-US" sz="2800" dirty="0"/>
                  <a:t>spent on the document at rank </a:t>
                </a:r>
                <a14:m>
                  <m:oMath xmlns:m="http://schemas.openxmlformats.org/officeDocument/2006/math">
                    <m:r>
                      <a:rPr lang="en-AU" sz="2800" b="0" i="1" smtClean="0">
                        <a:latin typeface="Cambria Math" panose="02040503050406030204" pitchFamily="18" charset="0"/>
                      </a:rPr>
                      <m:t>𝑖</m:t>
                    </m:r>
                  </m:oMath>
                </a14:m>
                <a:r>
                  <a:rPr lang="en-US" sz="2800" dirty="0"/>
                  <a:t>.</a:t>
                </a:r>
              </a:p>
            </p:txBody>
          </p:sp>
        </mc:Choice>
        <mc:Fallback>
          <p:sp>
            <p:nvSpPr>
              <p:cNvPr id="3" name="TextBox 2">
                <a:extLst>
                  <a:ext uri="{FF2B5EF4-FFF2-40B4-BE49-F238E27FC236}">
                    <a16:creationId xmlns:a16="http://schemas.microsoft.com/office/drawing/2014/main" id="{B6D13754-5713-B749-83C7-DDC0F0648587}"/>
                  </a:ext>
                </a:extLst>
              </p:cNvPr>
              <p:cNvSpPr txBox="1">
                <a:spLocks noRot="1" noChangeAspect="1" noMove="1" noResize="1" noEditPoints="1" noAdjustHandles="1" noChangeArrowheads="1" noChangeShapeType="1" noTextEdit="1"/>
              </p:cNvSpPr>
              <p:nvPr/>
            </p:nvSpPr>
            <p:spPr>
              <a:xfrm>
                <a:off x="802104" y="4660833"/>
                <a:ext cx="10194758" cy="954107"/>
              </a:xfrm>
              <a:prstGeom prst="rect">
                <a:avLst/>
              </a:prstGeom>
              <a:blipFill>
                <a:blip r:embed="rId4"/>
                <a:stretch>
                  <a:fillRect l="-1119" t="-6579" b="-17105"/>
                </a:stretch>
              </a:blipFill>
            </p:spPr>
            <p:txBody>
              <a:bodyPr/>
              <a:lstStyle/>
              <a:p>
                <a:r>
                  <a:rPr lang="en-US">
                    <a:noFill/>
                  </a:rPr>
                  <a:t> </a:t>
                </a:r>
              </a:p>
            </p:txBody>
          </p:sp>
        </mc:Fallback>
      </mc:AlternateContent>
    </p:spTree>
    <p:extLst>
      <p:ext uri="{BB962C8B-B14F-4D97-AF65-F5344CB8AC3E}">
        <p14:creationId xmlns:p14="http://schemas.microsoft.com/office/powerpoint/2010/main" val="2882145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4D5BD-E9D8-494C-A15A-762AAC2FB8DC}"/>
              </a:ext>
            </a:extLst>
          </p:cNvPr>
          <p:cNvSpPr>
            <a:spLocks noGrp="1"/>
          </p:cNvSpPr>
          <p:nvPr>
            <p:ph type="title"/>
          </p:nvPr>
        </p:nvSpPr>
        <p:spPr/>
        <p:txBody>
          <a:bodyPr/>
          <a:lstStyle/>
          <a:p>
            <a:r>
              <a:rPr lang="en-AU" b="1" dirty="0"/>
              <a:t>W</a:t>
            </a:r>
            <a:r>
              <a:rPr lang="en-AU" dirty="0"/>
              <a:t>: </a:t>
            </a:r>
            <a:r>
              <a:rPr lang="en-AU" u="sng" dirty="0"/>
              <a:t>w</a:t>
            </a:r>
            <a:r>
              <a:rPr lang="en-AU" dirty="0"/>
              <a:t>eight</a:t>
            </a:r>
          </a:p>
        </p:txBody>
      </p:sp>
      <p:sp>
        <p:nvSpPr>
          <p:cNvPr id="4" name="Text Placeholder 3">
            <a:extLst>
              <a:ext uri="{FF2B5EF4-FFF2-40B4-BE49-F238E27FC236}">
                <a16:creationId xmlns:a16="http://schemas.microsoft.com/office/drawing/2014/main" id="{B6CD7350-AFF7-4C2A-919D-0D3021B43974}"/>
              </a:ext>
            </a:extLst>
          </p:cNvPr>
          <p:cNvSpPr>
            <a:spLocks noGrp="1"/>
          </p:cNvSpPr>
          <p:nvPr>
            <p:ph type="body" idx="1"/>
          </p:nvPr>
        </p:nvSpPr>
        <p:spPr/>
        <p:txBody>
          <a:bodyPr/>
          <a:lstStyle/>
          <a:p>
            <a:r>
              <a:rPr lang="en-AU" dirty="0"/>
              <a:t>Precision at </a:t>
            </a:r>
            <a:r>
              <a:rPr lang="en-AU" i="1" dirty="0"/>
              <a:t>k</a:t>
            </a:r>
            <a:r>
              <a:rPr lang="en-AU" dirty="0"/>
              <a:t>=5</a:t>
            </a:r>
          </a:p>
        </p:txBody>
      </p:sp>
      <p:sp>
        <p:nvSpPr>
          <p:cNvPr id="6" name="Text Placeholder 5">
            <a:extLst>
              <a:ext uri="{FF2B5EF4-FFF2-40B4-BE49-F238E27FC236}">
                <a16:creationId xmlns:a16="http://schemas.microsoft.com/office/drawing/2014/main" id="{1DE8CB95-0697-4123-BD77-524377B13735}"/>
              </a:ext>
            </a:extLst>
          </p:cNvPr>
          <p:cNvSpPr>
            <a:spLocks noGrp="1"/>
          </p:cNvSpPr>
          <p:nvPr>
            <p:ph type="body" sz="quarter" idx="3"/>
          </p:nvPr>
        </p:nvSpPr>
        <p:spPr/>
        <p:txBody>
          <a:bodyPr/>
          <a:lstStyle/>
          <a:p>
            <a:r>
              <a:rPr lang="en-AU" dirty="0"/>
              <a:t>RBP, </a:t>
            </a:r>
            <a:r>
              <a:rPr lang="el-GR" i="1" dirty="0"/>
              <a:t>φ</a:t>
            </a:r>
            <a:r>
              <a:rPr lang="en-AU" dirty="0"/>
              <a:t>=0.6</a:t>
            </a:r>
          </a:p>
        </p:txBody>
      </p:sp>
      <p:graphicFrame>
        <p:nvGraphicFramePr>
          <p:cNvPr id="14" name="Content Placeholder 12">
            <a:extLst>
              <a:ext uri="{FF2B5EF4-FFF2-40B4-BE49-F238E27FC236}">
                <a16:creationId xmlns:a16="http://schemas.microsoft.com/office/drawing/2014/main" id="{7D07EAAB-6885-4033-ABF7-8B00B3E0DD5A}"/>
              </a:ext>
            </a:extLst>
          </p:cNvPr>
          <p:cNvGraphicFramePr>
            <a:graphicFrameLocks noGrp="1"/>
          </p:cNvGraphicFramePr>
          <p:nvPr>
            <p:ph sz="quarter" idx="4"/>
          </p:nvPr>
        </p:nvGraphicFramePr>
        <p:xfrm>
          <a:off x="6172200" y="2505075"/>
          <a:ext cx="5183188" cy="36845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ontent Placeholder 8">
            <a:extLst>
              <a:ext uri="{FF2B5EF4-FFF2-40B4-BE49-F238E27FC236}">
                <a16:creationId xmlns:a16="http://schemas.microsoft.com/office/drawing/2014/main" id="{5132E3C6-4C5B-4B42-BE49-D675817BFC54}"/>
              </a:ext>
            </a:extLst>
          </p:cNvPr>
          <p:cNvGraphicFramePr>
            <a:graphicFrameLocks noGrp="1"/>
          </p:cNvGraphicFramePr>
          <p:nvPr>
            <p:ph sz="half" idx="2"/>
          </p:nvPr>
        </p:nvGraphicFramePr>
        <p:xfrm>
          <a:off x="839788" y="2505075"/>
          <a:ext cx="5157787" cy="368458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27679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864F8003-E9C6-4181-94C1-5BF65BF0C281}"/>
              </a:ext>
            </a:extLst>
          </p:cNvPr>
          <p:cNvGrpSpPr/>
          <p:nvPr/>
        </p:nvGrpSpPr>
        <p:grpSpPr>
          <a:xfrm>
            <a:off x="794657" y="2594474"/>
            <a:ext cx="10178143" cy="1669053"/>
            <a:chOff x="422187" y="896675"/>
            <a:chExt cx="11822818" cy="1669053"/>
          </a:xfrm>
        </p:grpSpPr>
        <p:sp>
          <p:nvSpPr>
            <p:cNvPr id="9" name="TextBox 8">
              <a:extLst>
                <a:ext uri="{FF2B5EF4-FFF2-40B4-BE49-F238E27FC236}">
                  <a16:creationId xmlns:a16="http://schemas.microsoft.com/office/drawing/2014/main" id="{4AA33CE0-7974-4A5E-ACCF-3FD21B0BDBE8}"/>
                </a:ext>
              </a:extLst>
            </p:cNvPr>
            <p:cNvSpPr txBox="1"/>
            <p:nvPr/>
          </p:nvSpPr>
          <p:spPr>
            <a:xfrm>
              <a:off x="3681776" y="1139448"/>
              <a:ext cx="529312" cy="923330"/>
            </a:xfrm>
            <a:prstGeom prst="rect">
              <a:avLst/>
            </a:prstGeom>
            <a:noFill/>
          </p:spPr>
          <p:txBody>
            <a:bodyPr wrap="none" rtlCol="0">
              <a:spAutoFit/>
            </a:bodyPr>
            <a:lstStyle/>
            <a:p>
              <a:r>
                <a:rPr lang="en-AU" sz="5400" dirty="0"/>
                <a:t>×</a:t>
              </a:r>
            </a:p>
          </p:txBody>
        </p:sp>
        <p:sp>
          <p:nvSpPr>
            <p:cNvPr id="10" name="TextBox 9">
              <a:extLst>
                <a:ext uri="{FF2B5EF4-FFF2-40B4-BE49-F238E27FC236}">
                  <a16:creationId xmlns:a16="http://schemas.microsoft.com/office/drawing/2014/main" id="{FB50B9A6-A64B-486A-9162-A4415C1CD1D5}"/>
                </a:ext>
              </a:extLst>
            </p:cNvPr>
            <p:cNvSpPr txBox="1"/>
            <p:nvPr/>
          </p:nvSpPr>
          <p:spPr>
            <a:xfrm>
              <a:off x="6633521" y="1232452"/>
              <a:ext cx="5611484" cy="1200329"/>
            </a:xfrm>
            <a:prstGeom prst="rect">
              <a:avLst/>
            </a:prstGeom>
            <a:noFill/>
          </p:spPr>
          <p:txBody>
            <a:bodyPr wrap="square" rtlCol="0">
              <a:spAutoFit/>
            </a:bodyPr>
            <a:lstStyle/>
            <a:p>
              <a:r>
                <a:rPr lang="en-AU" sz="3600" dirty="0"/>
                <a:t>= Expected gain per document examination</a:t>
              </a:r>
            </a:p>
          </p:txBody>
        </p:sp>
        <p:sp>
          <p:nvSpPr>
            <p:cNvPr id="11" name="Left Brace 10">
              <a:extLst>
                <a:ext uri="{FF2B5EF4-FFF2-40B4-BE49-F238E27FC236}">
                  <a16:creationId xmlns:a16="http://schemas.microsoft.com/office/drawing/2014/main" id="{CF6974AD-A02E-4205-8D57-5BB468B57A03}"/>
                </a:ext>
              </a:extLst>
            </p:cNvPr>
            <p:cNvSpPr/>
            <p:nvPr/>
          </p:nvSpPr>
          <p:spPr>
            <a:xfrm>
              <a:off x="1084273" y="937865"/>
              <a:ext cx="541845" cy="1627863"/>
            </a:xfrm>
            <a:prstGeom prst="leftBrace">
              <a:avLst/>
            </a:prstGeom>
            <a:ln>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12" name="Left Brace 11">
              <a:extLst>
                <a:ext uri="{FF2B5EF4-FFF2-40B4-BE49-F238E27FC236}">
                  <a16:creationId xmlns:a16="http://schemas.microsoft.com/office/drawing/2014/main" id="{470361C3-D47E-4D11-8BC9-120F87F85B15}"/>
                </a:ext>
              </a:extLst>
            </p:cNvPr>
            <p:cNvSpPr/>
            <p:nvPr/>
          </p:nvSpPr>
          <p:spPr>
            <a:xfrm rot="10800000">
              <a:off x="5956066" y="896675"/>
              <a:ext cx="541845" cy="1627863"/>
            </a:xfrm>
            <a:prstGeom prst="leftBrace">
              <a:avLst/>
            </a:prstGeom>
            <a:ln>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AU" dirty="0"/>
            </a:p>
          </p:txBody>
        </p:sp>
        <p:sp>
          <p:nvSpPr>
            <p:cNvPr id="13" name="TextBox 12">
              <a:extLst>
                <a:ext uri="{FF2B5EF4-FFF2-40B4-BE49-F238E27FC236}">
                  <a16:creationId xmlns:a16="http://schemas.microsoft.com/office/drawing/2014/main" id="{D53AB454-7E70-4CC8-AB88-9D1332940822}"/>
                </a:ext>
              </a:extLst>
            </p:cNvPr>
            <p:cNvSpPr txBox="1"/>
            <p:nvPr/>
          </p:nvSpPr>
          <p:spPr>
            <a:xfrm>
              <a:off x="422187" y="1037255"/>
              <a:ext cx="1324171" cy="1200329"/>
            </a:xfrm>
            <a:prstGeom prst="rect">
              <a:avLst/>
            </a:prstGeom>
            <a:noFill/>
          </p:spPr>
          <p:txBody>
            <a:bodyPr wrap="square" rtlCol="0">
              <a:spAutoFit/>
            </a:bodyPr>
            <a:lstStyle/>
            <a:p>
              <a:r>
                <a:rPr lang="en-AU" sz="7200" dirty="0"/>
                <a:t>∑</a:t>
              </a:r>
            </a:p>
          </p:txBody>
        </p:sp>
        <p:sp>
          <p:nvSpPr>
            <p:cNvPr id="14" name="TextBox 13">
              <a:extLst>
                <a:ext uri="{FF2B5EF4-FFF2-40B4-BE49-F238E27FC236}">
                  <a16:creationId xmlns:a16="http://schemas.microsoft.com/office/drawing/2014/main" id="{DD8751E5-E028-4FE6-B70F-89E1BDC5C323}"/>
                </a:ext>
              </a:extLst>
            </p:cNvPr>
            <p:cNvSpPr txBox="1"/>
            <p:nvPr/>
          </p:nvSpPr>
          <p:spPr>
            <a:xfrm>
              <a:off x="1798711" y="1243400"/>
              <a:ext cx="1894936" cy="646331"/>
            </a:xfrm>
            <a:prstGeom prst="rect">
              <a:avLst/>
            </a:prstGeom>
            <a:noFill/>
          </p:spPr>
          <p:txBody>
            <a:bodyPr wrap="square" rtlCol="0">
              <a:spAutoFit/>
            </a:bodyPr>
            <a:lstStyle/>
            <a:p>
              <a:pPr algn="ctr"/>
              <a:r>
                <a:rPr lang="en-AU" sz="3600" dirty="0"/>
                <a:t>weights</a:t>
              </a:r>
            </a:p>
          </p:txBody>
        </p:sp>
        <p:sp>
          <p:nvSpPr>
            <p:cNvPr id="15" name="TextBox 14">
              <a:extLst>
                <a:ext uri="{FF2B5EF4-FFF2-40B4-BE49-F238E27FC236}">
                  <a16:creationId xmlns:a16="http://schemas.microsoft.com/office/drawing/2014/main" id="{4E15C1B5-AFC3-49F3-8D9F-57CE0B04F96B}"/>
                </a:ext>
              </a:extLst>
            </p:cNvPr>
            <p:cNvSpPr txBox="1"/>
            <p:nvPr/>
          </p:nvSpPr>
          <p:spPr>
            <a:xfrm>
              <a:off x="4464342" y="1243400"/>
              <a:ext cx="1144288" cy="646331"/>
            </a:xfrm>
            <a:prstGeom prst="rect">
              <a:avLst/>
            </a:prstGeom>
            <a:noFill/>
          </p:spPr>
          <p:txBody>
            <a:bodyPr wrap="none" rtlCol="0">
              <a:spAutoFit/>
            </a:bodyPr>
            <a:lstStyle/>
            <a:p>
              <a:pPr algn="ctr"/>
              <a:r>
                <a:rPr lang="en-AU" sz="3600" dirty="0"/>
                <a:t>gains</a:t>
              </a:r>
            </a:p>
          </p:txBody>
        </p:sp>
      </p:grpSp>
      <p:grpSp>
        <p:nvGrpSpPr>
          <p:cNvPr id="2" name="Group 1">
            <a:extLst>
              <a:ext uri="{FF2B5EF4-FFF2-40B4-BE49-F238E27FC236}">
                <a16:creationId xmlns:a16="http://schemas.microsoft.com/office/drawing/2014/main" id="{E59F459E-BF3F-4829-9C23-2ECAC0C6E323}"/>
              </a:ext>
            </a:extLst>
          </p:cNvPr>
          <p:cNvGrpSpPr/>
          <p:nvPr/>
        </p:nvGrpSpPr>
        <p:grpSpPr>
          <a:xfrm>
            <a:off x="2187504" y="3935383"/>
            <a:ext cx="374196" cy="1290719"/>
            <a:chOff x="4208780" y="1859439"/>
            <a:chExt cx="914400" cy="3154051"/>
          </a:xfrm>
        </p:grpSpPr>
        <p:pic>
          <p:nvPicPr>
            <p:cNvPr id="17" name="Graphic 16" descr="Line Arrow: Slight curve">
              <a:extLst>
                <a:ext uri="{FF2B5EF4-FFF2-40B4-BE49-F238E27FC236}">
                  <a16:creationId xmlns:a16="http://schemas.microsoft.com/office/drawing/2014/main" id="{C8CF24C4-60F2-4E67-A30E-71CC0545E2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8780" y="1859439"/>
              <a:ext cx="914400" cy="914400"/>
            </a:xfrm>
            <a:prstGeom prst="rect">
              <a:avLst/>
            </a:prstGeom>
          </p:spPr>
        </p:pic>
        <p:pic>
          <p:nvPicPr>
            <p:cNvPr id="18" name="Graphic 17" descr="Line Arrow: Slight curve">
              <a:extLst>
                <a:ext uri="{FF2B5EF4-FFF2-40B4-BE49-F238E27FC236}">
                  <a16:creationId xmlns:a16="http://schemas.microsoft.com/office/drawing/2014/main" id="{66252DBC-FB01-45D4-8295-F9C6CA68D9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08780" y="2402841"/>
              <a:ext cx="914400" cy="914400"/>
            </a:xfrm>
            <a:prstGeom prst="rect">
              <a:avLst/>
            </a:prstGeom>
          </p:spPr>
        </p:pic>
        <p:pic>
          <p:nvPicPr>
            <p:cNvPr id="19" name="Graphic 18" descr="Line Arrow: Slight curve">
              <a:extLst>
                <a:ext uri="{FF2B5EF4-FFF2-40B4-BE49-F238E27FC236}">
                  <a16:creationId xmlns:a16="http://schemas.microsoft.com/office/drawing/2014/main" id="{ED6F2AD3-9F30-4911-A375-97A50601F9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08780" y="2971800"/>
              <a:ext cx="914400" cy="914400"/>
            </a:xfrm>
            <a:prstGeom prst="rect">
              <a:avLst/>
            </a:prstGeom>
          </p:spPr>
        </p:pic>
        <p:pic>
          <p:nvPicPr>
            <p:cNvPr id="20" name="Graphic 19" descr="Line Arrow: Slight curve">
              <a:extLst>
                <a:ext uri="{FF2B5EF4-FFF2-40B4-BE49-F238E27FC236}">
                  <a16:creationId xmlns:a16="http://schemas.microsoft.com/office/drawing/2014/main" id="{B82F163A-3058-4F5A-AEC2-F6CCE58689F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08780" y="4099090"/>
              <a:ext cx="914400" cy="914400"/>
            </a:xfrm>
            <a:prstGeom prst="rect">
              <a:avLst/>
            </a:prstGeom>
          </p:spPr>
        </p:pic>
        <p:pic>
          <p:nvPicPr>
            <p:cNvPr id="21" name="Graphic 20" descr="Line Arrow: Slight curve">
              <a:extLst>
                <a:ext uri="{FF2B5EF4-FFF2-40B4-BE49-F238E27FC236}">
                  <a16:creationId xmlns:a16="http://schemas.microsoft.com/office/drawing/2014/main" id="{46579B77-3EAB-4A40-AC32-AF9BD7C83BA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08780" y="3518693"/>
              <a:ext cx="914400" cy="914400"/>
            </a:xfrm>
            <a:prstGeom prst="rect">
              <a:avLst/>
            </a:prstGeom>
          </p:spPr>
        </p:pic>
        <p:pic>
          <p:nvPicPr>
            <p:cNvPr id="22" name="Graphic 21" descr="Line Arrow: Slight curve">
              <a:extLst>
                <a:ext uri="{FF2B5EF4-FFF2-40B4-BE49-F238E27FC236}">
                  <a16:creationId xmlns:a16="http://schemas.microsoft.com/office/drawing/2014/main" id="{DCED8EFA-FEDE-4A78-9848-AB0F21D0F1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8780" y="1859439"/>
              <a:ext cx="914400" cy="914400"/>
            </a:xfrm>
            <a:prstGeom prst="rect">
              <a:avLst/>
            </a:prstGeom>
          </p:spPr>
        </p:pic>
        <p:pic>
          <p:nvPicPr>
            <p:cNvPr id="23" name="Graphic 22" descr="Line Arrow: Slight curve">
              <a:extLst>
                <a:ext uri="{FF2B5EF4-FFF2-40B4-BE49-F238E27FC236}">
                  <a16:creationId xmlns:a16="http://schemas.microsoft.com/office/drawing/2014/main" id="{6D79953B-C382-4E97-849F-90AC1F0B26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8780" y="2402841"/>
              <a:ext cx="914400" cy="914400"/>
            </a:xfrm>
            <a:prstGeom prst="rect">
              <a:avLst/>
            </a:prstGeom>
          </p:spPr>
        </p:pic>
        <p:pic>
          <p:nvPicPr>
            <p:cNvPr id="24" name="Graphic 23" descr="Line Arrow: Slight curve">
              <a:extLst>
                <a:ext uri="{FF2B5EF4-FFF2-40B4-BE49-F238E27FC236}">
                  <a16:creationId xmlns:a16="http://schemas.microsoft.com/office/drawing/2014/main" id="{C57028FC-082D-4F6B-A433-A6CA53D83B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8780" y="2971800"/>
              <a:ext cx="914400" cy="914400"/>
            </a:xfrm>
            <a:prstGeom prst="rect">
              <a:avLst/>
            </a:prstGeom>
          </p:spPr>
        </p:pic>
      </p:grpSp>
      <p:grpSp>
        <p:nvGrpSpPr>
          <p:cNvPr id="3" name="Group 2">
            <a:extLst>
              <a:ext uri="{FF2B5EF4-FFF2-40B4-BE49-F238E27FC236}">
                <a16:creationId xmlns:a16="http://schemas.microsoft.com/office/drawing/2014/main" id="{61AEFF12-7E49-4FA5-9401-FEAFE7EB0C20}"/>
              </a:ext>
            </a:extLst>
          </p:cNvPr>
          <p:cNvGrpSpPr/>
          <p:nvPr/>
        </p:nvGrpSpPr>
        <p:grpSpPr>
          <a:xfrm>
            <a:off x="4772475" y="3935383"/>
            <a:ext cx="343535" cy="1234513"/>
            <a:chOff x="4772475" y="3935383"/>
            <a:chExt cx="392378" cy="1410033"/>
          </a:xfrm>
        </p:grpSpPr>
        <p:sp>
          <p:nvSpPr>
            <p:cNvPr id="26" name="TextBox 25">
              <a:extLst>
                <a:ext uri="{FF2B5EF4-FFF2-40B4-BE49-F238E27FC236}">
                  <a16:creationId xmlns:a16="http://schemas.microsoft.com/office/drawing/2014/main" id="{8F39E343-5362-443C-87A3-1A965DD5E5FC}"/>
                </a:ext>
              </a:extLst>
            </p:cNvPr>
            <p:cNvSpPr txBox="1"/>
            <p:nvPr/>
          </p:nvSpPr>
          <p:spPr>
            <a:xfrm>
              <a:off x="4772475" y="4839758"/>
              <a:ext cx="392377" cy="204311"/>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AU" sz="600" dirty="0"/>
                <a:t>Fair</a:t>
              </a:r>
            </a:p>
          </p:txBody>
        </p:sp>
        <p:sp>
          <p:nvSpPr>
            <p:cNvPr id="27" name="TextBox 26">
              <a:extLst>
                <a:ext uri="{FF2B5EF4-FFF2-40B4-BE49-F238E27FC236}">
                  <a16:creationId xmlns:a16="http://schemas.microsoft.com/office/drawing/2014/main" id="{A0A690BA-008C-4FA7-A726-98E62F005040}"/>
                </a:ext>
              </a:extLst>
            </p:cNvPr>
            <p:cNvSpPr txBox="1"/>
            <p:nvPr/>
          </p:nvSpPr>
          <p:spPr>
            <a:xfrm>
              <a:off x="4772476" y="4538410"/>
              <a:ext cx="392377" cy="204311"/>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algn="ctr"/>
              <a:r>
                <a:rPr lang="en-AU" sz="600" dirty="0"/>
                <a:t>Good</a:t>
              </a:r>
            </a:p>
          </p:txBody>
        </p:sp>
        <p:sp>
          <p:nvSpPr>
            <p:cNvPr id="28" name="TextBox 27">
              <a:extLst>
                <a:ext uri="{FF2B5EF4-FFF2-40B4-BE49-F238E27FC236}">
                  <a16:creationId xmlns:a16="http://schemas.microsoft.com/office/drawing/2014/main" id="{5CD55A8B-0BD7-4836-8073-2E72D21711A6}"/>
                </a:ext>
              </a:extLst>
            </p:cNvPr>
            <p:cNvSpPr txBox="1"/>
            <p:nvPr/>
          </p:nvSpPr>
          <p:spPr>
            <a:xfrm>
              <a:off x="4772476" y="3935383"/>
              <a:ext cx="392376" cy="204311"/>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AU" sz="600" dirty="0"/>
                <a:t>Bad</a:t>
              </a:r>
            </a:p>
          </p:txBody>
        </p:sp>
        <p:sp>
          <p:nvSpPr>
            <p:cNvPr id="29" name="TextBox 28">
              <a:extLst>
                <a:ext uri="{FF2B5EF4-FFF2-40B4-BE49-F238E27FC236}">
                  <a16:creationId xmlns:a16="http://schemas.microsoft.com/office/drawing/2014/main" id="{6A5DF776-981F-4A27-AE16-F6B4248E0AAE}"/>
                </a:ext>
              </a:extLst>
            </p:cNvPr>
            <p:cNvSpPr txBox="1"/>
            <p:nvPr/>
          </p:nvSpPr>
          <p:spPr>
            <a:xfrm>
              <a:off x="4772476" y="4236841"/>
              <a:ext cx="392376" cy="204311"/>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AU" sz="600" dirty="0"/>
                <a:t>Bad</a:t>
              </a:r>
            </a:p>
          </p:txBody>
        </p:sp>
        <p:sp>
          <p:nvSpPr>
            <p:cNvPr id="30" name="TextBox 29">
              <a:extLst>
                <a:ext uri="{FF2B5EF4-FFF2-40B4-BE49-F238E27FC236}">
                  <a16:creationId xmlns:a16="http://schemas.microsoft.com/office/drawing/2014/main" id="{582DA839-4D4E-41B1-B9D9-AA80F4C2B71B}"/>
                </a:ext>
              </a:extLst>
            </p:cNvPr>
            <p:cNvSpPr txBox="1"/>
            <p:nvPr/>
          </p:nvSpPr>
          <p:spPr>
            <a:xfrm>
              <a:off x="4772475" y="5141105"/>
              <a:ext cx="392377" cy="204311"/>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algn="ctr"/>
              <a:r>
                <a:rPr lang="en-AU" sz="600" dirty="0"/>
                <a:t>Good</a:t>
              </a:r>
            </a:p>
          </p:txBody>
        </p:sp>
      </p:grpSp>
      <p:sp>
        <p:nvSpPr>
          <p:cNvPr id="4" name="Rectangle 3">
            <a:extLst>
              <a:ext uri="{FF2B5EF4-FFF2-40B4-BE49-F238E27FC236}">
                <a16:creationId xmlns:a16="http://schemas.microsoft.com/office/drawing/2014/main" id="{6C761C5D-746A-4180-A29A-E429D2AB14AB}"/>
              </a:ext>
            </a:extLst>
          </p:cNvPr>
          <p:cNvSpPr/>
          <p:nvPr/>
        </p:nvSpPr>
        <p:spPr>
          <a:xfrm>
            <a:off x="1598960" y="3811929"/>
            <a:ext cx="3441539" cy="1720770"/>
          </a:xfrm>
          <a:prstGeom prst="rect">
            <a:avLst/>
          </a:prstGeom>
          <a:solidFill>
            <a:srgbClr val="3F3F3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3" name="Title 1">
            <a:extLst>
              <a:ext uri="{FF2B5EF4-FFF2-40B4-BE49-F238E27FC236}">
                <a16:creationId xmlns:a16="http://schemas.microsoft.com/office/drawing/2014/main" id="{8F91FCE7-97E3-B347-8EE0-0BDABDE3F7DC}"/>
              </a:ext>
            </a:extLst>
          </p:cNvPr>
          <p:cNvSpPr txBox="1">
            <a:spLocks/>
          </p:cNvSpPr>
          <p:nvPr/>
        </p:nvSpPr>
        <p:spPr>
          <a:xfrm>
            <a:off x="839788"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a:t>W</a:t>
            </a:r>
            <a:r>
              <a:rPr lang="en-AU"/>
              <a:t>: </a:t>
            </a:r>
            <a:r>
              <a:rPr lang="en-AU" u="sng"/>
              <a:t>w</a:t>
            </a:r>
            <a:r>
              <a:rPr lang="en-AU"/>
              <a:t>eight</a:t>
            </a:r>
            <a:endParaRPr lang="en-AU" dirty="0"/>
          </a:p>
        </p:txBody>
      </p:sp>
    </p:spTree>
    <p:extLst>
      <p:ext uri="{BB962C8B-B14F-4D97-AF65-F5344CB8AC3E}">
        <p14:creationId xmlns:p14="http://schemas.microsoft.com/office/powerpoint/2010/main" val="1357697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B50B9A6-A64B-486A-9162-A4415C1CD1D5}"/>
              </a:ext>
            </a:extLst>
          </p:cNvPr>
          <p:cNvSpPr txBox="1"/>
          <p:nvPr/>
        </p:nvSpPr>
        <p:spPr>
          <a:xfrm>
            <a:off x="3055256" y="2605972"/>
            <a:ext cx="8253556" cy="646331"/>
          </a:xfrm>
          <a:prstGeom prst="rect">
            <a:avLst/>
          </a:prstGeom>
          <a:noFill/>
        </p:spPr>
        <p:txBody>
          <a:bodyPr wrap="square" rtlCol="0">
            <a:spAutoFit/>
          </a:bodyPr>
          <a:lstStyle/>
          <a:p>
            <a:r>
              <a:rPr lang="en-AU" sz="3600" dirty="0"/>
              <a:t>= Expected rate of gain</a:t>
            </a:r>
          </a:p>
        </p:txBody>
      </p:sp>
      <p:sp>
        <p:nvSpPr>
          <p:cNvPr id="17" name="TextBox 16">
            <a:extLst>
              <a:ext uri="{FF2B5EF4-FFF2-40B4-BE49-F238E27FC236}">
                <a16:creationId xmlns:a16="http://schemas.microsoft.com/office/drawing/2014/main" id="{1AA320FD-D670-4E21-A119-F65F4F715C48}"/>
              </a:ext>
            </a:extLst>
          </p:cNvPr>
          <p:cNvSpPr txBox="1"/>
          <p:nvPr/>
        </p:nvSpPr>
        <p:spPr>
          <a:xfrm>
            <a:off x="1218658" y="2581908"/>
            <a:ext cx="1752756" cy="646331"/>
          </a:xfrm>
          <a:prstGeom prst="rect">
            <a:avLst/>
          </a:prstGeom>
          <a:noFill/>
        </p:spPr>
        <p:txBody>
          <a:bodyPr wrap="square" rtlCol="0">
            <a:spAutoFit/>
          </a:bodyPr>
          <a:lstStyle/>
          <a:p>
            <a:pPr algn="r"/>
            <a:r>
              <a:rPr lang="en-AU" sz="3600" dirty="0"/>
              <a:t>W ∙ r</a:t>
            </a:r>
          </a:p>
        </p:txBody>
      </p:sp>
      <p:sp>
        <p:nvSpPr>
          <p:cNvPr id="2" name="TextBox 1">
            <a:extLst>
              <a:ext uri="{FF2B5EF4-FFF2-40B4-BE49-F238E27FC236}">
                <a16:creationId xmlns:a16="http://schemas.microsoft.com/office/drawing/2014/main" id="{2021C2EB-3417-3442-B8E9-9C6C3AE6D164}"/>
              </a:ext>
            </a:extLst>
          </p:cNvPr>
          <p:cNvSpPr txBox="1"/>
          <p:nvPr/>
        </p:nvSpPr>
        <p:spPr>
          <a:xfrm>
            <a:off x="1029976" y="4499428"/>
            <a:ext cx="8143056" cy="523220"/>
          </a:xfrm>
          <a:prstGeom prst="rect">
            <a:avLst/>
          </a:prstGeom>
          <a:noFill/>
        </p:spPr>
        <p:txBody>
          <a:bodyPr wrap="square" rtlCol="0">
            <a:spAutoFit/>
          </a:bodyPr>
          <a:lstStyle/>
          <a:p>
            <a:r>
              <a:rPr lang="en-US" sz="2800" dirty="0"/>
              <a:t>Where both </a:t>
            </a:r>
            <a:r>
              <a:rPr lang="en-US" sz="2800" b="1" dirty="0"/>
              <a:t>W</a:t>
            </a:r>
            <a:r>
              <a:rPr lang="en-US" sz="2800" dirty="0"/>
              <a:t> and </a:t>
            </a:r>
            <a:r>
              <a:rPr lang="en-US" sz="2800" b="1" dirty="0"/>
              <a:t>r</a:t>
            </a:r>
            <a:r>
              <a:rPr lang="en-US" sz="2800" dirty="0"/>
              <a:t> are real-valued vectors.</a:t>
            </a:r>
          </a:p>
        </p:txBody>
      </p:sp>
      <p:sp>
        <p:nvSpPr>
          <p:cNvPr id="6" name="Title 1">
            <a:extLst>
              <a:ext uri="{FF2B5EF4-FFF2-40B4-BE49-F238E27FC236}">
                <a16:creationId xmlns:a16="http://schemas.microsoft.com/office/drawing/2014/main" id="{B33FD9D7-EC2E-434B-939D-E4971DBC5F1E}"/>
              </a:ext>
            </a:extLst>
          </p:cNvPr>
          <p:cNvSpPr txBox="1">
            <a:spLocks/>
          </p:cNvSpPr>
          <p:nvPr/>
        </p:nvSpPr>
        <p:spPr>
          <a:xfrm>
            <a:off x="839788"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a:t>W</a:t>
            </a:r>
            <a:r>
              <a:rPr lang="en-AU"/>
              <a:t>: </a:t>
            </a:r>
            <a:r>
              <a:rPr lang="en-AU" u="sng"/>
              <a:t>w</a:t>
            </a:r>
            <a:r>
              <a:rPr lang="en-AU"/>
              <a:t>eight</a:t>
            </a:r>
            <a:endParaRPr lang="en-AU" dirty="0"/>
          </a:p>
        </p:txBody>
      </p:sp>
    </p:spTree>
    <p:extLst>
      <p:ext uri="{BB962C8B-B14F-4D97-AF65-F5344CB8AC3E}">
        <p14:creationId xmlns:p14="http://schemas.microsoft.com/office/powerpoint/2010/main" val="1004531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573B899-035E-478F-A075-0DCD0E3B923E}"/>
              </a:ext>
            </a:extLst>
          </p:cNvPr>
          <p:cNvSpPr>
            <a:spLocks noGrp="1"/>
          </p:cNvSpPr>
          <p:nvPr>
            <p:ph type="body" idx="1"/>
          </p:nvPr>
        </p:nvSpPr>
        <p:spPr>
          <a:xfrm>
            <a:off x="839788" y="2294777"/>
            <a:ext cx="5157787" cy="823912"/>
          </a:xfrm>
        </p:spPr>
        <p:txBody>
          <a:bodyPr/>
          <a:lstStyle/>
          <a:p>
            <a:r>
              <a:rPr lang="en-AU" dirty="0"/>
              <a:t>Precision at </a:t>
            </a:r>
            <a:r>
              <a:rPr lang="en-AU" i="1" dirty="0"/>
              <a:t>k</a:t>
            </a:r>
            <a:r>
              <a:rPr lang="en-AU" dirty="0"/>
              <a:t>=5</a:t>
            </a:r>
          </a:p>
        </p:txBody>
      </p:sp>
      <p:sp>
        <p:nvSpPr>
          <p:cNvPr id="3" name="Content Placeholder 2">
            <a:extLst>
              <a:ext uri="{FF2B5EF4-FFF2-40B4-BE49-F238E27FC236}">
                <a16:creationId xmlns:a16="http://schemas.microsoft.com/office/drawing/2014/main" id="{E05B870F-DF28-4112-BCA0-7272A52FB327}"/>
              </a:ext>
            </a:extLst>
          </p:cNvPr>
          <p:cNvSpPr>
            <a:spLocks noGrp="1"/>
          </p:cNvSpPr>
          <p:nvPr>
            <p:ph sz="half" idx="2"/>
          </p:nvPr>
        </p:nvSpPr>
        <p:spPr>
          <a:xfrm>
            <a:off x="839788" y="2878055"/>
            <a:ext cx="5157787" cy="3684588"/>
          </a:xfrm>
        </p:spPr>
        <p:txBody>
          <a:bodyPr/>
          <a:lstStyle/>
          <a:p>
            <a:pPr marL="0" indent="0">
              <a:buNone/>
            </a:pPr>
            <a:endParaRPr lang="en-AU" dirty="0"/>
          </a:p>
          <a:p>
            <a:pPr marL="0" indent="0">
              <a:buNone/>
            </a:pPr>
            <a:r>
              <a:rPr lang="en-AU" dirty="0"/>
              <a:t>W =	(.2, .2, .2, .2, .2, 0, …)</a:t>
            </a:r>
          </a:p>
          <a:p>
            <a:pPr marL="0" indent="0">
              <a:buNone/>
            </a:pPr>
            <a:r>
              <a:rPr lang="en-AU" dirty="0"/>
              <a:t>r =	(0, 0, 1, 1, 1, 0, …)</a:t>
            </a:r>
          </a:p>
          <a:p>
            <a:pPr marL="0" indent="0">
              <a:buNone/>
            </a:pPr>
            <a:endParaRPr lang="en-AU" dirty="0"/>
          </a:p>
          <a:p>
            <a:pPr marL="0" indent="0">
              <a:buNone/>
            </a:pPr>
            <a:r>
              <a:rPr lang="en-AU" dirty="0" err="1"/>
              <a:t>W.r</a:t>
            </a:r>
            <a:r>
              <a:rPr lang="en-AU" dirty="0"/>
              <a:t> =	0 + 0 + .2 + .2 + .2 + 0 + 0…</a:t>
            </a:r>
          </a:p>
          <a:p>
            <a:pPr marL="0" indent="0">
              <a:buNone/>
            </a:pPr>
            <a:r>
              <a:rPr lang="en-AU" dirty="0" err="1">
                <a:solidFill>
                  <a:srgbClr val="3F3F3F"/>
                </a:solidFill>
              </a:rPr>
              <a:t>W.r</a:t>
            </a:r>
            <a:r>
              <a:rPr lang="en-AU" dirty="0">
                <a:solidFill>
                  <a:srgbClr val="3F3F3F"/>
                </a:solidFill>
              </a:rPr>
              <a:t> </a:t>
            </a:r>
            <a:r>
              <a:rPr lang="en-AU" dirty="0"/>
              <a:t>= .6, with no uncertainty</a:t>
            </a:r>
          </a:p>
        </p:txBody>
      </p:sp>
      <p:sp>
        <p:nvSpPr>
          <p:cNvPr id="8" name="Text Placeholder 7">
            <a:extLst>
              <a:ext uri="{FF2B5EF4-FFF2-40B4-BE49-F238E27FC236}">
                <a16:creationId xmlns:a16="http://schemas.microsoft.com/office/drawing/2014/main" id="{BB0F5D43-1A73-43F7-A3DA-DF22D41B65AA}"/>
              </a:ext>
            </a:extLst>
          </p:cNvPr>
          <p:cNvSpPr>
            <a:spLocks noGrp="1"/>
          </p:cNvSpPr>
          <p:nvPr>
            <p:ph type="body" sz="quarter" idx="3"/>
          </p:nvPr>
        </p:nvSpPr>
        <p:spPr>
          <a:xfrm>
            <a:off x="6172200" y="2258683"/>
            <a:ext cx="5183188" cy="823912"/>
          </a:xfrm>
        </p:spPr>
        <p:txBody>
          <a:bodyPr/>
          <a:lstStyle/>
          <a:p>
            <a:r>
              <a:rPr lang="en-AU" dirty="0"/>
              <a:t>RBP, </a:t>
            </a:r>
            <a:r>
              <a:rPr lang="el-GR" i="1" dirty="0"/>
              <a:t>φ</a:t>
            </a:r>
            <a:r>
              <a:rPr lang="en-AU" dirty="0"/>
              <a:t>=0.6</a:t>
            </a:r>
          </a:p>
        </p:txBody>
      </p:sp>
      <p:sp>
        <p:nvSpPr>
          <p:cNvPr id="9" name="Content Placeholder 8">
            <a:extLst>
              <a:ext uri="{FF2B5EF4-FFF2-40B4-BE49-F238E27FC236}">
                <a16:creationId xmlns:a16="http://schemas.microsoft.com/office/drawing/2014/main" id="{436729BA-F2E2-4CA6-A78B-3525DCC2CFEF}"/>
              </a:ext>
            </a:extLst>
          </p:cNvPr>
          <p:cNvSpPr>
            <a:spLocks noGrp="1"/>
          </p:cNvSpPr>
          <p:nvPr>
            <p:ph sz="quarter" idx="4"/>
          </p:nvPr>
        </p:nvSpPr>
        <p:spPr>
          <a:xfrm>
            <a:off x="6172200" y="2890093"/>
            <a:ext cx="5183188" cy="3684588"/>
          </a:xfrm>
        </p:spPr>
        <p:txBody>
          <a:bodyPr/>
          <a:lstStyle/>
          <a:p>
            <a:pPr marL="0" indent="0">
              <a:buNone/>
            </a:pPr>
            <a:endParaRPr lang="en-AU" dirty="0"/>
          </a:p>
          <a:p>
            <a:pPr marL="0" indent="0">
              <a:buNone/>
            </a:pPr>
            <a:r>
              <a:rPr lang="en-AU" dirty="0"/>
              <a:t>W =	(.4, .24, .14, .09, .05, .03, …)</a:t>
            </a:r>
          </a:p>
          <a:p>
            <a:pPr marL="0" indent="0">
              <a:buNone/>
            </a:pPr>
            <a:r>
              <a:rPr lang="en-AU" dirty="0"/>
              <a:t>r =	(0, 0, 1, 1, 1, 0, …)</a:t>
            </a:r>
          </a:p>
          <a:p>
            <a:pPr marL="0" indent="0">
              <a:buNone/>
            </a:pPr>
            <a:endParaRPr lang="en-AU" dirty="0"/>
          </a:p>
          <a:p>
            <a:pPr marL="0" indent="0">
              <a:buNone/>
            </a:pPr>
            <a:r>
              <a:rPr lang="en-AU" dirty="0" err="1"/>
              <a:t>W.r</a:t>
            </a:r>
            <a:r>
              <a:rPr lang="en-AU" dirty="0"/>
              <a:t> =	0 + 0 + .14 + .09 + .05 + 0…</a:t>
            </a:r>
          </a:p>
          <a:p>
            <a:pPr marL="0" indent="0">
              <a:buNone/>
            </a:pPr>
            <a:r>
              <a:rPr lang="en-AU" dirty="0" err="1">
                <a:solidFill>
                  <a:srgbClr val="3F3F3F"/>
                </a:solidFill>
              </a:rPr>
              <a:t>W.r</a:t>
            </a:r>
            <a:r>
              <a:rPr lang="en-AU" dirty="0">
                <a:solidFill>
                  <a:srgbClr val="3F3F3F"/>
                </a:solidFill>
              </a:rPr>
              <a:t> </a:t>
            </a:r>
            <a:r>
              <a:rPr lang="en-AU" dirty="0"/>
              <a:t>= .28, and residual .08</a:t>
            </a:r>
          </a:p>
          <a:p>
            <a:pPr marL="0" indent="0">
              <a:buNone/>
            </a:pPr>
            <a:endParaRPr lang="en-AU" dirty="0"/>
          </a:p>
        </p:txBody>
      </p:sp>
      <p:graphicFrame>
        <p:nvGraphicFramePr>
          <p:cNvPr id="10" name="Content Placeholder 8">
            <a:extLst>
              <a:ext uri="{FF2B5EF4-FFF2-40B4-BE49-F238E27FC236}">
                <a16:creationId xmlns:a16="http://schemas.microsoft.com/office/drawing/2014/main" id="{28EF9986-361B-414A-85EB-8F050AFDA2A4}"/>
              </a:ext>
            </a:extLst>
          </p:cNvPr>
          <p:cNvGraphicFramePr>
            <a:graphicFrameLocks/>
          </p:cNvGraphicFramePr>
          <p:nvPr>
            <p:extLst>
              <p:ext uri="{D42A27DB-BD31-4B8C-83A1-F6EECF244321}">
                <p14:modId xmlns:p14="http://schemas.microsoft.com/office/powerpoint/2010/main" val="2986784643"/>
              </p:ext>
            </p:extLst>
          </p:nvPr>
        </p:nvGraphicFramePr>
        <p:xfrm>
          <a:off x="2449200" y="706165"/>
          <a:ext cx="2287892" cy="16344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ontent Placeholder 12">
            <a:extLst>
              <a:ext uri="{FF2B5EF4-FFF2-40B4-BE49-F238E27FC236}">
                <a16:creationId xmlns:a16="http://schemas.microsoft.com/office/drawing/2014/main" id="{EB351D35-77BB-47DE-8A56-A9CCD3DC39F3}"/>
              </a:ext>
            </a:extLst>
          </p:cNvPr>
          <p:cNvGraphicFramePr>
            <a:graphicFrameLocks/>
          </p:cNvGraphicFramePr>
          <p:nvPr>
            <p:extLst>
              <p:ext uri="{D42A27DB-BD31-4B8C-83A1-F6EECF244321}">
                <p14:modId xmlns:p14="http://schemas.microsoft.com/office/powerpoint/2010/main" val="4051602701"/>
              </p:ext>
            </p:extLst>
          </p:nvPr>
        </p:nvGraphicFramePr>
        <p:xfrm>
          <a:off x="7999368" y="730229"/>
          <a:ext cx="2299159" cy="163441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3847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573B899-035E-478F-A075-0DCD0E3B923E}"/>
              </a:ext>
            </a:extLst>
          </p:cNvPr>
          <p:cNvSpPr>
            <a:spLocks noGrp="1"/>
          </p:cNvSpPr>
          <p:nvPr>
            <p:ph type="body" idx="1"/>
          </p:nvPr>
        </p:nvSpPr>
        <p:spPr>
          <a:xfrm>
            <a:off x="839788" y="2198523"/>
            <a:ext cx="5157787" cy="823912"/>
          </a:xfrm>
        </p:spPr>
        <p:txBody>
          <a:bodyPr/>
          <a:lstStyle/>
          <a:p>
            <a:r>
              <a:rPr lang="en-AU" dirty="0"/>
              <a:t>RR</a:t>
            </a:r>
          </a:p>
        </p:txBody>
      </p:sp>
      <p:sp>
        <p:nvSpPr>
          <p:cNvPr id="3" name="Content Placeholder 2">
            <a:extLst>
              <a:ext uri="{FF2B5EF4-FFF2-40B4-BE49-F238E27FC236}">
                <a16:creationId xmlns:a16="http://schemas.microsoft.com/office/drawing/2014/main" id="{E05B870F-DF28-4112-BCA0-7272A52FB327}"/>
              </a:ext>
            </a:extLst>
          </p:cNvPr>
          <p:cNvSpPr>
            <a:spLocks noGrp="1"/>
          </p:cNvSpPr>
          <p:nvPr>
            <p:ph sz="half" idx="2"/>
          </p:nvPr>
        </p:nvSpPr>
        <p:spPr>
          <a:xfrm>
            <a:off x="839788" y="3010403"/>
            <a:ext cx="5157787" cy="3684588"/>
          </a:xfrm>
        </p:spPr>
        <p:txBody>
          <a:bodyPr/>
          <a:lstStyle/>
          <a:p>
            <a:pPr marL="0" indent="0">
              <a:buNone/>
            </a:pPr>
            <a:endParaRPr lang="en-AU" dirty="0"/>
          </a:p>
          <a:p>
            <a:pPr marL="0" indent="0">
              <a:buNone/>
            </a:pPr>
            <a:r>
              <a:rPr lang="en-AU" dirty="0"/>
              <a:t>W =	(.33, .33, .33, 0, 0, 0, …)</a:t>
            </a:r>
          </a:p>
          <a:p>
            <a:pPr marL="0" indent="0">
              <a:buNone/>
            </a:pPr>
            <a:r>
              <a:rPr lang="en-AU" dirty="0"/>
              <a:t>r =	(0, 0, 1, 1, 1, 0, …)</a:t>
            </a:r>
          </a:p>
          <a:p>
            <a:pPr marL="0" indent="0">
              <a:buNone/>
            </a:pPr>
            <a:endParaRPr lang="en-AU" dirty="0"/>
          </a:p>
          <a:p>
            <a:pPr marL="0" indent="0">
              <a:buNone/>
            </a:pPr>
            <a:r>
              <a:rPr lang="en-AU" dirty="0" err="1"/>
              <a:t>W.r</a:t>
            </a:r>
            <a:r>
              <a:rPr lang="en-AU" dirty="0"/>
              <a:t> =	0 + 0 + .33 + 0 + 0 + 0…</a:t>
            </a:r>
          </a:p>
          <a:p>
            <a:pPr marL="0" indent="0">
              <a:buNone/>
            </a:pPr>
            <a:r>
              <a:rPr lang="en-AU" dirty="0" err="1">
                <a:solidFill>
                  <a:srgbClr val="3F3F3F"/>
                </a:solidFill>
              </a:rPr>
              <a:t>W.r</a:t>
            </a:r>
            <a:r>
              <a:rPr lang="en-AU" dirty="0">
                <a:solidFill>
                  <a:srgbClr val="3F3F3F"/>
                </a:solidFill>
              </a:rPr>
              <a:t> </a:t>
            </a:r>
            <a:r>
              <a:rPr lang="en-AU" dirty="0"/>
              <a:t>= .33, with no uncertainty</a:t>
            </a:r>
          </a:p>
        </p:txBody>
      </p:sp>
      <p:sp>
        <p:nvSpPr>
          <p:cNvPr id="8" name="Text Placeholder 7">
            <a:extLst>
              <a:ext uri="{FF2B5EF4-FFF2-40B4-BE49-F238E27FC236}">
                <a16:creationId xmlns:a16="http://schemas.microsoft.com/office/drawing/2014/main" id="{BB0F5D43-1A73-43F7-A3DA-DF22D41B65AA}"/>
              </a:ext>
            </a:extLst>
          </p:cNvPr>
          <p:cNvSpPr>
            <a:spLocks noGrp="1"/>
          </p:cNvSpPr>
          <p:nvPr>
            <p:ph type="body" sz="quarter" idx="3"/>
          </p:nvPr>
        </p:nvSpPr>
        <p:spPr>
          <a:xfrm>
            <a:off x="6172200" y="2222587"/>
            <a:ext cx="5183188" cy="823912"/>
          </a:xfrm>
        </p:spPr>
        <p:txBody>
          <a:bodyPr/>
          <a:lstStyle/>
          <a:p>
            <a:r>
              <a:rPr lang="en-AU" dirty="0"/>
              <a:t>INST, </a:t>
            </a:r>
            <a:r>
              <a:rPr lang="en-AU" i="1" dirty="0"/>
              <a:t>T</a:t>
            </a:r>
            <a:r>
              <a:rPr lang="en-AU" dirty="0"/>
              <a:t>=1</a:t>
            </a:r>
          </a:p>
        </p:txBody>
      </p:sp>
      <p:sp>
        <p:nvSpPr>
          <p:cNvPr id="9" name="Content Placeholder 8">
            <a:extLst>
              <a:ext uri="{FF2B5EF4-FFF2-40B4-BE49-F238E27FC236}">
                <a16:creationId xmlns:a16="http://schemas.microsoft.com/office/drawing/2014/main" id="{436729BA-F2E2-4CA6-A78B-3525DCC2CFEF}"/>
              </a:ext>
            </a:extLst>
          </p:cNvPr>
          <p:cNvSpPr>
            <a:spLocks noGrp="1"/>
          </p:cNvSpPr>
          <p:nvPr>
            <p:ph sz="quarter" idx="4"/>
          </p:nvPr>
        </p:nvSpPr>
        <p:spPr>
          <a:xfrm>
            <a:off x="6172199" y="2986339"/>
            <a:ext cx="5357813" cy="3684588"/>
          </a:xfrm>
        </p:spPr>
        <p:txBody>
          <a:bodyPr/>
          <a:lstStyle/>
          <a:p>
            <a:pPr marL="0" indent="0">
              <a:buNone/>
            </a:pPr>
            <a:endParaRPr lang="en-AU" dirty="0"/>
          </a:p>
          <a:p>
            <a:pPr marL="0" indent="0">
              <a:buNone/>
            </a:pPr>
            <a:r>
              <a:rPr lang="en-AU" dirty="0"/>
              <a:t>W =	(.47, .21, .12, .07, .04, .02, …)</a:t>
            </a:r>
          </a:p>
          <a:p>
            <a:pPr marL="0" indent="0">
              <a:buNone/>
            </a:pPr>
            <a:r>
              <a:rPr lang="en-AU" dirty="0"/>
              <a:t>r =	(0, 0, 1, 1, 1, 0, …)</a:t>
            </a:r>
          </a:p>
          <a:p>
            <a:pPr marL="0" indent="0">
              <a:buNone/>
            </a:pPr>
            <a:endParaRPr lang="en-AU" dirty="0"/>
          </a:p>
          <a:p>
            <a:pPr marL="0" indent="0">
              <a:buNone/>
            </a:pPr>
            <a:r>
              <a:rPr lang="en-AU" dirty="0" err="1"/>
              <a:t>W.r</a:t>
            </a:r>
            <a:r>
              <a:rPr lang="en-AU" dirty="0"/>
              <a:t> =	0 + 0 + .12 + .07 + .04 + 0…</a:t>
            </a:r>
          </a:p>
          <a:p>
            <a:pPr marL="0" indent="0">
              <a:buNone/>
            </a:pPr>
            <a:r>
              <a:rPr lang="en-AU" dirty="0" err="1">
                <a:solidFill>
                  <a:srgbClr val="3F3F3F"/>
                </a:solidFill>
              </a:rPr>
              <a:t>W.r</a:t>
            </a:r>
            <a:r>
              <a:rPr lang="en-AU" dirty="0">
                <a:solidFill>
                  <a:srgbClr val="3F3F3F"/>
                </a:solidFill>
              </a:rPr>
              <a:t> </a:t>
            </a:r>
            <a:r>
              <a:rPr lang="en-AU" dirty="0"/>
              <a:t>= .22, and residual .05</a:t>
            </a:r>
          </a:p>
          <a:p>
            <a:pPr marL="0" indent="0">
              <a:buNone/>
            </a:pPr>
            <a:endParaRPr lang="en-AU" dirty="0"/>
          </a:p>
        </p:txBody>
      </p:sp>
      <p:graphicFrame>
        <p:nvGraphicFramePr>
          <p:cNvPr id="10" name="Content Placeholder 8">
            <a:extLst>
              <a:ext uri="{FF2B5EF4-FFF2-40B4-BE49-F238E27FC236}">
                <a16:creationId xmlns:a16="http://schemas.microsoft.com/office/drawing/2014/main" id="{1B6F9D8C-E90D-4F38-A738-8803EB727123}"/>
              </a:ext>
            </a:extLst>
          </p:cNvPr>
          <p:cNvGraphicFramePr>
            <a:graphicFrameLocks/>
          </p:cNvGraphicFramePr>
          <p:nvPr>
            <p:extLst>
              <p:ext uri="{D42A27DB-BD31-4B8C-83A1-F6EECF244321}">
                <p14:modId xmlns:p14="http://schemas.microsoft.com/office/powerpoint/2010/main" val="1127456994"/>
              </p:ext>
            </p:extLst>
          </p:nvPr>
        </p:nvGraphicFramePr>
        <p:xfrm>
          <a:off x="2449200" y="970857"/>
          <a:ext cx="2287892" cy="16344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ontent Placeholder 12">
            <a:extLst>
              <a:ext uri="{FF2B5EF4-FFF2-40B4-BE49-F238E27FC236}">
                <a16:creationId xmlns:a16="http://schemas.microsoft.com/office/drawing/2014/main" id="{E27A2557-5E4C-4C7C-961D-3B8E2906B3C7}"/>
              </a:ext>
            </a:extLst>
          </p:cNvPr>
          <p:cNvGraphicFramePr>
            <a:graphicFrameLocks/>
          </p:cNvGraphicFramePr>
          <p:nvPr>
            <p:extLst>
              <p:ext uri="{D42A27DB-BD31-4B8C-83A1-F6EECF244321}">
                <p14:modId xmlns:p14="http://schemas.microsoft.com/office/powerpoint/2010/main" val="598797953"/>
              </p:ext>
            </p:extLst>
          </p:nvPr>
        </p:nvGraphicFramePr>
        <p:xfrm>
          <a:off x="8323200" y="1006676"/>
          <a:ext cx="2299159" cy="16344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9194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D8F4C-08A1-9A4A-BD30-2E2C538E9341}"/>
              </a:ext>
            </a:extLst>
          </p:cNvPr>
          <p:cNvSpPr>
            <a:spLocks noGrp="1"/>
          </p:cNvSpPr>
          <p:nvPr>
            <p:ph type="title"/>
          </p:nvPr>
        </p:nvSpPr>
        <p:spPr/>
        <p:txBody>
          <a:bodyPr/>
          <a:lstStyle/>
          <a:p>
            <a:r>
              <a:rPr lang="en-US" dirty="0"/>
              <a:t>Knowing the unknown</a:t>
            </a:r>
          </a:p>
        </p:txBody>
      </p:sp>
      <p:sp>
        <p:nvSpPr>
          <p:cNvPr id="3" name="Content Placeholder 2">
            <a:extLst>
              <a:ext uri="{FF2B5EF4-FFF2-40B4-BE49-F238E27FC236}">
                <a16:creationId xmlns:a16="http://schemas.microsoft.com/office/drawing/2014/main" id="{623800A1-8D66-EF4D-B4F8-90D6ECDB2B08}"/>
              </a:ext>
            </a:extLst>
          </p:cNvPr>
          <p:cNvSpPr>
            <a:spLocks noGrp="1"/>
          </p:cNvSpPr>
          <p:nvPr>
            <p:ph idx="1"/>
          </p:nvPr>
        </p:nvSpPr>
        <p:spPr/>
        <p:txBody>
          <a:bodyPr>
            <a:normAutofit lnSpcReduction="10000"/>
          </a:bodyPr>
          <a:lstStyle/>
          <a:p>
            <a:pPr marL="0" indent="0">
              <a:buNone/>
            </a:pPr>
            <a:r>
              <a:rPr lang="en-US" dirty="0"/>
              <a:t>The </a:t>
            </a:r>
            <a:r>
              <a:rPr lang="en-US" b="1" dirty="0">
                <a:solidFill>
                  <a:srgbClr val="FF0000"/>
                </a:solidFill>
              </a:rPr>
              <a:t>residual </a:t>
            </a:r>
            <a:r>
              <a:rPr lang="en-US" dirty="0"/>
              <a:t>is an indication of how much of the score volume is not covered by relevance judgements.</a:t>
            </a:r>
          </a:p>
          <a:p>
            <a:pPr marL="0" indent="0">
              <a:buNone/>
            </a:pPr>
            <a:endParaRPr lang="en-US" dirty="0"/>
          </a:p>
          <a:p>
            <a:pPr marL="0" indent="0">
              <a:buNone/>
            </a:pPr>
            <a:r>
              <a:rPr lang="en-US" dirty="0"/>
              <a:t>For C/W/L metrics, it is easy to compute:</a:t>
            </a:r>
          </a:p>
          <a:p>
            <a:r>
              <a:rPr lang="en-US" dirty="0"/>
              <a:t>first assume that every unjudged document is non-relevant, and compute a lower-bound metric value;</a:t>
            </a:r>
          </a:p>
          <a:p>
            <a:r>
              <a:rPr lang="en-US" dirty="0"/>
              <a:t>then assume that that every unjudged document is fully relevant, and compute an upper-bound metric value.</a:t>
            </a:r>
          </a:p>
          <a:p>
            <a:pPr marL="0" indent="0">
              <a:buNone/>
            </a:pPr>
            <a:endParaRPr lang="en-US" dirty="0"/>
          </a:p>
          <a:p>
            <a:pPr marL="0" indent="0">
              <a:buNone/>
            </a:pPr>
            <a:r>
              <a:rPr lang="en-US" dirty="0"/>
              <a:t>If the range between them is non-trivial, then need to </a:t>
            </a:r>
            <a:r>
              <a:rPr lang="en-US" b="1" dirty="0">
                <a:solidFill>
                  <a:srgbClr val="FF0000"/>
                </a:solidFill>
              </a:rPr>
              <a:t>be careful</a:t>
            </a:r>
            <a:r>
              <a:rPr lang="en-US" dirty="0"/>
              <a:t>.</a:t>
            </a:r>
          </a:p>
          <a:p>
            <a:pPr marL="0" indent="0">
              <a:buNone/>
            </a:pPr>
            <a:endParaRPr lang="en-US" dirty="0"/>
          </a:p>
        </p:txBody>
      </p:sp>
    </p:spTree>
    <p:extLst>
      <p:ext uri="{BB962C8B-B14F-4D97-AF65-F5344CB8AC3E}">
        <p14:creationId xmlns:p14="http://schemas.microsoft.com/office/powerpoint/2010/main" val="2071670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64F9-93B3-45D9-8597-D2AAE13F60F2}"/>
              </a:ext>
            </a:extLst>
          </p:cNvPr>
          <p:cNvSpPr>
            <a:spLocks noGrp="1"/>
          </p:cNvSpPr>
          <p:nvPr>
            <p:ph type="title"/>
          </p:nvPr>
        </p:nvSpPr>
        <p:spPr/>
        <p:txBody>
          <a:bodyPr/>
          <a:lstStyle/>
          <a:p>
            <a:r>
              <a:rPr lang="en-AU" b="1" dirty="0"/>
              <a:t>L</a:t>
            </a:r>
            <a:r>
              <a:rPr lang="en-AU" dirty="0"/>
              <a:t>: </a:t>
            </a:r>
            <a:r>
              <a:rPr lang="en-AU" u="sng" dirty="0"/>
              <a:t>l</a:t>
            </a:r>
            <a:r>
              <a:rPr lang="en-AU" dirty="0"/>
              <a:t>ast view</a:t>
            </a:r>
            <a:endParaRPr lang="en-AU"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E3BB8C-F713-4694-B9E1-451DDF9672AD}"/>
                  </a:ext>
                </a:extLst>
              </p:cNvPr>
              <p:cNvSpPr>
                <a:spLocks noGrp="1"/>
              </p:cNvSpPr>
              <p:nvPr>
                <p:ph idx="1"/>
              </p:nvPr>
            </p:nvSpPr>
            <p:spPr>
              <a:xfrm>
                <a:off x="3294743" y="2217513"/>
                <a:ext cx="5384799" cy="2151289"/>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AU" sz="3600" b="0" i="1" smtClean="0">
                              <a:latin typeface="Cambria Math" panose="02040503050406030204" pitchFamily="18" charset="0"/>
                            </a:rPr>
                          </m:ctrlPr>
                        </m:sSubPr>
                        <m:e>
                          <m:r>
                            <a:rPr lang="en-AU" sz="3600" b="0" i="1" smtClean="0">
                              <a:latin typeface="Cambria Math" panose="02040503050406030204" pitchFamily="18" charset="0"/>
                            </a:rPr>
                            <m:t>𝐿</m:t>
                          </m:r>
                        </m:e>
                        <m:sub>
                          <m:r>
                            <a:rPr lang="en-AU" sz="3600" b="0" i="1" smtClean="0">
                              <a:latin typeface="Cambria Math" panose="02040503050406030204" pitchFamily="18" charset="0"/>
                            </a:rPr>
                            <m:t>𝑖</m:t>
                          </m:r>
                        </m:sub>
                      </m:sSub>
                      <m:r>
                        <a:rPr lang="en-AU" sz="3600" b="0" i="1" smtClean="0">
                          <a:latin typeface="Cambria Math" panose="02040503050406030204" pitchFamily="18" charset="0"/>
                        </a:rPr>
                        <m:t>=</m:t>
                      </m:r>
                      <m:d>
                        <m:dPr>
                          <m:ctrlPr>
                            <a:rPr lang="en-AU" sz="3600" b="0" i="1" smtClean="0">
                              <a:latin typeface="Cambria Math" panose="02040503050406030204" pitchFamily="18" charset="0"/>
                            </a:rPr>
                          </m:ctrlPr>
                        </m:dPr>
                        <m:e>
                          <m:nary>
                            <m:naryPr>
                              <m:chr m:val="∏"/>
                              <m:ctrlPr>
                                <a:rPr lang="en-AU" sz="3600" i="1">
                                  <a:latin typeface="Cambria Math" panose="02040503050406030204" pitchFamily="18" charset="0"/>
                                </a:rPr>
                              </m:ctrlPr>
                            </m:naryPr>
                            <m:sub>
                              <m:r>
                                <m:rPr>
                                  <m:brk m:alnAt="23"/>
                                </m:rPr>
                                <a:rPr lang="en-AU" sz="3600" i="1">
                                  <a:latin typeface="Cambria Math" panose="02040503050406030204" pitchFamily="18" charset="0"/>
                                </a:rPr>
                                <m:t>𝑗</m:t>
                              </m:r>
                              <m:r>
                                <a:rPr lang="en-AU" sz="3600" i="1">
                                  <a:latin typeface="Cambria Math" panose="02040503050406030204" pitchFamily="18" charset="0"/>
                                </a:rPr>
                                <m:t>=1</m:t>
                              </m:r>
                            </m:sub>
                            <m:sup>
                              <m:r>
                                <a:rPr lang="en-AU" sz="3600" i="1">
                                  <a:latin typeface="Cambria Math" panose="02040503050406030204" pitchFamily="18" charset="0"/>
                                </a:rPr>
                                <m:t>𝑖</m:t>
                              </m:r>
                              <m:r>
                                <a:rPr lang="en-AU" sz="3600" i="1">
                                  <a:latin typeface="Cambria Math" panose="02040503050406030204" pitchFamily="18" charset="0"/>
                                </a:rPr>
                                <m:t>−1</m:t>
                              </m:r>
                            </m:sup>
                            <m:e>
                              <m:sSub>
                                <m:sSubPr>
                                  <m:ctrlPr>
                                    <a:rPr lang="en-AU" sz="3600" i="1">
                                      <a:latin typeface="Cambria Math" panose="02040503050406030204" pitchFamily="18" charset="0"/>
                                    </a:rPr>
                                  </m:ctrlPr>
                                </m:sSubPr>
                                <m:e>
                                  <m:r>
                                    <a:rPr lang="en-AU" sz="3600" i="1">
                                      <a:latin typeface="Cambria Math" panose="02040503050406030204" pitchFamily="18" charset="0"/>
                                    </a:rPr>
                                    <m:t>𝐶</m:t>
                                  </m:r>
                                </m:e>
                                <m:sub>
                                  <m:r>
                                    <a:rPr lang="en-AU" sz="3600" i="1">
                                      <a:latin typeface="Cambria Math" panose="02040503050406030204" pitchFamily="18" charset="0"/>
                                    </a:rPr>
                                    <m:t>𝑗</m:t>
                                  </m:r>
                                </m:sub>
                              </m:sSub>
                              <m:r>
                                <a:rPr lang="en-AU" sz="3600" i="1">
                                  <a:latin typeface="Cambria Math" panose="02040503050406030204" pitchFamily="18" charset="0"/>
                                </a:rPr>
                                <m:t> </m:t>
                              </m:r>
                            </m:e>
                          </m:nary>
                        </m:e>
                      </m:d>
                      <m:d>
                        <m:dPr>
                          <m:ctrlPr>
                            <a:rPr lang="en-AU" sz="3600" i="1">
                              <a:latin typeface="Cambria Math" panose="02040503050406030204" pitchFamily="18" charset="0"/>
                            </a:rPr>
                          </m:ctrlPr>
                        </m:dPr>
                        <m:e>
                          <m:r>
                            <a:rPr lang="en-AU" sz="3600" i="1">
                              <a:latin typeface="Cambria Math" panose="02040503050406030204" pitchFamily="18" charset="0"/>
                            </a:rPr>
                            <m:t>1−</m:t>
                          </m:r>
                          <m:sSub>
                            <m:sSubPr>
                              <m:ctrlPr>
                                <a:rPr lang="en-AU" sz="3600" i="1">
                                  <a:latin typeface="Cambria Math" panose="02040503050406030204" pitchFamily="18" charset="0"/>
                                </a:rPr>
                              </m:ctrlPr>
                            </m:sSubPr>
                            <m:e>
                              <m:r>
                                <a:rPr lang="en-AU" sz="3600" i="1">
                                  <a:latin typeface="Cambria Math" panose="02040503050406030204" pitchFamily="18" charset="0"/>
                                </a:rPr>
                                <m:t>𝐶</m:t>
                              </m:r>
                            </m:e>
                            <m:sub>
                              <m:r>
                                <a:rPr lang="en-AU" sz="3600" i="1">
                                  <a:latin typeface="Cambria Math" panose="02040503050406030204" pitchFamily="18" charset="0"/>
                                </a:rPr>
                                <m:t>𝑖</m:t>
                              </m:r>
                            </m:sub>
                          </m:sSub>
                        </m:e>
                      </m:d>
                    </m:oMath>
                  </m:oMathPara>
                </a14:m>
                <a:endParaRPr lang="en-AU" dirty="0"/>
              </a:p>
            </p:txBody>
          </p:sp>
        </mc:Choice>
        <mc:Fallback xmlns="">
          <p:sp>
            <p:nvSpPr>
              <p:cNvPr id="3" name="Content Placeholder 2">
                <a:extLst>
                  <a:ext uri="{FF2B5EF4-FFF2-40B4-BE49-F238E27FC236}">
                    <a16:creationId xmlns:a16="http://schemas.microsoft.com/office/drawing/2014/main" id="{0CE3BB8C-F713-4694-B9E1-451DDF9672AD}"/>
                  </a:ext>
                </a:extLst>
              </p:cNvPr>
              <p:cNvSpPr>
                <a:spLocks noGrp="1" noRot="1" noChangeAspect="1" noMove="1" noResize="1" noEditPoints="1" noAdjustHandles="1" noChangeArrowheads="1" noChangeShapeType="1" noTextEdit="1"/>
              </p:cNvSpPr>
              <p:nvPr>
                <p:ph idx="1"/>
              </p:nvPr>
            </p:nvSpPr>
            <p:spPr>
              <a:xfrm>
                <a:off x="3294743" y="2217513"/>
                <a:ext cx="5384799" cy="2151289"/>
              </a:xfrm>
              <a:blipFill>
                <a:blip r:embed="rId3"/>
                <a:stretch>
                  <a:fillRect l="-235" t="-82941" b="-10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9CA133-4041-8249-9FEC-E6BB43A2D458}"/>
                  </a:ext>
                </a:extLst>
              </p:cNvPr>
              <p:cNvSpPr txBox="1"/>
              <p:nvPr/>
            </p:nvSpPr>
            <p:spPr>
              <a:xfrm>
                <a:off x="780144" y="4635805"/>
                <a:ext cx="10323286" cy="954107"/>
              </a:xfrm>
              <a:prstGeom prst="rect">
                <a:avLst/>
              </a:prstGeom>
              <a:noFill/>
            </p:spPr>
            <p:txBody>
              <a:bodyPr wrap="square" rtlCol="0">
                <a:spAutoFit/>
              </a:bodyPr>
              <a:lstStyle/>
              <a:p>
                <a:r>
                  <a:rPr lang="en-US" sz="2800" dirty="0"/>
                  <a:t>If the conditional continuation probability is given by </a:t>
                </a:r>
                <a14:m>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𝐶</m:t>
                        </m:r>
                      </m:e>
                      <m:sub>
                        <m:r>
                          <a:rPr lang="en-AU" sz="2800" b="0" i="1" smtClean="0">
                            <a:latin typeface="Cambria Math" panose="02040503050406030204" pitchFamily="18" charset="0"/>
                          </a:rPr>
                          <m:t>𝑖</m:t>
                        </m:r>
                      </m:sub>
                    </m:sSub>
                  </m:oMath>
                </a14:m>
                <a:r>
                  <a:rPr lang="en-US" sz="2800" dirty="0"/>
                  <a:t> then </a:t>
                </a:r>
                <a14:m>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𝐿</m:t>
                        </m:r>
                      </m:e>
                      <m:sub>
                        <m:r>
                          <a:rPr lang="en-AU" sz="2800" b="0" i="1" smtClean="0">
                            <a:latin typeface="Cambria Math" panose="02040503050406030204" pitchFamily="18" charset="0"/>
                          </a:rPr>
                          <m:t>𝑖</m:t>
                        </m:r>
                      </m:sub>
                    </m:sSub>
                  </m:oMath>
                </a14:m>
                <a:r>
                  <a:rPr lang="en-US" dirty="0"/>
                  <a:t> </a:t>
                </a:r>
                <a:r>
                  <a:rPr lang="en-US" sz="2800" dirty="0"/>
                  <a:t>is the </a:t>
                </a:r>
                <a:r>
                  <a:rPr lang="en-US" sz="2800" b="1" dirty="0">
                    <a:solidFill>
                      <a:srgbClr val="FF0000"/>
                    </a:solidFill>
                  </a:rPr>
                  <a:t>fraction of users who last look </a:t>
                </a:r>
                <a:r>
                  <a:rPr lang="en-US" sz="2800" dirty="0"/>
                  <a:t>at the document at rank </a:t>
                </a:r>
                <a14:m>
                  <m:oMath xmlns:m="http://schemas.openxmlformats.org/officeDocument/2006/math">
                    <m:r>
                      <a:rPr lang="en-AU" sz="2800" b="0" i="1" smtClean="0">
                        <a:latin typeface="Cambria Math" panose="02040503050406030204" pitchFamily="18" charset="0"/>
                      </a:rPr>
                      <m:t>𝑖</m:t>
                    </m:r>
                  </m:oMath>
                </a14:m>
                <a:r>
                  <a:rPr lang="en-US" sz="2800" dirty="0"/>
                  <a:t>.</a:t>
                </a:r>
              </a:p>
            </p:txBody>
          </p:sp>
        </mc:Choice>
        <mc:Fallback xmlns="">
          <p:sp>
            <p:nvSpPr>
              <p:cNvPr id="4" name="TextBox 3">
                <a:extLst>
                  <a:ext uri="{FF2B5EF4-FFF2-40B4-BE49-F238E27FC236}">
                    <a16:creationId xmlns:a16="http://schemas.microsoft.com/office/drawing/2014/main" id="{579CA133-4041-8249-9FEC-E6BB43A2D458}"/>
                  </a:ext>
                </a:extLst>
              </p:cNvPr>
              <p:cNvSpPr txBox="1">
                <a:spLocks noRot="1" noChangeAspect="1" noMove="1" noResize="1" noEditPoints="1" noAdjustHandles="1" noChangeArrowheads="1" noChangeShapeType="1" noTextEdit="1"/>
              </p:cNvSpPr>
              <p:nvPr/>
            </p:nvSpPr>
            <p:spPr>
              <a:xfrm>
                <a:off x="780144" y="4635805"/>
                <a:ext cx="10323286" cy="954107"/>
              </a:xfrm>
              <a:prstGeom prst="rect">
                <a:avLst/>
              </a:prstGeom>
              <a:blipFill>
                <a:blip r:embed="rId4"/>
                <a:stretch>
                  <a:fillRect l="-1106" t="-5263" r="-123" b="-15789"/>
                </a:stretch>
              </a:blipFill>
            </p:spPr>
            <p:txBody>
              <a:bodyPr/>
              <a:lstStyle/>
              <a:p>
                <a:r>
                  <a:rPr lang="en-US">
                    <a:noFill/>
                  </a:rPr>
                  <a:t> </a:t>
                </a:r>
              </a:p>
            </p:txBody>
          </p:sp>
        </mc:Fallback>
      </mc:AlternateContent>
    </p:spTree>
    <p:extLst>
      <p:ext uri="{BB962C8B-B14F-4D97-AF65-F5344CB8AC3E}">
        <p14:creationId xmlns:p14="http://schemas.microsoft.com/office/powerpoint/2010/main" val="3734911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4D5BD-E9D8-494C-A15A-762AAC2FB8DC}"/>
              </a:ext>
            </a:extLst>
          </p:cNvPr>
          <p:cNvSpPr>
            <a:spLocks noGrp="1"/>
          </p:cNvSpPr>
          <p:nvPr>
            <p:ph type="title"/>
          </p:nvPr>
        </p:nvSpPr>
        <p:spPr/>
        <p:txBody>
          <a:bodyPr/>
          <a:lstStyle/>
          <a:p>
            <a:r>
              <a:rPr lang="en-AU" b="1" dirty="0"/>
              <a:t>L</a:t>
            </a:r>
            <a:r>
              <a:rPr lang="en-AU" dirty="0"/>
              <a:t>: </a:t>
            </a:r>
            <a:r>
              <a:rPr lang="en-AU" u="sng" dirty="0"/>
              <a:t>l</a:t>
            </a:r>
            <a:r>
              <a:rPr lang="en-AU" dirty="0"/>
              <a:t>ast view</a:t>
            </a:r>
          </a:p>
        </p:txBody>
      </p:sp>
      <p:sp>
        <p:nvSpPr>
          <p:cNvPr id="4" name="Text Placeholder 3">
            <a:extLst>
              <a:ext uri="{FF2B5EF4-FFF2-40B4-BE49-F238E27FC236}">
                <a16:creationId xmlns:a16="http://schemas.microsoft.com/office/drawing/2014/main" id="{B6CD7350-AFF7-4C2A-919D-0D3021B43974}"/>
              </a:ext>
            </a:extLst>
          </p:cNvPr>
          <p:cNvSpPr>
            <a:spLocks noGrp="1"/>
          </p:cNvSpPr>
          <p:nvPr>
            <p:ph type="body" idx="1"/>
          </p:nvPr>
        </p:nvSpPr>
        <p:spPr/>
        <p:txBody>
          <a:bodyPr/>
          <a:lstStyle/>
          <a:p>
            <a:r>
              <a:rPr lang="en-AU" dirty="0"/>
              <a:t>Precision at </a:t>
            </a:r>
            <a:r>
              <a:rPr lang="en-AU" i="1" dirty="0"/>
              <a:t>k</a:t>
            </a:r>
            <a:r>
              <a:rPr lang="en-AU" dirty="0"/>
              <a:t>=5</a:t>
            </a:r>
          </a:p>
        </p:txBody>
      </p:sp>
      <p:graphicFrame>
        <p:nvGraphicFramePr>
          <p:cNvPr id="13" name="Content Placeholder 12">
            <a:extLst>
              <a:ext uri="{FF2B5EF4-FFF2-40B4-BE49-F238E27FC236}">
                <a16:creationId xmlns:a16="http://schemas.microsoft.com/office/drawing/2014/main" id="{B6E7E863-F95A-4C11-A16F-ABAF635C2E5F}"/>
              </a:ext>
            </a:extLst>
          </p:cNvPr>
          <p:cNvGraphicFramePr>
            <a:graphicFrameLocks noGrp="1"/>
          </p:cNvGraphicFramePr>
          <p:nvPr>
            <p:ph sz="half" idx="2"/>
          </p:nvPr>
        </p:nvGraphicFramePr>
        <p:xfrm>
          <a:off x="839788" y="2505075"/>
          <a:ext cx="5157787" cy="368458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a:extLst>
              <a:ext uri="{FF2B5EF4-FFF2-40B4-BE49-F238E27FC236}">
                <a16:creationId xmlns:a16="http://schemas.microsoft.com/office/drawing/2014/main" id="{1DE8CB95-0697-4123-BD77-524377B13735}"/>
              </a:ext>
            </a:extLst>
          </p:cNvPr>
          <p:cNvSpPr>
            <a:spLocks noGrp="1"/>
          </p:cNvSpPr>
          <p:nvPr>
            <p:ph type="body" sz="quarter" idx="3"/>
          </p:nvPr>
        </p:nvSpPr>
        <p:spPr/>
        <p:txBody>
          <a:bodyPr/>
          <a:lstStyle/>
          <a:p>
            <a:r>
              <a:rPr lang="en-AU" dirty="0"/>
              <a:t>RBP, </a:t>
            </a:r>
            <a:r>
              <a:rPr lang="el-GR" i="1" dirty="0"/>
              <a:t>φ</a:t>
            </a:r>
            <a:r>
              <a:rPr lang="en-AU" dirty="0"/>
              <a:t>=0.6</a:t>
            </a:r>
          </a:p>
        </p:txBody>
      </p:sp>
      <p:graphicFrame>
        <p:nvGraphicFramePr>
          <p:cNvPr id="14" name="Content Placeholder 12">
            <a:extLst>
              <a:ext uri="{FF2B5EF4-FFF2-40B4-BE49-F238E27FC236}">
                <a16:creationId xmlns:a16="http://schemas.microsoft.com/office/drawing/2014/main" id="{7D07EAAB-6885-4033-ABF7-8B00B3E0DD5A}"/>
              </a:ext>
            </a:extLst>
          </p:cNvPr>
          <p:cNvGraphicFramePr>
            <a:graphicFrameLocks noGrp="1"/>
          </p:cNvGraphicFramePr>
          <p:nvPr>
            <p:ph sz="quarter" idx="4"/>
          </p:nvPr>
        </p:nvGraphicFramePr>
        <p:xfrm>
          <a:off x="6172200" y="2505075"/>
          <a:ext cx="5183188" cy="368458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15629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B50B9A6-A64B-486A-9162-A4415C1CD1D5}"/>
              </a:ext>
            </a:extLst>
          </p:cNvPr>
          <p:cNvSpPr txBox="1"/>
          <p:nvPr/>
        </p:nvSpPr>
        <p:spPr>
          <a:xfrm>
            <a:off x="4223655" y="3017337"/>
            <a:ext cx="6183086" cy="646331"/>
          </a:xfrm>
          <a:prstGeom prst="rect">
            <a:avLst/>
          </a:prstGeom>
          <a:noFill/>
        </p:spPr>
        <p:txBody>
          <a:bodyPr wrap="square" rtlCol="0">
            <a:spAutoFit/>
          </a:bodyPr>
          <a:lstStyle/>
          <a:p>
            <a:r>
              <a:rPr lang="en-AU" sz="3600" dirty="0"/>
              <a:t>= Expected total gain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A320FD-D670-4E21-A119-F65F4F715C48}"/>
                  </a:ext>
                </a:extLst>
              </p:cNvPr>
              <p:cNvSpPr txBox="1"/>
              <p:nvPr/>
            </p:nvSpPr>
            <p:spPr>
              <a:xfrm>
                <a:off x="1433321" y="2465948"/>
                <a:ext cx="2122680" cy="1677767"/>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nary>
                        <m:naryPr>
                          <m:chr m:val="∑"/>
                          <m:supHide m:val="on"/>
                          <m:ctrlPr>
                            <a:rPr lang="en-AU" sz="3200" i="1" smtClean="0">
                              <a:latin typeface="Cambria Math" panose="02040503050406030204" pitchFamily="18" charset="0"/>
                            </a:rPr>
                          </m:ctrlPr>
                        </m:naryPr>
                        <m:sub>
                          <m:r>
                            <m:rPr>
                              <m:brk m:alnAt="9"/>
                            </m:rPr>
                            <a:rPr lang="en-AU" sz="3200" i="1">
                              <a:latin typeface="Cambria Math" panose="02040503050406030204" pitchFamily="18" charset="0"/>
                            </a:rPr>
                            <m:t>𝑖</m:t>
                          </m:r>
                        </m:sub>
                        <m:sup/>
                        <m:e>
                          <m:d>
                            <m:dPr>
                              <m:ctrlPr>
                                <a:rPr lang="en-AU" sz="3200" i="1">
                                  <a:latin typeface="Cambria Math" panose="02040503050406030204" pitchFamily="18" charset="0"/>
                                </a:rPr>
                              </m:ctrlPr>
                            </m:dPr>
                            <m:e>
                              <m:sSub>
                                <m:sSubPr>
                                  <m:ctrlPr>
                                    <a:rPr lang="en-AU" sz="3200" i="1">
                                      <a:latin typeface="Cambria Math" panose="02040503050406030204" pitchFamily="18" charset="0"/>
                                    </a:rPr>
                                  </m:ctrlPr>
                                </m:sSubPr>
                                <m:e>
                                  <m:r>
                                    <a:rPr lang="en-AU" sz="3200" i="1">
                                      <a:latin typeface="Cambria Math" panose="02040503050406030204" pitchFamily="18" charset="0"/>
                                    </a:rPr>
                                    <m:t>𝐿</m:t>
                                  </m:r>
                                </m:e>
                                <m:sub>
                                  <m:r>
                                    <a:rPr lang="en-AU" sz="3200" i="1">
                                      <a:latin typeface="Cambria Math" panose="02040503050406030204" pitchFamily="18" charset="0"/>
                                    </a:rPr>
                                    <m:t>𝑖</m:t>
                                  </m:r>
                                </m:sub>
                              </m:sSub>
                              <m:nary>
                                <m:naryPr>
                                  <m:chr m:val="∑"/>
                                  <m:ctrlPr>
                                    <a:rPr lang="en-AU" sz="3200" i="1">
                                      <a:latin typeface="Cambria Math" panose="02040503050406030204" pitchFamily="18" charset="0"/>
                                    </a:rPr>
                                  </m:ctrlPr>
                                </m:naryPr>
                                <m:sub>
                                  <m:r>
                                    <m:rPr>
                                      <m:brk m:alnAt="9"/>
                                    </m:rPr>
                                    <a:rPr lang="en-AU" sz="3200" i="1">
                                      <a:latin typeface="Cambria Math" panose="02040503050406030204" pitchFamily="18" charset="0"/>
                                    </a:rPr>
                                    <m:t>𝑗</m:t>
                                  </m:r>
                                  <m:r>
                                    <a:rPr lang="en-AU" sz="3200" i="1">
                                      <a:latin typeface="Cambria Math" panose="02040503050406030204" pitchFamily="18" charset="0"/>
                                    </a:rPr>
                                    <m:t>=1</m:t>
                                  </m:r>
                                </m:sub>
                                <m:sup>
                                  <m:r>
                                    <a:rPr lang="en-AU" sz="3200" i="1">
                                      <a:latin typeface="Cambria Math" panose="02040503050406030204" pitchFamily="18" charset="0"/>
                                      <a:ea typeface="Cambria Math" panose="02040503050406030204" pitchFamily="18" charset="0"/>
                                    </a:rPr>
                                    <m:t>𝑖</m:t>
                                  </m:r>
                                </m:sup>
                                <m:e>
                                  <m:sSub>
                                    <m:sSubPr>
                                      <m:ctrlPr>
                                        <a:rPr lang="en-AU" sz="3200" i="1">
                                          <a:latin typeface="Cambria Math" panose="02040503050406030204" pitchFamily="18" charset="0"/>
                                          <a:ea typeface="Cambria Math" panose="02040503050406030204" pitchFamily="18" charset="0"/>
                                        </a:rPr>
                                      </m:ctrlPr>
                                    </m:sSubPr>
                                    <m:e>
                                      <m:r>
                                        <a:rPr lang="en-AU" sz="3200" i="1">
                                          <a:latin typeface="Cambria Math" panose="02040503050406030204" pitchFamily="18" charset="0"/>
                                        </a:rPr>
                                        <m:t>𝑟</m:t>
                                      </m:r>
                                    </m:e>
                                    <m:sub>
                                      <m:r>
                                        <a:rPr lang="en-AU" sz="3200" b="0" i="1" smtClean="0">
                                          <a:latin typeface="Cambria Math" panose="02040503050406030204" pitchFamily="18" charset="0"/>
                                        </a:rPr>
                                        <m:t>𝑗</m:t>
                                      </m:r>
                                    </m:sub>
                                  </m:sSub>
                                </m:e>
                              </m:nary>
                            </m:e>
                          </m:d>
                        </m:e>
                      </m:nary>
                    </m:oMath>
                  </m:oMathPara>
                </a14:m>
                <a:endParaRPr lang="en-AU" sz="2800" dirty="0"/>
              </a:p>
            </p:txBody>
          </p:sp>
        </mc:Choice>
        <mc:Fallback xmlns="">
          <p:sp>
            <p:nvSpPr>
              <p:cNvPr id="17" name="TextBox 16">
                <a:extLst>
                  <a:ext uri="{FF2B5EF4-FFF2-40B4-BE49-F238E27FC236}">
                    <a16:creationId xmlns:a16="http://schemas.microsoft.com/office/drawing/2014/main" id="{1AA320FD-D670-4E21-A119-F65F4F715C48}"/>
                  </a:ext>
                </a:extLst>
              </p:cNvPr>
              <p:cNvSpPr txBox="1">
                <a:spLocks noRot="1" noChangeAspect="1" noMove="1" noResize="1" noEditPoints="1" noAdjustHandles="1" noChangeArrowheads="1" noChangeShapeType="1" noTextEdit="1"/>
              </p:cNvSpPr>
              <p:nvPr/>
            </p:nvSpPr>
            <p:spPr>
              <a:xfrm>
                <a:off x="1433321" y="2465948"/>
                <a:ext cx="2122680" cy="1677767"/>
              </a:xfrm>
              <a:prstGeom prst="rect">
                <a:avLst/>
              </a:prstGeom>
              <a:blipFill>
                <a:blip r:embed="rId3"/>
                <a:stretch>
                  <a:fillRect l="-67857" t="-86466" r="-38690" b="-134586"/>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003952D-4F1D-2449-B21A-DAB6E93E6BD3}"/>
              </a:ext>
            </a:extLst>
          </p:cNvPr>
          <p:cNvSpPr txBox="1">
            <a:spLocks/>
          </p:cNvSpPr>
          <p:nvPr/>
        </p:nvSpPr>
        <p:spPr>
          <a:xfrm>
            <a:off x="839788" y="365125"/>
            <a:ext cx="10515600" cy="923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t>ERG versus ETG metrics</a:t>
            </a:r>
            <a:endParaRPr lang="en-AU" dirty="0"/>
          </a:p>
        </p:txBody>
      </p:sp>
      <p:sp>
        <p:nvSpPr>
          <p:cNvPr id="2" name="TextBox 1">
            <a:extLst>
              <a:ext uri="{FF2B5EF4-FFF2-40B4-BE49-F238E27FC236}">
                <a16:creationId xmlns:a16="http://schemas.microsoft.com/office/drawing/2014/main" id="{E75D22AD-3BCB-3246-B156-6372F685A83F}"/>
              </a:ext>
            </a:extLst>
          </p:cNvPr>
          <p:cNvSpPr txBox="1"/>
          <p:nvPr/>
        </p:nvSpPr>
        <p:spPr>
          <a:xfrm>
            <a:off x="1001487" y="4949375"/>
            <a:ext cx="9114972" cy="1318181"/>
          </a:xfrm>
          <a:prstGeom prst="rect">
            <a:avLst/>
          </a:prstGeom>
          <a:noFill/>
        </p:spPr>
        <p:txBody>
          <a:bodyPr wrap="square" rtlCol="0">
            <a:spAutoFit/>
          </a:bodyPr>
          <a:lstStyle/>
          <a:p>
            <a:pPr>
              <a:lnSpc>
                <a:spcPct val="150000"/>
              </a:lnSpc>
            </a:pPr>
            <a:r>
              <a:rPr lang="en-US" sz="2800" dirty="0"/>
              <a:t>ERG metrics have units of “</a:t>
            </a:r>
            <a:r>
              <a:rPr lang="en-US" sz="2800" dirty="0" err="1"/>
              <a:t>rels</a:t>
            </a:r>
            <a:r>
              <a:rPr lang="en-US" sz="2800" dirty="0"/>
              <a:t> per document”.</a:t>
            </a:r>
          </a:p>
          <a:p>
            <a:pPr>
              <a:lnSpc>
                <a:spcPct val="150000"/>
              </a:lnSpc>
            </a:pPr>
            <a:r>
              <a:rPr lang="en-US" sz="2800" dirty="0"/>
              <a:t>ETG metrics have units of “</a:t>
            </a:r>
            <a:r>
              <a:rPr lang="en-US" sz="2800" dirty="0" err="1"/>
              <a:t>rels</a:t>
            </a:r>
            <a:r>
              <a:rPr lang="en-US" sz="2800" dirty="0"/>
              <a:t>”.</a:t>
            </a:r>
          </a:p>
        </p:txBody>
      </p:sp>
    </p:spTree>
    <p:extLst>
      <p:ext uri="{BB962C8B-B14F-4D97-AF65-F5344CB8AC3E}">
        <p14:creationId xmlns:p14="http://schemas.microsoft.com/office/powerpoint/2010/main" val="2474569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9AC7B6-0FD8-4CC5-A15D-E23387F415EE}"/>
              </a:ext>
            </a:extLst>
          </p:cNvPr>
          <p:cNvSpPr>
            <a:spLocks noGrp="1"/>
          </p:cNvSpPr>
          <p:nvPr>
            <p:ph type="body" idx="1"/>
          </p:nvPr>
        </p:nvSpPr>
        <p:spPr>
          <a:xfrm>
            <a:off x="3292696" y="1419911"/>
            <a:ext cx="1743755" cy="823912"/>
          </a:xfrm>
        </p:spPr>
        <p:txBody>
          <a:bodyPr>
            <a:normAutofit/>
          </a:bodyPr>
          <a:lstStyle/>
          <a:p>
            <a:r>
              <a:rPr lang="en-AU" sz="2800" dirty="0"/>
              <a:t>SERP one</a:t>
            </a:r>
          </a:p>
        </p:txBody>
      </p:sp>
      <p:sp>
        <p:nvSpPr>
          <p:cNvPr id="7" name="Text Placeholder 6">
            <a:extLst>
              <a:ext uri="{FF2B5EF4-FFF2-40B4-BE49-F238E27FC236}">
                <a16:creationId xmlns:a16="http://schemas.microsoft.com/office/drawing/2014/main" id="{2F466A68-AA25-4171-99C4-FFF98433B12E}"/>
              </a:ext>
            </a:extLst>
          </p:cNvPr>
          <p:cNvSpPr>
            <a:spLocks noGrp="1"/>
          </p:cNvSpPr>
          <p:nvPr>
            <p:ph type="body" sz="quarter" idx="3"/>
          </p:nvPr>
        </p:nvSpPr>
        <p:spPr>
          <a:xfrm>
            <a:off x="6172200" y="1419911"/>
            <a:ext cx="2100943" cy="823912"/>
          </a:xfrm>
        </p:spPr>
        <p:txBody>
          <a:bodyPr>
            <a:normAutofit/>
          </a:bodyPr>
          <a:lstStyle/>
          <a:p>
            <a:r>
              <a:rPr lang="en-AU" sz="2800" dirty="0"/>
              <a:t>SERP two</a:t>
            </a:r>
          </a:p>
        </p:txBody>
      </p:sp>
      <p:sp>
        <p:nvSpPr>
          <p:cNvPr id="9" name="TextBox 8">
            <a:extLst>
              <a:ext uri="{FF2B5EF4-FFF2-40B4-BE49-F238E27FC236}">
                <a16:creationId xmlns:a16="http://schemas.microsoft.com/office/drawing/2014/main" id="{0C137FC2-F19A-4101-844D-0668C5B24281}"/>
              </a:ext>
            </a:extLst>
          </p:cNvPr>
          <p:cNvSpPr txBox="1"/>
          <p:nvPr/>
        </p:nvSpPr>
        <p:spPr>
          <a:xfrm>
            <a:off x="3688452" y="2382774"/>
            <a:ext cx="648000" cy="408623"/>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Good</a:t>
            </a:r>
          </a:p>
        </p:txBody>
      </p:sp>
      <p:sp>
        <p:nvSpPr>
          <p:cNvPr id="10" name="TextBox 9">
            <a:extLst>
              <a:ext uri="{FF2B5EF4-FFF2-40B4-BE49-F238E27FC236}">
                <a16:creationId xmlns:a16="http://schemas.microsoft.com/office/drawing/2014/main" id="{85F31A76-3B66-4303-814A-6280C7880090}"/>
              </a:ext>
            </a:extLst>
          </p:cNvPr>
          <p:cNvSpPr txBox="1"/>
          <p:nvPr/>
        </p:nvSpPr>
        <p:spPr>
          <a:xfrm>
            <a:off x="3688452" y="3427760"/>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11" name="TextBox 10">
            <a:extLst>
              <a:ext uri="{FF2B5EF4-FFF2-40B4-BE49-F238E27FC236}">
                <a16:creationId xmlns:a16="http://schemas.microsoft.com/office/drawing/2014/main" id="{6FAA918E-2174-4566-B51B-7C6CE8DDAB4A}"/>
              </a:ext>
            </a:extLst>
          </p:cNvPr>
          <p:cNvSpPr txBox="1"/>
          <p:nvPr/>
        </p:nvSpPr>
        <p:spPr>
          <a:xfrm>
            <a:off x="3688452" y="2905267"/>
            <a:ext cx="648000" cy="408623"/>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Good</a:t>
            </a:r>
          </a:p>
        </p:txBody>
      </p:sp>
      <p:sp>
        <p:nvSpPr>
          <p:cNvPr id="12" name="TextBox 11">
            <a:extLst>
              <a:ext uri="{FF2B5EF4-FFF2-40B4-BE49-F238E27FC236}">
                <a16:creationId xmlns:a16="http://schemas.microsoft.com/office/drawing/2014/main" id="{B7F28E3E-5342-4FD2-B6EF-F5DD753468FE}"/>
              </a:ext>
            </a:extLst>
          </p:cNvPr>
          <p:cNvSpPr txBox="1"/>
          <p:nvPr/>
        </p:nvSpPr>
        <p:spPr>
          <a:xfrm>
            <a:off x="3688135" y="3950253"/>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13" name="TextBox 12">
            <a:extLst>
              <a:ext uri="{FF2B5EF4-FFF2-40B4-BE49-F238E27FC236}">
                <a16:creationId xmlns:a16="http://schemas.microsoft.com/office/drawing/2014/main" id="{0930ED3C-EFE5-4F73-9CEA-2EDA55DB73F2}"/>
              </a:ext>
            </a:extLst>
          </p:cNvPr>
          <p:cNvSpPr txBox="1"/>
          <p:nvPr/>
        </p:nvSpPr>
        <p:spPr>
          <a:xfrm>
            <a:off x="3688135" y="4472745"/>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15" name="TextBox 14">
            <a:extLst>
              <a:ext uri="{FF2B5EF4-FFF2-40B4-BE49-F238E27FC236}">
                <a16:creationId xmlns:a16="http://schemas.microsoft.com/office/drawing/2014/main" id="{5C8650F2-A5BA-4EDA-AB1A-CD0B6F0A9C58}"/>
              </a:ext>
            </a:extLst>
          </p:cNvPr>
          <p:cNvSpPr txBox="1"/>
          <p:nvPr/>
        </p:nvSpPr>
        <p:spPr>
          <a:xfrm>
            <a:off x="6571132" y="3427760"/>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17" name="TextBox 16">
            <a:extLst>
              <a:ext uri="{FF2B5EF4-FFF2-40B4-BE49-F238E27FC236}">
                <a16:creationId xmlns:a16="http://schemas.microsoft.com/office/drawing/2014/main" id="{28111571-F15B-4907-9B8F-4146B1185D90}"/>
              </a:ext>
            </a:extLst>
          </p:cNvPr>
          <p:cNvSpPr txBox="1"/>
          <p:nvPr/>
        </p:nvSpPr>
        <p:spPr>
          <a:xfrm>
            <a:off x="6571132" y="4470962"/>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18" name="TextBox 17">
            <a:extLst>
              <a:ext uri="{FF2B5EF4-FFF2-40B4-BE49-F238E27FC236}">
                <a16:creationId xmlns:a16="http://schemas.microsoft.com/office/drawing/2014/main" id="{E507EE6D-98A0-4AB1-8103-05E3E54F6E3D}"/>
              </a:ext>
            </a:extLst>
          </p:cNvPr>
          <p:cNvSpPr txBox="1"/>
          <p:nvPr/>
        </p:nvSpPr>
        <p:spPr>
          <a:xfrm>
            <a:off x="6571132" y="4993454"/>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19" name="TextBox 18">
            <a:extLst>
              <a:ext uri="{FF2B5EF4-FFF2-40B4-BE49-F238E27FC236}">
                <a16:creationId xmlns:a16="http://schemas.microsoft.com/office/drawing/2014/main" id="{0E240B24-404A-4B1F-AFAF-974495CB01BD}"/>
              </a:ext>
            </a:extLst>
          </p:cNvPr>
          <p:cNvSpPr txBox="1"/>
          <p:nvPr/>
        </p:nvSpPr>
        <p:spPr>
          <a:xfrm>
            <a:off x="3688135" y="4995237"/>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22" name="TextBox 21">
            <a:extLst>
              <a:ext uri="{FF2B5EF4-FFF2-40B4-BE49-F238E27FC236}">
                <a16:creationId xmlns:a16="http://schemas.microsoft.com/office/drawing/2014/main" id="{29D3D1F1-CEA9-4210-BC47-F32161E2408D}"/>
              </a:ext>
            </a:extLst>
          </p:cNvPr>
          <p:cNvSpPr txBox="1"/>
          <p:nvPr/>
        </p:nvSpPr>
        <p:spPr>
          <a:xfrm>
            <a:off x="6571132" y="3950252"/>
            <a:ext cx="648000" cy="408623"/>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Good</a:t>
            </a:r>
          </a:p>
        </p:txBody>
      </p:sp>
      <p:sp>
        <p:nvSpPr>
          <p:cNvPr id="25" name="TextBox 24">
            <a:extLst>
              <a:ext uri="{FF2B5EF4-FFF2-40B4-BE49-F238E27FC236}">
                <a16:creationId xmlns:a16="http://schemas.microsoft.com/office/drawing/2014/main" id="{425D7101-5B42-4226-A61E-3143807C148C}"/>
              </a:ext>
            </a:extLst>
          </p:cNvPr>
          <p:cNvSpPr txBox="1"/>
          <p:nvPr/>
        </p:nvSpPr>
        <p:spPr>
          <a:xfrm>
            <a:off x="6571132" y="2904279"/>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26" name="TextBox 25">
            <a:extLst>
              <a:ext uri="{FF2B5EF4-FFF2-40B4-BE49-F238E27FC236}">
                <a16:creationId xmlns:a16="http://schemas.microsoft.com/office/drawing/2014/main" id="{EBEEC335-425E-4ADE-9BB1-CC8DBAC7FD1B}"/>
              </a:ext>
            </a:extLst>
          </p:cNvPr>
          <p:cNvSpPr txBox="1"/>
          <p:nvPr/>
        </p:nvSpPr>
        <p:spPr>
          <a:xfrm>
            <a:off x="6571132" y="2383569"/>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Tree>
    <p:extLst>
      <p:ext uri="{BB962C8B-B14F-4D97-AF65-F5344CB8AC3E}">
        <p14:creationId xmlns:p14="http://schemas.microsoft.com/office/powerpoint/2010/main" val="142679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5" grpId="0" animBg="1"/>
      <p:bldP spid="17" grpId="0" animBg="1"/>
      <p:bldP spid="18" grpId="0" animBg="1"/>
      <p:bldP spid="19" grpId="0" animBg="1"/>
      <p:bldP spid="22" grpId="0" animBg="1"/>
      <p:bldP spid="25" grpId="0" animBg="1"/>
      <p:bldP spid="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B50B9A6-A64B-486A-9162-A4415C1CD1D5}"/>
                  </a:ext>
                </a:extLst>
              </p:cNvPr>
              <p:cNvSpPr txBox="1"/>
              <p:nvPr/>
            </p:nvSpPr>
            <p:spPr>
              <a:xfrm>
                <a:off x="3730172" y="2393233"/>
                <a:ext cx="6676571" cy="1226939"/>
              </a:xfrm>
              <a:prstGeom prst="rect">
                <a:avLst/>
              </a:prstGeom>
              <a:noFill/>
            </p:spPr>
            <p:txBody>
              <a:bodyPr wrap="square" rtlCol="0">
                <a:spAutoFit/>
              </a:bodyPr>
              <a:lstStyle/>
              <a:p>
                <a:r>
                  <a:rPr lang="en-AU" sz="4400" dirty="0"/>
                  <a:t>= </a:t>
                </a:r>
                <a14:m>
                  <m:oMath xmlns:m="http://schemas.openxmlformats.org/officeDocument/2006/math">
                    <m:f>
                      <m:fPr>
                        <m:ctrlPr>
                          <a:rPr lang="en-AU" sz="4800" b="0" i="1" smtClean="0">
                            <a:latin typeface="Cambria Math" panose="02040503050406030204" pitchFamily="18" charset="0"/>
                          </a:rPr>
                        </m:ctrlPr>
                      </m:fPr>
                      <m:num>
                        <m:r>
                          <a:rPr lang="en-AU" sz="4800" b="0" i="1" smtClean="0">
                            <a:latin typeface="Cambria Math" panose="02040503050406030204" pitchFamily="18" charset="0"/>
                          </a:rPr>
                          <m:t>1</m:t>
                        </m:r>
                      </m:num>
                      <m:den>
                        <m:sSub>
                          <m:sSubPr>
                            <m:ctrlPr>
                              <a:rPr lang="en-AU" sz="4800" b="0" i="1" smtClean="0">
                                <a:latin typeface="Cambria Math" panose="02040503050406030204" pitchFamily="18" charset="0"/>
                              </a:rPr>
                            </m:ctrlPr>
                          </m:sSubPr>
                          <m:e>
                            <m:r>
                              <a:rPr lang="en-AU" sz="4800" b="0" i="1" smtClean="0">
                                <a:latin typeface="Cambria Math" panose="02040503050406030204" pitchFamily="18" charset="0"/>
                              </a:rPr>
                              <m:t>𝑊</m:t>
                            </m:r>
                          </m:e>
                          <m:sub>
                            <m:r>
                              <a:rPr lang="en-AU" sz="4800" b="0" i="1" smtClean="0">
                                <a:latin typeface="Cambria Math" panose="02040503050406030204" pitchFamily="18" charset="0"/>
                              </a:rPr>
                              <m:t>1</m:t>
                            </m:r>
                          </m:sub>
                        </m:sSub>
                      </m:den>
                    </m:f>
                  </m:oMath>
                </a14:m>
                <a:r>
                  <a:rPr lang="en-AU" sz="4000" dirty="0"/>
                  <a:t> </a:t>
                </a:r>
                <a:r>
                  <a:rPr lang="en-AU" sz="4400" dirty="0"/>
                  <a:t>= Expected depth</a:t>
                </a:r>
              </a:p>
            </p:txBody>
          </p:sp>
        </mc:Choice>
        <mc:Fallback xmlns="">
          <p:sp>
            <p:nvSpPr>
              <p:cNvPr id="10" name="TextBox 9">
                <a:extLst>
                  <a:ext uri="{FF2B5EF4-FFF2-40B4-BE49-F238E27FC236}">
                    <a16:creationId xmlns:a16="http://schemas.microsoft.com/office/drawing/2014/main" id="{FB50B9A6-A64B-486A-9162-A4415C1CD1D5}"/>
                  </a:ext>
                </a:extLst>
              </p:cNvPr>
              <p:cNvSpPr txBox="1">
                <a:spLocks noRot="1" noChangeAspect="1" noMove="1" noResize="1" noEditPoints="1" noAdjustHandles="1" noChangeArrowheads="1" noChangeShapeType="1" noTextEdit="1"/>
              </p:cNvSpPr>
              <p:nvPr/>
            </p:nvSpPr>
            <p:spPr>
              <a:xfrm>
                <a:off x="3730172" y="2393233"/>
                <a:ext cx="6676571" cy="1226939"/>
              </a:xfrm>
              <a:prstGeom prst="rect">
                <a:avLst/>
              </a:prstGeom>
              <a:blipFill>
                <a:blip r:embed="rId3"/>
                <a:stretch>
                  <a:fillRect l="-3612"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A320FD-D670-4E21-A119-F65F4F715C48}"/>
                  </a:ext>
                </a:extLst>
              </p:cNvPr>
              <p:cNvSpPr txBox="1"/>
              <p:nvPr/>
            </p:nvSpPr>
            <p:spPr>
              <a:xfrm>
                <a:off x="1476864" y="2349691"/>
                <a:ext cx="2122680" cy="143661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nary>
                        <m:naryPr>
                          <m:chr m:val="∑"/>
                          <m:supHide m:val="on"/>
                          <m:ctrlPr>
                            <a:rPr lang="en-AU" sz="3600" i="1" smtClean="0">
                              <a:latin typeface="Cambria Math" panose="02040503050406030204" pitchFamily="18" charset="0"/>
                            </a:rPr>
                          </m:ctrlPr>
                        </m:naryPr>
                        <m:sub>
                          <m:r>
                            <m:rPr>
                              <m:brk m:alnAt="9"/>
                            </m:rPr>
                            <a:rPr lang="en-AU" sz="3600" i="1">
                              <a:latin typeface="Cambria Math" panose="02040503050406030204" pitchFamily="18" charset="0"/>
                            </a:rPr>
                            <m:t>𝑖</m:t>
                          </m:r>
                        </m:sub>
                        <m:sup/>
                        <m:e>
                          <m:r>
                            <a:rPr lang="en-AU" sz="3600" i="1" smtClean="0">
                              <a:latin typeface="Cambria Math" panose="02040503050406030204" pitchFamily="18" charset="0"/>
                            </a:rPr>
                            <m:t>𝑖</m:t>
                          </m:r>
                          <m:r>
                            <a:rPr lang="en-AU" sz="3600" b="0" i="1" smtClean="0">
                              <a:latin typeface="Cambria Math" panose="02040503050406030204" pitchFamily="18" charset="0"/>
                            </a:rPr>
                            <m:t> .</m:t>
                          </m:r>
                          <m:sSub>
                            <m:sSubPr>
                              <m:ctrlPr>
                                <a:rPr lang="en-AU" sz="3600" b="0" i="1" smtClean="0">
                                  <a:latin typeface="Cambria Math" panose="02040503050406030204" pitchFamily="18" charset="0"/>
                                </a:rPr>
                              </m:ctrlPr>
                            </m:sSubPr>
                            <m:e>
                              <m:r>
                                <a:rPr lang="en-AU" sz="3600" b="0" i="1" smtClean="0">
                                  <a:latin typeface="Cambria Math" panose="02040503050406030204" pitchFamily="18" charset="0"/>
                                </a:rPr>
                                <m:t>𝐿</m:t>
                              </m:r>
                            </m:e>
                            <m:sub>
                              <m:r>
                                <a:rPr lang="en-AU" sz="3600" b="0" i="1" smtClean="0">
                                  <a:latin typeface="Cambria Math" panose="02040503050406030204" pitchFamily="18" charset="0"/>
                                </a:rPr>
                                <m:t>𝑖</m:t>
                              </m:r>
                            </m:sub>
                          </m:sSub>
                        </m:e>
                      </m:nary>
                    </m:oMath>
                  </m:oMathPara>
                </a14:m>
                <a:endParaRPr lang="en-AU" sz="2000" dirty="0"/>
              </a:p>
            </p:txBody>
          </p:sp>
        </mc:Choice>
        <mc:Fallback xmlns="">
          <p:sp>
            <p:nvSpPr>
              <p:cNvPr id="17" name="TextBox 16">
                <a:extLst>
                  <a:ext uri="{FF2B5EF4-FFF2-40B4-BE49-F238E27FC236}">
                    <a16:creationId xmlns:a16="http://schemas.microsoft.com/office/drawing/2014/main" id="{1AA320FD-D670-4E21-A119-F65F4F715C48}"/>
                  </a:ext>
                </a:extLst>
              </p:cNvPr>
              <p:cNvSpPr txBox="1">
                <a:spLocks noRot="1" noChangeAspect="1" noMove="1" noResize="1" noEditPoints="1" noAdjustHandles="1" noChangeArrowheads="1" noChangeShapeType="1" noTextEdit="1"/>
              </p:cNvSpPr>
              <p:nvPr/>
            </p:nvSpPr>
            <p:spPr>
              <a:xfrm>
                <a:off x="1476864" y="2349691"/>
                <a:ext cx="2122680" cy="1436612"/>
              </a:xfrm>
              <a:prstGeom prst="rect">
                <a:avLst/>
              </a:prstGeom>
              <a:blipFill>
                <a:blip r:embed="rId4"/>
                <a:stretch>
                  <a:fillRect l="-57143" t="-135088" r="-8333" b="-189474"/>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003952D-4F1D-2449-B21A-DAB6E93E6BD3}"/>
              </a:ext>
            </a:extLst>
          </p:cNvPr>
          <p:cNvSpPr txBox="1">
            <a:spLocks/>
          </p:cNvSpPr>
          <p:nvPr/>
        </p:nvSpPr>
        <p:spPr>
          <a:xfrm>
            <a:off x="839788" y="365125"/>
            <a:ext cx="10515600" cy="923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t>ERG versus ETG metrics</a:t>
            </a:r>
            <a:endParaRPr lang="en-AU"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75D22AD-3BCB-3246-B156-6372F685A83F}"/>
                  </a:ext>
                </a:extLst>
              </p:cNvPr>
              <p:cNvSpPr txBox="1"/>
              <p:nvPr/>
            </p:nvSpPr>
            <p:spPr>
              <a:xfrm>
                <a:off x="1001487" y="4949375"/>
                <a:ext cx="9114972" cy="671851"/>
              </a:xfrm>
              <a:prstGeom prst="rect">
                <a:avLst/>
              </a:prstGeom>
              <a:noFill/>
            </p:spPr>
            <p:txBody>
              <a:bodyPr wrap="square" rtlCol="0">
                <a:spAutoFit/>
              </a:bodyPr>
              <a:lstStyle/>
              <a:p>
                <a:pPr>
                  <a:lnSpc>
                    <a:spcPct val="150000"/>
                  </a:lnSpc>
                </a:pPr>
                <a:r>
                  <a:rPr lang="en-US" sz="2800" dirty="0"/>
                  <a:t>For any C/W/L metric, ETG = ERG/</a:t>
                </a:r>
                <a14:m>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𝑊</m:t>
                        </m:r>
                      </m:e>
                      <m:sub>
                        <m:r>
                          <a:rPr lang="en-AU" sz="2800" b="0" i="1" smtClean="0">
                            <a:latin typeface="Cambria Math" panose="02040503050406030204" pitchFamily="18" charset="0"/>
                          </a:rPr>
                          <m:t>1</m:t>
                        </m:r>
                      </m:sub>
                    </m:sSub>
                  </m:oMath>
                </a14:m>
                <a:r>
                  <a:rPr lang="en-US" sz="2800" dirty="0"/>
                  <a:t> </a:t>
                </a:r>
              </a:p>
            </p:txBody>
          </p:sp>
        </mc:Choice>
        <mc:Fallback xmlns="">
          <p:sp>
            <p:nvSpPr>
              <p:cNvPr id="2" name="TextBox 1">
                <a:extLst>
                  <a:ext uri="{FF2B5EF4-FFF2-40B4-BE49-F238E27FC236}">
                    <a16:creationId xmlns:a16="http://schemas.microsoft.com/office/drawing/2014/main" id="{E75D22AD-3BCB-3246-B156-6372F685A83F}"/>
                  </a:ext>
                </a:extLst>
              </p:cNvPr>
              <p:cNvSpPr txBox="1">
                <a:spLocks noRot="1" noChangeAspect="1" noMove="1" noResize="1" noEditPoints="1" noAdjustHandles="1" noChangeArrowheads="1" noChangeShapeType="1" noTextEdit="1"/>
              </p:cNvSpPr>
              <p:nvPr/>
            </p:nvSpPr>
            <p:spPr>
              <a:xfrm>
                <a:off x="1001487" y="4949375"/>
                <a:ext cx="9114972" cy="671851"/>
              </a:xfrm>
              <a:prstGeom prst="rect">
                <a:avLst/>
              </a:prstGeom>
              <a:blipFill>
                <a:blip r:embed="rId5"/>
                <a:stretch>
                  <a:fillRect l="-1391" b="-22222"/>
                </a:stretch>
              </a:blipFill>
            </p:spPr>
            <p:txBody>
              <a:bodyPr/>
              <a:lstStyle/>
              <a:p>
                <a:r>
                  <a:rPr lang="en-US">
                    <a:noFill/>
                  </a:rPr>
                  <a:t> </a:t>
                </a:r>
              </a:p>
            </p:txBody>
          </p:sp>
        </mc:Fallback>
      </mc:AlternateContent>
    </p:spTree>
    <p:extLst>
      <p:ext uri="{BB962C8B-B14F-4D97-AF65-F5344CB8AC3E}">
        <p14:creationId xmlns:p14="http://schemas.microsoft.com/office/powerpoint/2010/main" val="4133638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155FC2A-BE22-466A-B945-E33EF8CD26B6}"/>
              </a:ext>
            </a:extLst>
          </p:cNvPr>
          <p:cNvGraphicFramePr/>
          <p:nvPr/>
        </p:nvGraphicFramePr>
        <p:xfrm>
          <a:off x="2220687" y="112606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DF041A7C-AE58-9449-9917-A557CD415792}"/>
              </a:ext>
            </a:extLst>
          </p:cNvPr>
          <p:cNvSpPr txBox="1">
            <a:spLocks/>
          </p:cNvSpPr>
          <p:nvPr/>
        </p:nvSpPr>
        <p:spPr>
          <a:xfrm>
            <a:off x="839788" y="365125"/>
            <a:ext cx="10515600" cy="923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t>C/W/L spells “cool”…</a:t>
            </a:r>
            <a:endParaRPr lang="en-AU" dirty="0"/>
          </a:p>
        </p:txBody>
      </p:sp>
    </p:spTree>
    <p:extLst>
      <p:ext uri="{BB962C8B-B14F-4D97-AF65-F5344CB8AC3E}">
        <p14:creationId xmlns:p14="http://schemas.microsoft.com/office/powerpoint/2010/main" val="3011252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B50B9A6-A64B-486A-9162-A4415C1CD1D5}"/>
              </a:ext>
            </a:extLst>
          </p:cNvPr>
          <p:cNvSpPr txBox="1"/>
          <p:nvPr/>
        </p:nvSpPr>
        <p:spPr>
          <a:xfrm>
            <a:off x="3251198" y="3141320"/>
            <a:ext cx="7856323" cy="646331"/>
          </a:xfrm>
          <a:prstGeom prst="rect">
            <a:avLst/>
          </a:prstGeom>
          <a:noFill/>
        </p:spPr>
        <p:txBody>
          <a:bodyPr wrap="square" rtlCol="0">
            <a:spAutoFit/>
          </a:bodyPr>
          <a:lstStyle/>
          <a:p>
            <a:r>
              <a:rPr lang="en-AU" sz="3600" dirty="0"/>
              <a:t>= Expected rate of cost</a:t>
            </a:r>
          </a:p>
        </p:txBody>
      </p:sp>
      <p:sp>
        <p:nvSpPr>
          <p:cNvPr id="17" name="TextBox 16">
            <a:extLst>
              <a:ext uri="{FF2B5EF4-FFF2-40B4-BE49-F238E27FC236}">
                <a16:creationId xmlns:a16="http://schemas.microsoft.com/office/drawing/2014/main" id="{1AA320FD-D670-4E21-A119-F65F4F715C48}"/>
              </a:ext>
            </a:extLst>
          </p:cNvPr>
          <p:cNvSpPr txBox="1"/>
          <p:nvPr/>
        </p:nvSpPr>
        <p:spPr>
          <a:xfrm>
            <a:off x="1172061" y="3105834"/>
            <a:ext cx="2079137" cy="646331"/>
          </a:xfrm>
          <a:prstGeom prst="rect">
            <a:avLst/>
          </a:prstGeom>
          <a:noFill/>
        </p:spPr>
        <p:txBody>
          <a:bodyPr wrap="square" rtlCol="0">
            <a:spAutoFit/>
          </a:bodyPr>
          <a:lstStyle/>
          <a:p>
            <a:pPr algn="r"/>
            <a:r>
              <a:rPr lang="en-AU" sz="3600" dirty="0"/>
              <a:t>W∙k</a:t>
            </a:r>
          </a:p>
        </p:txBody>
      </p:sp>
      <p:sp>
        <p:nvSpPr>
          <p:cNvPr id="4" name="Title 1">
            <a:extLst>
              <a:ext uri="{FF2B5EF4-FFF2-40B4-BE49-F238E27FC236}">
                <a16:creationId xmlns:a16="http://schemas.microsoft.com/office/drawing/2014/main" id="{272CB1DC-CBDA-5E4F-A20D-8AF4B4FCF4EB}"/>
              </a:ext>
            </a:extLst>
          </p:cNvPr>
          <p:cNvSpPr txBox="1">
            <a:spLocks/>
          </p:cNvSpPr>
          <p:nvPr/>
        </p:nvSpPr>
        <p:spPr>
          <a:xfrm>
            <a:off x="839788"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t>What does it cost to look at a document?</a:t>
            </a:r>
            <a:endParaRPr lang="en-AU"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D522312-AA22-CB49-80B3-D06B60A959C3}"/>
                  </a:ext>
                </a:extLst>
              </p:cNvPr>
              <p:cNvSpPr txBox="1"/>
              <p:nvPr/>
            </p:nvSpPr>
            <p:spPr>
              <a:xfrm>
                <a:off x="972460" y="1690688"/>
                <a:ext cx="9855200" cy="523220"/>
              </a:xfrm>
              <a:prstGeom prst="rect">
                <a:avLst/>
              </a:prstGeom>
              <a:noFill/>
            </p:spPr>
            <p:txBody>
              <a:bodyPr wrap="square" rtlCol="0">
                <a:spAutoFit/>
              </a:bodyPr>
              <a:lstStyle/>
              <a:p>
                <a:r>
                  <a:rPr lang="en-US" sz="2800" dirty="0"/>
                  <a:t>Suppose that </a:t>
                </a:r>
                <a14:m>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𝑘</m:t>
                        </m:r>
                      </m:e>
                      <m:sub>
                        <m:r>
                          <a:rPr lang="en-AU" sz="2800" b="0" i="1" smtClean="0">
                            <a:latin typeface="Cambria Math" panose="02040503050406030204" pitchFamily="18" charset="0"/>
                          </a:rPr>
                          <m:t>𝑖</m:t>
                        </m:r>
                      </m:sub>
                    </m:sSub>
                  </m:oMath>
                </a14:m>
                <a:r>
                  <a:rPr lang="en-US" sz="2800" dirty="0"/>
                  <a:t> is the cost of examining the document at rank </a:t>
                </a:r>
                <a14:m>
                  <m:oMath xmlns:m="http://schemas.openxmlformats.org/officeDocument/2006/math">
                    <m:r>
                      <a:rPr lang="en-AU" sz="2800" b="0" i="1" smtClean="0">
                        <a:latin typeface="Cambria Math" panose="02040503050406030204" pitchFamily="18" charset="0"/>
                      </a:rPr>
                      <m:t>𝑖</m:t>
                    </m:r>
                  </m:oMath>
                </a14:m>
                <a:r>
                  <a:rPr lang="en-US" sz="2800" dirty="0"/>
                  <a:t>.</a:t>
                </a:r>
              </a:p>
            </p:txBody>
          </p:sp>
        </mc:Choice>
        <mc:Fallback xmlns="">
          <p:sp>
            <p:nvSpPr>
              <p:cNvPr id="2" name="TextBox 1">
                <a:extLst>
                  <a:ext uri="{FF2B5EF4-FFF2-40B4-BE49-F238E27FC236}">
                    <a16:creationId xmlns:a16="http://schemas.microsoft.com/office/drawing/2014/main" id="{AD522312-AA22-CB49-80B3-D06B60A959C3}"/>
                  </a:ext>
                </a:extLst>
              </p:cNvPr>
              <p:cNvSpPr txBox="1">
                <a:spLocks noRot="1" noChangeAspect="1" noMove="1" noResize="1" noEditPoints="1" noAdjustHandles="1" noChangeArrowheads="1" noChangeShapeType="1" noTextEdit="1"/>
              </p:cNvSpPr>
              <p:nvPr/>
            </p:nvSpPr>
            <p:spPr>
              <a:xfrm>
                <a:off x="972460" y="1690688"/>
                <a:ext cx="9855200" cy="523220"/>
              </a:xfrm>
              <a:prstGeom prst="rect">
                <a:avLst/>
              </a:prstGeom>
              <a:blipFill>
                <a:blip r:embed="rId3"/>
                <a:stretch>
                  <a:fillRect l="-1287" t="-9524" b="-3095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CB83D40-0D44-7B46-A5AB-32E769FB957A}"/>
              </a:ext>
            </a:extLst>
          </p:cNvPr>
          <p:cNvSpPr txBox="1"/>
          <p:nvPr/>
        </p:nvSpPr>
        <p:spPr>
          <a:xfrm>
            <a:off x="972460" y="4715064"/>
            <a:ext cx="9855200" cy="523220"/>
          </a:xfrm>
          <a:prstGeom prst="rect">
            <a:avLst/>
          </a:prstGeom>
          <a:noFill/>
        </p:spPr>
        <p:txBody>
          <a:bodyPr wrap="square" rtlCol="0">
            <a:spAutoFit/>
          </a:bodyPr>
          <a:lstStyle/>
          <a:p>
            <a:r>
              <a:rPr lang="en-AU" sz="2800" dirty="0"/>
              <a:t>With units of seconds per document, or $ per document.</a:t>
            </a:r>
            <a:endParaRPr lang="en-US" sz="2800" dirty="0"/>
          </a:p>
        </p:txBody>
      </p:sp>
    </p:spTree>
    <p:extLst>
      <p:ext uri="{BB962C8B-B14F-4D97-AF65-F5344CB8AC3E}">
        <p14:creationId xmlns:p14="http://schemas.microsoft.com/office/powerpoint/2010/main" val="1693420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B50B9A6-A64B-486A-9162-A4415C1CD1D5}"/>
              </a:ext>
            </a:extLst>
          </p:cNvPr>
          <p:cNvSpPr txBox="1"/>
          <p:nvPr/>
        </p:nvSpPr>
        <p:spPr>
          <a:xfrm>
            <a:off x="4412348" y="2923464"/>
            <a:ext cx="7333809" cy="646331"/>
          </a:xfrm>
          <a:prstGeom prst="rect">
            <a:avLst/>
          </a:prstGeom>
          <a:noFill/>
        </p:spPr>
        <p:txBody>
          <a:bodyPr wrap="square" rtlCol="0">
            <a:spAutoFit/>
          </a:bodyPr>
          <a:lstStyle/>
          <a:p>
            <a:r>
              <a:rPr lang="en-AU" sz="3600" dirty="0"/>
              <a:t>= Expected total cost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A320FD-D670-4E21-A119-F65F4F715C48}"/>
                  </a:ext>
                </a:extLst>
              </p:cNvPr>
              <p:cNvSpPr txBox="1"/>
              <p:nvPr/>
            </p:nvSpPr>
            <p:spPr>
              <a:xfrm>
                <a:off x="1651039" y="2407747"/>
                <a:ext cx="2645194" cy="1677767"/>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nary>
                        <m:naryPr>
                          <m:chr m:val="∑"/>
                          <m:supHide m:val="on"/>
                          <m:ctrlPr>
                            <a:rPr lang="en-AU" sz="3200" i="1" smtClean="0">
                              <a:latin typeface="Cambria Math" panose="02040503050406030204" pitchFamily="18" charset="0"/>
                            </a:rPr>
                          </m:ctrlPr>
                        </m:naryPr>
                        <m:sub>
                          <m:r>
                            <m:rPr>
                              <m:brk m:alnAt="9"/>
                            </m:rPr>
                            <a:rPr lang="en-AU" sz="3200" i="1">
                              <a:latin typeface="Cambria Math" panose="02040503050406030204" pitchFamily="18" charset="0"/>
                            </a:rPr>
                            <m:t>𝑖</m:t>
                          </m:r>
                        </m:sub>
                        <m:sup/>
                        <m:e>
                          <m:d>
                            <m:dPr>
                              <m:ctrlPr>
                                <a:rPr lang="en-AU" sz="3200" i="1">
                                  <a:latin typeface="Cambria Math" panose="02040503050406030204" pitchFamily="18" charset="0"/>
                                </a:rPr>
                              </m:ctrlPr>
                            </m:dPr>
                            <m:e>
                              <m:sSub>
                                <m:sSubPr>
                                  <m:ctrlPr>
                                    <a:rPr lang="en-AU" sz="3200" i="1">
                                      <a:latin typeface="Cambria Math" panose="02040503050406030204" pitchFamily="18" charset="0"/>
                                    </a:rPr>
                                  </m:ctrlPr>
                                </m:sSubPr>
                                <m:e>
                                  <m:r>
                                    <a:rPr lang="en-AU" sz="3200" i="1">
                                      <a:latin typeface="Cambria Math" panose="02040503050406030204" pitchFamily="18" charset="0"/>
                                    </a:rPr>
                                    <m:t>𝐿</m:t>
                                  </m:r>
                                </m:e>
                                <m:sub>
                                  <m:r>
                                    <a:rPr lang="en-AU" sz="3200" i="1">
                                      <a:latin typeface="Cambria Math" panose="02040503050406030204" pitchFamily="18" charset="0"/>
                                    </a:rPr>
                                    <m:t>𝑖</m:t>
                                  </m:r>
                                </m:sub>
                              </m:sSub>
                              <m:nary>
                                <m:naryPr>
                                  <m:chr m:val="∑"/>
                                  <m:ctrlPr>
                                    <a:rPr lang="en-AU" sz="3200" i="1">
                                      <a:latin typeface="Cambria Math" panose="02040503050406030204" pitchFamily="18" charset="0"/>
                                    </a:rPr>
                                  </m:ctrlPr>
                                </m:naryPr>
                                <m:sub>
                                  <m:r>
                                    <m:rPr>
                                      <m:brk m:alnAt="9"/>
                                    </m:rPr>
                                    <a:rPr lang="en-AU" sz="3200" i="1">
                                      <a:latin typeface="Cambria Math" panose="02040503050406030204" pitchFamily="18" charset="0"/>
                                    </a:rPr>
                                    <m:t>𝑗</m:t>
                                  </m:r>
                                  <m:r>
                                    <a:rPr lang="en-AU" sz="3200" i="1">
                                      <a:latin typeface="Cambria Math" panose="02040503050406030204" pitchFamily="18" charset="0"/>
                                    </a:rPr>
                                    <m:t>=1</m:t>
                                  </m:r>
                                </m:sub>
                                <m:sup>
                                  <m:r>
                                    <a:rPr lang="en-AU" sz="3200" i="1">
                                      <a:latin typeface="Cambria Math" panose="02040503050406030204" pitchFamily="18" charset="0"/>
                                      <a:ea typeface="Cambria Math" panose="02040503050406030204" pitchFamily="18" charset="0"/>
                                    </a:rPr>
                                    <m:t>𝑖</m:t>
                                  </m:r>
                                </m:sup>
                                <m:e>
                                  <m:sSub>
                                    <m:sSubPr>
                                      <m:ctrlPr>
                                        <a:rPr lang="en-AU" sz="3200" i="1">
                                          <a:latin typeface="Cambria Math" panose="02040503050406030204" pitchFamily="18" charset="0"/>
                                          <a:ea typeface="Cambria Math" panose="02040503050406030204" pitchFamily="18" charset="0"/>
                                        </a:rPr>
                                      </m:ctrlPr>
                                    </m:sSubPr>
                                    <m:e>
                                      <m:r>
                                        <a:rPr lang="en-AU" sz="3200" b="0" i="1" smtClean="0">
                                          <a:latin typeface="Cambria Math" panose="02040503050406030204" pitchFamily="18" charset="0"/>
                                        </a:rPr>
                                        <m:t>𝑘</m:t>
                                      </m:r>
                                    </m:e>
                                    <m:sub>
                                      <m:r>
                                        <a:rPr lang="en-AU" sz="3200" b="0" i="1" smtClean="0">
                                          <a:latin typeface="Cambria Math" panose="02040503050406030204" pitchFamily="18" charset="0"/>
                                        </a:rPr>
                                        <m:t>𝑗</m:t>
                                      </m:r>
                                    </m:sub>
                                  </m:sSub>
                                </m:e>
                              </m:nary>
                            </m:e>
                          </m:d>
                        </m:e>
                      </m:nary>
                    </m:oMath>
                  </m:oMathPara>
                </a14:m>
                <a:endParaRPr lang="en-AU" sz="3200" dirty="0"/>
              </a:p>
            </p:txBody>
          </p:sp>
        </mc:Choice>
        <mc:Fallback xmlns="">
          <p:sp>
            <p:nvSpPr>
              <p:cNvPr id="17" name="TextBox 16">
                <a:extLst>
                  <a:ext uri="{FF2B5EF4-FFF2-40B4-BE49-F238E27FC236}">
                    <a16:creationId xmlns:a16="http://schemas.microsoft.com/office/drawing/2014/main" id="{1AA320FD-D670-4E21-A119-F65F4F715C48}"/>
                  </a:ext>
                </a:extLst>
              </p:cNvPr>
              <p:cNvSpPr txBox="1">
                <a:spLocks noRot="1" noChangeAspect="1" noMove="1" noResize="1" noEditPoints="1" noAdjustHandles="1" noChangeArrowheads="1" noChangeShapeType="1" noTextEdit="1"/>
              </p:cNvSpPr>
              <p:nvPr/>
            </p:nvSpPr>
            <p:spPr>
              <a:xfrm>
                <a:off x="1651039" y="2407747"/>
                <a:ext cx="2645194" cy="1677767"/>
              </a:xfrm>
              <a:prstGeom prst="rect">
                <a:avLst/>
              </a:prstGeom>
              <a:blipFill>
                <a:blip r:embed="rId3"/>
                <a:stretch>
                  <a:fillRect l="-55024" t="-87218" r="-11483" b="-134586"/>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6D8C7E7D-C290-BB47-A1C1-AA9C2860645D}"/>
              </a:ext>
            </a:extLst>
          </p:cNvPr>
          <p:cNvSpPr txBox="1">
            <a:spLocks/>
          </p:cNvSpPr>
          <p:nvPr/>
        </p:nvSpPr>
        <p:spPr>
          <a:xfrm>
            <a:off x="839788" y="365126"/>
            <a:ext cx="10515600" cy="9233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t>What does it cost to look at a document?</a:t>
            </a:r>
            <a:endParaRPr lang="en-AU"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E292FD8-961E-9448-A838-C949CD5BBB8E}"/>
                  </a:ext>
                </a:extLst>
              </p:cNvPr>
              <p:cNvSpPr txBox="1"/>
              <p:nvPr/>
            </p:nvSpPr>
            <p:spPr>
              <a:xfrm>
                <a:off x="972460" y="4715064"/>
                <a:ext cx="9855200" cy="1317092"/>
              </a:xfrm>
              <a:prstGeom prst="rect">
                <a:avLst/>
              </a:prstGeom>
              <a:noFill/>
            </p:spPr>
            <p:txBody>
              <a:bodyPr wrap="square" rtlCol="0">
                <a:spAutoFit/>
              </a:bodyPr>
              <a:lstStyle/>
              <a:p>
                <a:pPr>
                  <a:lnSpc>
                    <a:spcPct val="150000"/>
                  </a:lnSpc>
                </a:pPr>
                <a:r>
                  <a:rPr lang="en-AU" sz="2800" dirty="0"/>
                  <a:t>With units of seconds, or $.</a:t>
                </a:r>
              </a:p>
              <a:p>
                <a:pPr>
                  <a:lnSpc>
                    <a:spcPct val="150000"/>
                  </a:lnSpc>
                </a:pPr>
                <a:r>
                  <a:rPr lang="en-AU" sz="2800" dirty="0"/>
                  <a:t>And ETC = ERC/</a:t>
                </a:r>
                <a14:m>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𝑊</m:t>
                        </m:r>
                      </m:e>
                      <m:sub>
                        <m:r>
                          <a:rPr lang="en-AU" sz="2800" b="0" i="1" smtClean="0">
                            <a:latin typeface="Cambria Math" panose="02040503050406030204" pitchFamily="18" charset="0"/>
                          </a:rPr>
                          <m:t>1</m:t>
                        </m:r>
                      </m:sub>
                    </m:sSub>
                  </m:oMath>
                </a14:m>
                <a:r>
                  <a:rPr lang="en-US" sz="2800" dirty="0"/>
                  <a:t>.</a:t>
                </a:r>
              </a:p>
            </p:txBody>
          </p:sp>
        </mc:Choice>
        <mc:Fallback xmlns="">
          <p:sp>
            <p:nvSpPr>
              <p:cNvPr id="5" name="TextBox 4">
                <a:extLst>
                  <a:ext uri="{FF2B5EF4-FFF2-40B4-BE49-F238E27FC236}">
                    <a16:creationId xmlns:a16="http://schemas.microsoft.com/office/drawing/2014/main" id="{0E292FD8-961E-9448-A838-C949CD5BBB8E}"/>
                  </a:ext>
                </a:extLst>
              </p:cNvPr>
              <p:cNvSpPr txBox="1">
                <a:spLocks noRot="1" noChangeAspect="1" noMove="1" noResize="1" noEditPoints="1" noAdjustHandles="1" noChangeArrowheads="1" noChangeShapeType="1" noTextEdit="1"/>
              </p:cNvSpPr>
              <p:nvPr/>
            </p:nvSpPr>
            <p:spPr>
              <a:xfrm>
                <a:off x="972460" y="4715064"/>
                <a:ext cx="9855200" cy="1317092"/>
              </a:xfrm>
              <a:prstGeom prst="rect">
                <a:avLst/>
              </a:prstGeom>
              <a:blipFill>
                <a:blip r:embed="rId4"/>
                <a:stretch>
                  <a:fillRect l="-1287" b="-11429"/>
                </a:stretch>
              </a:blipFill>
            </p:spPr>
            <p:txBody>
              <a:bodyPr/>
              <a:lstStyle/>
              <a:p>
                <a:r>
                  <a:rPr lang="en-US">
                    <a:noFill/>
                  </a:rPr>
                  <a:t> </a:t>
                </a:r>
              </a:p>
            </p:txBody>
          </p:sp>
        </mc:Fallback>
      </mc:AlternateContent>
    </p:spTree>
    <p:extLst>
      <p:ext uri="{BB962C8B-B14F-4D97-AF65-F5344CB8AC3E}">
        <p14:creationId xmlns:p14="http://schemas.microsoft.com/office/powerpoint/2010/main" val="817545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b="-120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13D32B-0ED9-4C81-8C12-FE8E01790BA5}"/>
              </a:ext>
            </a:extLst>
          </p:cNvPr>
          <p:cNvSpPr>
            <a:spLocks noGrp="1"/>
          </p:cNvSpPr>
          <p:nvPr>
            <p:ph type="title"/>
          </p:nvPr>
        </p:nvSpPr>
        <p:spPr/>
        <p:txBody>
          <a:bodyPr/>
          <a:lstStyle/>
          <a:p>
            <a:pPr algn="r"/>
            <a:r>
              <a:rPr lang="en-AU" dirty="0"/>
              <a:t>Properties of models:</a:t>
            </a:r>
            <a:br>
              <a:rPr lang="en-AU" dirty="0"/>
            </a:br>
            <a:r>
              <a:rPr lang="en-AU" dirty="0"/>
              <a:t>Desiderata</a:t>
            </a:r>
          </a:p>
        </p:txBody>
      </p:sp>
      <p:sp>
        <p:nvSpPr>
          <p:cNvPr id="5" name="Text Placeholder 4">
            <a:extLst>
              <a:ext uri="{FF2B5EF4-FFF2-40B4-BE49-F238E27FC236}">
                <a16:creationId xmlns:a16="http://schemas.microsoft.com/office/drawing/2014/main" id="{C77C5E4E-DE1A-46EA-9B55-00756AEF1542}"/>
              </a:ext>
            </a:extLst>
          </p:cNvPr>
          <p:cNvSpPr>
            <a:spLocks noGrp="1"/>
          </p:cNvSpPr>
          <p:nvPr>
            <p:ph type="body" idx="1"/>
          </p:nvPr>
        </p:nvSpPr>
        <p:spPr/>
        <p:txBody>
          <a:bodyPr/>
          <a:lstStyle/>
          <a:p>
            <a:pPr algn="r"/>
            <a:endParaRPr lang="en-AU" dirty="0"/>
          </a:p>
        </p:txBody>
      </p:sp>
    </p:spTree>
    <p:extLst>
      <p:ext uri="{BB962C8B-B14F-4D97-AF65-F5344CB8AC3E}">
        <p14:creationId xmlns:p14="http://schemas.microsoft.com/office/powerpoint/2010/main" val="3590338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155FC2A-BE22-466A-B945-E33EF8CD26B6}"/>
              </a:ext>
            </a:extLst>
          </p:cNvPr>
          <p:cNvGraphicFramePr/>
          <p:nvPr>
            <p:extLst>
              <p:ext uri="{D42A27DB-BD31-4B8C-83A1-F6EECF244321}">
                <p14:modId xmlns:p14="http://schemas.microsoft.com/office/powerpoint/2010/main" val="3285331959"/>
              </p:ext>
            </p:extLst>
          </p:nvPr>
        </p:nvGraphicFramePr>
        <p:xfrm>
          <a:off x="7053942" y="1615318"/>
          <a:ext cx="5138058" cy="3627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DF041A7C-AE58-9449-9917-A557CD415792}"/>
              </a:ext>
            </a:extLst>
          </p:cNvPr>
          <p:cNvSpPr txBox="1">
            <a:spLocks/>
          </p:cNvSpPr>
          <p:nvPr/>
        </p:nvSpPr>
        <p:spPr>
          <a:xfrm>
            <a:off x="839788" y="365125"/>
            <a:ext cx="10515600" cy="923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t>C/W/L spells “cool”…</a:t>
            </a:r>
            <a:endParaRPr lang="en-AU" dirty="0"/>
          </a:p>
        </p:txBody>
      </p:sp>
      <p:sp>
        <p:nvSpPr>
          <p:cNvPr id="2" name="TextBox 1">
            <a:extLst>
              <a:ext uri="{FF2B5EF4-FFF2-40B4-BE49-F238E27FC236}">
                <a16:creationId xmlns:a16="http://schemas.microsoft.com/office/drawing/2014/main" id="{38F7BF48-586D-C14F-9738-3264173A27E7}"/>
              </a:ext>
            </a:extLst>
          </p:cNvPr>
          <p:cNvSpPr txBox="1"/>
          <p:nvPr/>
        </p:nvSpPr>
        <p:spPr>
          <a:xfrm>
            <a:off x="899888" y="2046513"/>
            <a:ext cx="6154054" cy="2862322"/>
          </a:xfrm>
          <a:prstGeom prst="rect">
            <a:avLst/>
          </a:prstGeom>
          <a:noFill/>
        </p:spPr>
        <p:txBody>
          <a:bodyPr wrap="square" rtlCol="0">
            <a:spAutoFit/>
          </a:bodyPr>
          <a:lstStyle/>
          <a:p>
            <a:pPr>
              <a:spcBef>
                <a:spcPts val="2400"/>
              </a:spcBef>
            </a:pPr>
            <a:r>
              <a:rPr lang="en-US" sz="2800" dirty="0"/>
              <a:t>Now what?</a:t>
            </a:r>
          </a:p>
          <a:p>
            <a:pPr>
              <a:spcBef>
                <a:spcPts val="2400"/>
              </a:spcBef>
            </a:pPr>
            <a:r>
              <a:rPr lang="en-US" sz="2800" dirty="0"/>
              <a:t>Can we think about C/W/L functions that somehow or another “make sense”?</a:t>
            </a:r>
          </a:p>
          <a:p>
            <a:pPr>
              <a:spcBef>
                <a:spcPts val="2400"/>
              </a:spcBef>
            </a:pPr>
            <a:r>
              <a:rPr lang="en-US" sz="2800" dirty="0"/>
              <a:t>Can we find C/W/L functions that </a:t>
            </a:r>
            <a:r>
              <a:rPr lang="en-US" sz="2800" b="1" dirty="0">
                <a:solidFill>
                  <a:srgbClr val="FF0000"/>
                </a:solidFill>
              </a:rPr>
              <a:t>match observable user behavior?</a:t>
            </a:r>
            <a:endParaRPr lang="en-US" sz="2800" dirty="0"/>
          </a:p>
        </p:txBody>
      </p:sp>
    </p:spTree>
    <p:extLst>
      <p:ext uri="{BB962C8B-B14F-4D97-AF65-F5344CB8AC3E}">
        <p14:creationId xmlns:p14="http://schemas.microsoft.com/office/powerpoint/2010/main" val="2685132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F931-9BC3-46A9-B5B4-1862457F5D5A}"/>
              </a:ext>
            </a:extLst>
          </p:cNvPr>
          <p:cNvSpPr>
            <a:spLocks noGrp="1"/>
          </p:cNvSpPr>
          <p:nvPr>
            <p:ph type="title"/>
          </p:nvPr>
        </p:nvSpPr>
        <p:spPr/>
        <p:txBody>
          <a:bodyPr>
            <a:normAutofit/>
          </a:bodyPr>
          <a:lstStyle/>
          <a:p>
            <a:pPr lvl="0"/>
            <a:r>
              <a:rPr lang="en-AU" sz="4400" kern="1200" dirty="0">
                <a:solidFill>
                  <a:schemeClr val="tx1"/>
                </a:solidFill>
                <a:effectLst/>
                <a:latin typeface="+mj-lt"/>
                <a:ea typeface="+mj-ea"/>
                <a:cs typeface="+mj-cs"/>
              </a:rPr>
              <a:t>Top-weighted</a:t>
            </a:r>
            <a:endParaRPr lang="en-AU"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30F7B0E-9C75-43C5-81B3-EF9BA4AF8415}"/>
                  </a:ext>
                </a:extLst>
              </p:cNvPr>
              <p:cNvSpPr>
                <a:spLocks noGrp="1"/>
              </p:cNvSpPr>
              <p:nvPr>
                <p:ph idx="1"/>
              </p:nvPr>
            </p:nvSpPr>
            <p:spPr>
              <a:xfrm>
                <a:off x="838200" y="1690688"/>
                <a:ext cx="10515600" cy="4351338"/>
              </a:xfrm>
            </p:spPr>
            <p:txBody>
              <a:bodyPr>
                <a:normAutofit/>
              </a:bodyPr>
              <a:lstStyle/>
              <a:p>
                <a:pPr marL="0" indent="0">
                  <a:buNone/>
                </a:pPr>
                <a:r>
                  <a:rPr lang="en-AU" dirty="0">
                    <a:solidFill>
                      <a:schemeClr val="tx1">
                        <a:lumMod val="65000"/>
                      </a:schemeClr>
                    </a:solidFill>
                  </a:rPr>
                  <a:t>All else being equal, perhaps</a:t>
                </a:r>
              </a:p>
              <a:p>
                <a:pPr marL="0" indent="0">
                  <a:buNone/>
                </a:pP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𝑊</m:t>
                        </m:r>
                      </m:e>
                      <m:sub>
                        <m:r>
                          <a:rPr lang="en-AU" b="0" i="1" smtClean="0">
                            <a:latin typeface="Cambria Math" panose="02040503050406030204" pitchFamily="18" charset="0"/>
                          </a:rPr>
                          <m:t>𝑖</m:t>
                        </m:r>
                      </m:sub>
                    </m:sSub>
                  </m:oMath>
                </a14:m>
                <a:r>
                  <a:rPr lang="en-AU" dirty="0"/>
                  <a:t> should decrease (or stay the same) with depth </a:t>
                </a:r>
                <a14:m>
                  <m:oMath xmlns:m="http://schemas.openxmlformats.org/officeDocument/2006/math">
                    <m:r>
                      <a:rPr lang="en-AU" b="0" i="1" smtClean="0">
                        <a:latin typeface="Cambria Math" panose="02040503050406030204" pitchFamily="18" charset="0"/>
                      </a:rPr>
                      <m:t>𝑖</m:t>
                    </m:r>
                  </m:oMath>
                </a14:m>
                <a:r>
                  <a:rPr lang="en-AU" dirty="0"/>
                  <a:t>.</a:t>
                </a:r>
              </a:p>
              <a:p>
                <a:pPr marL="0" indent="0">
                  <a:buNone/>
                </a:pPr>
                <a:endParaRPr lang="en-AU" dirty="0"/>
              </a:p>
              <a:p>
                <a:pPr marL="0" indent="0">
                  <a:buNone/>
                </a:pPr>
                <a:r>
                  <a:rPr lang="en-AU" b="1" dirty="0">
                    <a:solidFill>
                      <a:srgbClr val="FF0000"/>
                    </a:solidFill>
                  </a:rPr>
                  <a:t>Why?</a:t>
                </a:r>
              </a:p>
              <a:p>
                <a:pPr marL="0" indent="0">
                  <a:buNone/>
                </a:pPr>
                <a:endParaRPr lang="en-AU" dirty="0"/>
              </a:p>
              <a:p>
                <a:pPr marL="0" indent="0">
                  <a:buNone/>
                </a:pPr>
                <a:r>
                  <a:rPr lang="en-AU" dirty="0"/>
                  <a:t>Searchers pay more attention to things at the top.</a:t>
                </a:r>
              </a:p>
              <a:p>
                <a:pPr marL="0" indent="0">
                  <a:buNone/>
                </a:pPr>
                <a:endParaRPr lang="en-AU" b="1" dirty="0">
                  <a:solidFill>
                    <a:schemeClr val="tx1">
                      <a:lumMod val="65000"/>
                    </a:schemeClr>
                  </a:solidFill>
                </a:endParaRPr>
              </a:p>
              <a:p>
                <a:pPr marL="0" indent="0">
                  <a:buNone/>
                </a:pPr>
                <a:r>
                  <a:rPr lang="en-AU" b="1" dirty="0">
                    <a:solidFill>
                      <a:srgbClr val="FF0000"/>
                    </a:solidFill>
                  </a:rPr>
                  <a:t>This is enforced by the C/W/L framework.</a:t>
                </a:r>
              </a:p>
            </p:txBody>
          </p:sp>
        </mc:Choice>
        <mc:Fallback>
          <p:sp>
            <p:nvSpPr>
              <p:cNvPr id="5" name="Content Placeholder 4">
                <a:extLst>
                  <a:ext uri="{FF2B5EF4-FFF2-40B4-BE49-F238E27FC236}">
                    <a16:creationId xmlns:a16="http://schemas.microsoft.com/office/drawing/2014/main" id="{C30F7B0E-9C75-43C5-81B3-EF9BA4AF8415}"/>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411939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F931-9BC3-46A9-B5B4-1862457F5D5A}"/>
              </a:ext>
            </a:extLst>
          </p:cNvPr>
          <p:cNvSpPr>
            <a:spLocks noGrp="1"/>
          </p:cNvSpPr>
          <p:nvPr>
            <p:ph type="title"/>
          </p:nvPr>
        </p:nvSpPr>
        <p:spPr/>
        <p:txBody>
          <a:bodyPr>
            <a:normAutofit/>
          </a:bodyPr>
          <a:lstStyle/>
          <a:p>
            <a:pPr lvl="0"/>
            <a:r>
              <a:rPr lang="en-AU" sz="4400" kern="1200" dirty="0">
                <a:solidFill>
                  <a:schemeClr val="tx1"/>
                </a:solidFill>
                <a:effectLst/>
                <a:latin typeface="+mj-lt"/>
                <a:ea typeface="+mj-ea"/>
                <a:cs typeface="+mj-cs"/>
              </a:rPr>
              <a:t>What does the (click) data say?</a:t>
            </a:r>
            <a:endParaRPr lang="en-AU" dirty="0"/>
          </a:p>
        </p:txBody>
      </p:sp>
      <p:sp>
        <p:nvSpPr>
          <p:cNvPr id="8" name="TextBox 7">
            <a:extLst>
              <a:ext uri="{FF2B5EF4-FFF2-40B4-BE49-F238E27FC236}">
                <a16:creationId xmlns:a16="http://schemas.microsoft.com/office/drawing/2014/main" id="{18974B82-C417-D346-AFD3-01AC960C44D3}"/>
              </a:ext>
            </a:extLst>
          </p:cNvPr>
          <p:cNvSpPr txBox="1"/>
          <p:nvPr/>
        </p:nvSpPr>
        <p:spPr>
          <a:xfrm>
            <a:off x="8545285" y="6041572"/>
            <a:ext cx="3472544" cy="369332"/>
          </a:xfrm>
          <a:prstGeom prst="rect">
            <a:avLst/>
          </a:prstGeom>
          <a:noFill/>
        </p:spPr>
        <p:txBody>
          <a:bodyPr wrap="square" rtlCol="0">
            <a:spAutoFit/>
          </a:bodyPr>
          <a:lstStyle/>
          <a:p>
            <a:r>
              <a:rPr lang="en-US" dirty="0"/>
              <a:t>Thomas et al, AIRS 2013</a:t>
            </a:r>
          </a:p>
        </p:txBody>
      </p:sp>
      <p:pic>
        <p:nvPicPr>
          <p:cNvPr id="5" name="Picture 4">
            <a:extLst>
              <a:ext uri="{FF2B5EF4-FFF2-40B4-BE49-F238E27FC236}">
                <a16:creationId xmlns:a16="http://schemas.microsoft.com/office/drawing/2014/main" id="{164B163B-7D6A-5242-A2C5-680F2771ED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456" y="1781185"/>
            <a:ext cx="5529944" cy="4629720"/>
          </a:xfrm>
          <a:prstGeom prst="rect">
            <a:avLst/>
          </a:prstGeom>
        </p:spPr>
      </p:pic>
      <p:sp>
        <p:nvSpPr>
          <p:cNvPr id="6" name="TextBox 5">
            <a:extLst>
              <a:ext uri="{FF2B5EF4-FFF2-40B4-BE49-F238E27FC236}">
                <a16:creationId xmlns:a16="http://schemas.microsoft.com/office/drawing/2014/main" id="{3735845A-8995-1343-BCB1-85922A4E595F}"/>
              </a:ext>
            </a:extLst>
          </p:cNvPr>
          <p:cNvSpPr txBox="1"/>
          <p:nvPr/>
        </p:nvSpPr>
        <p:spPr>
          <a:xfrm>
            <a:off x="7692574" y="2096415"/>
            <a:ext cx="3280226" cy="2308324"/>
          </a:xfrm>
          <a:prstGeom prst="rect">
            <a:avLst/>
          </a:prstGeom>
          <a:noFill/>
        </p:spPr>
        <p:txBody>
          <a:bodyPr wrap="square" rtlCol="0">
            <a:spAutoFit/>
          </a:bodyPr>
          <a:lstStyle/>
          <a:p>
            <a:r>
              <a:rPr lang="en-US" sz="2400" dirty="0"/>
              <a:t>Click-throughs covering a total of 34 users, 6 topics per user. Each SERP showed 10 snippets, with 7 visible in initial screen.</a:t>
            </a:r>
          </a:p>
        </p:txBody>
      </p:sp>
    </p:spTree>
    <p:extLst>
      <p:ext uri="{BB962C8B-B14F-4D97-AF65-F5344CB8AC3E}">
        <p14:creationId xmlns:p14="http://schemas.microsoft.com/office/powerpoint/2010/main" val="3703911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F931-9BC3-46A9-B5B4-1862457F5D5A}"/>
              </a:ext>
            </a:extLst>
          </p:cNvPr>
          <p:cNvSpPr>
            <a:spLocks noGrp="1"/>
          </p:cNvSpPr>
          <p:nvPr>
            <p:ph type="title"/>
          </p:nvPr>
        </p:nvSpPr>
        <p:spPr/>
        <p:txBody>
          <a:bodyPr>
            <a:normAutofit/>
          </a:bodyPr>
          <a:lstStyle/>
          <a:p>
            <a:pPr lvl="0"/>
            <a:r>
              <a:rPr lang="en-AU" sz="4400" kern="1200" dirty="0">
                <a:solidFill>
                  <a:schemeClr val="tx1"/>
                </a:solidFill>
                <a:effectLst/>
                <a:latin typeface="+mj-lt"/>
                <a:ea typeface="+mj-ea"/>
                <a:cs typeface="+mj-cs"/>
              </a:rPr>
              <a:t>What does the (gaze) data say?</a:t>
            </a:r>
            <a:endParaRPr lang="en-AU" dirty="0"/>
          </a:p>
        </p:txBody>
      </p:sp>
      <p:sp>
        <p:nvSpPr>
          <p:cNvPr id="8" name="TextBox 7">
            <a:extLst>
              <a:ext uri="{FF2B5EF4-FFF2-40B4-BE49-F238E27FC236}">
                <a16:creationId xmlns:a16="http://schemas.microsoft.com/office/drawing/2014/main" id="{18974B82-C417-D346-AFD3-01AC960C44D3}"/>
              </a:ext>
            </a:extLst>
          </p:cNvPr>
          <p:cNvSpPr txBox="1"/>
          <p:nvPr/>
        </p:nvSpPr>
        <p:spPr>
          <a:xfrm>
            <a:off x="7707085" y="3526972"/>
            <a:ext cx="3853544" cy="523220"/>
          </a:xfrm>
          <a:prstGeom prst="rect">
            <a:avLst/>
          </a:prstGeom>
          <a:noFill/>
        </p:spPr>
        <p:txBody>
          <a:bodyPr wrap="square" rtlCol="0">
            <a:spAutoFit/>
          </a:bodyPr>
          <a:lstStyle/>
          <a:p>
            <a:r>
              <a:rPr lang="en-US" sz="2800" dirty="0"/>
              <a:t>Watching the watchers…</a:t>
            </a:r>
          </a:p>
        </p:txBody>
      </p:sp>
      <p:pic>
        <p:nvPicPr>
          <p:cNvPr id="10" name="Picture 9">
            <a:extLst>
              <a:ext uri="{FF2B5EF4-FFF2-40B4-BE49-F238E27FC236}">
                <a16:creationId xmlns:a16="http://schemas.microsoft.com/office/drawing/2014/main" id="{1DFCB85B-E970-9948-9FDE-9AE50D836C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945" y="1480457"/>
            <a:ext cx="6400502" cy="5105400"/>
          </a:xfrm>
          <a:prstGeom prst="rect">
            <a:avLst/>
          </a:prstGeom>
        </p:spPr>
      </p:pic>
    </p:spTree>
    <p:extLst>
      <p:ext uri="{BB962C8B-B14F-4D97-AF65-F5344CB8AC3E}">
        <p14:creationId xmlns:p14="http://schemas.microsoft.com/office/powerpoint/2010/main" val="3006874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6A28-E61E-2B43-8324-0FCE0D6ABFA1}"/>
              </a:ext>
            </a:extLst>
          </p:cNvPr>
          <p:cNvSpPr>
            <a:spLocks noGrp="1"/>
          </p:cNvSpPr>
          <p:nvPr>
            <p:ph type="title"/>
          </p:nvPr>
        </p:nvSpPr>
        <p:spPr/>
        <p:txBody>
          <a:bodyPr/>
          <a:lstStyle/>
          <a:p>
            <a:r>
              <a:rPr lang="en-US" dirty="0"/>
              <a:t>What does the (gaze) data say?</a:t>
            </a:r>
          </a:p>
        </p:txBody>
      </p:sp>
      <p:pic>
        <p:nvPicPr>
          <p:cNvPr id="4" name="Picture 3">
            <a:extLst>
              <a:ext uri="{FF2B5EF4-FFF2-40B4-BE49-F238E27FC236}">
                <a16:creationId xmlns:a16="http://schemas.microsoft.com/office/drawing/2014/main" id="{3FDD3B77-C470-C24A-94B7-F15E6F78E1FC}"/>
              </a:ext>
            </a:extLst>
          </p:cNvPr>
          <p:cNvPicPr>
            <a:picLocks noChangeAspect="1"/>
          </p:cNvPicPr>
          <p:nvPr/>
        </p:nvPicPr>
        <p:blipFill>
          <a:blip r:embed="rId2"/>
          <a:stretch>
            <a:fillRect/>
          </a:stretch>
        </p:blipFill>
        <p:spPr>
          <a:xfrm>
            <a:off x="1494963" y="1620227"/>
            <a:ext cx="4804229" cy="4790677"/>
          </a:xfrm>
          <a:prstGeom prst="rect">
            <a:avLst/>
          </a:prstGeom>
        </p:spPr>
      </p:pic>
      <p:sp>
        <p:nvSpPr>
          <p:cNvPr id="7" name="TextBox 6">
            <a:extLst>
              <a:ext uri="{FF2B5EF4-FFF2-40B4-BE49-F238E27FC236}">
                <a16:creationId xmlns:a16="http://schemas.microsoft.com/office/drawing/2014/main" id="{30865B80-7CC9-E941-B5A4-39F3C1E40B6B}"/>
              </a:ext>
            </a:extLst>
          </p:cNvPr>
          <p:cNvSpPr txBox="1"/>
          <p:nvPr/>
        </p:nvSpPr>
        <p:spPr>
          <a:xfrm>
            <a:off x="6604002" y="6226238"/>
            <a:ext cx="2122715" cy="369332"/>
          </a:xfrm>
          <a:prstGeom prst="rect">
            <a:avLst/>
          </a:prstGeom>
          <a:noFill/>
        </p:spPr>
        <p:txBody>
          <a:bodyPr wrap="square" rtlCol="0">
            <a:spAutoFit/>
          </a:bodyPr>
          <a:lstStyle/>
          <a:p>
            <a:r>
              <a:rPr lang="en-US" dirty="0" err="1"/>
              <a:t>Granka</a:t>
            </a:r>
            <a:r>
              <a:rPr lang="en-US" dirty="0"/>
              <a:t> et al, 2008</a:t>
            </a:r>
          </a:p>
        </p:txBody>
      </p:sp>
      <p:sp>
        <p:nvSpPr>
          <p:cNvPr id="8" name="TextBox 7">
            <a:extLst>
              <a:ext uri="{FF2B5EF4-FFF2-40B4-BE49-F238E27FC236}">
                <a16:creationId xmlns:a16="http://schemas.microsoft.com/office/drawing/2014/main" id="{4682E21A-56FE-BA4F-8847-1015206B2AB8}"/>
              </a:ext>
            </a:extLst>
          </p:cNvPr>
          <p:cNvSpPr txBox="1"/>
          <p:nvPr/>
        </p:nvSpPr>
        <p:spPr>
          <a:xfrm>
            <a:off x="7199086" y="1828800"/>
            <a:ext cx="3846285" cy="2246769"/>
          </a:xfrm>
          <a:prstGeom prst="rect">
            <a:avLst/>
          </a:prstGeom>
          <a:noFill/>
        </p:spPr>
        <p:txBody>
          <a:bodyPr wrap="square" rtlCol="0">
            <a:spAutoFit/>
          </a:bodyPr>
          <a:lstStyle/>
          <a:p>
            <a:r>
              <a:rPr lang="en-US" sz="2800" dirty="0"/>
              <a:t>The “golden triangle” of viewing area for text presentation.</a:t>
            </a:r>
          </a:p>
          <a:p>
            <a:endParaRPr lang="en-US" sz="2800" dirty="0"/>
          </a:p>
          <a:p>
            <a:r>
              <a:rPr lang="en-US" sz="2800" dirty="0"/>
              <a:t>(Or, the “focused F”.)</a:t>
            </a:r>
          </a:p>
        </p:txBody>
      </p:sp>
    </p:spTree>
    <p:extLst>
      <p:ext uri="{BB962C8B-B14F-4D97-AF65-F5344CB8AC3E}">
        <p14:creationId xmlns:p14="http://schemas.microsoft.com/office/powerpoint/2010/main" val="2840335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9AC7B6-0FD8-4CC5-A15D-E23387F415EE}"/>
              </a:ext>
            </a:extLst>
          </p:cNvPr>
          <p:cNvSpPr>
            <a:spLocks noGrp="1"/>
          </p:cNvSpPr>
          <p:nvPr>
            <p:ph type="body" idx="1"/>
          </p:nvPr>
        </p:nvSpPr>
        <p:spPr>
          <a:xfrm>
            <a:off x="3307204" y="1419911"/>
            <a:ext cx="1671183" cy="823912"/>
          </a:xfrm>
        </p:spPr>
        <p:txBody>
          <a:bodyPr>
            <a:normAutofit/>
          </a:bodyPr>
          <a:lstStyle/>
          <a:p>
            <a:r>
              <a:rPr lang="en-AU" sz="2800" dirty="0"/>
              <a:t>SERP one</a:t>
            </a:r>
          </a:p>
        </p:txBody>
      </p:sp>
      <p:sp>
        <p:nvSpPr>
          <p:cNvPr id="7" name="Text Placeholder 6">
            <a:extLst>
              <a:ext uri="{FF2B5EF4-FFF2-40B4-BE49-F238E27FC236}">
                <a16:creationId xmlns:a16="http://schemas.microsoft.com/office/drawing/2014/main" id="{2F466A68-AA25-4171-99C4-FFF98433B12E}"/>
              </a:ext>
            </a:extLst>
          </p:cNvPr>
          <p:cNvSpPr>
            <a:spLocks noGrp="1"/>
          </p:cNvSpPr>
          <p:nvPr>
            <p:ph type="body" sz="quarter" idx="3"/>
          </p:nvPr>
        </p:nvSpPr>
        <p:spPr>
          <a:xfrm>
            <a:off x="6172200" y="1419911"/>
            <a:ext cx="1941286" cy="823912"/>
          </a:xfrm>
        </p:spPr>
        <p:txBody>
          <a:bodyPr>
            <a:normAutofit/>
          </a:bodyPr>
          <a:lstStyle/>
          <a:p>
            <a:r>
              <a:rPr lang="en-AU" sz="2800" dirty="0"/>
              <a:t>SERP two</a:t>
            </a:r>
          </a:p>
        </p:txBody>
      </p:sp>
      <p:sp>
        <p:nvSpPr>
          <p:cNvPr id="9" name="TextBox 8">
            <a:extLst>
              <a:ext uri="{FF2B5EF4-FFF2-40B4-BE49-F238E27FC236}">
                <a16:creationId xmlns:a16="http://schemas.microsoft.com/office/drawing/2014/main" id="{0C137FC2-F19A-4101-844D-0668C5B24281}"/>
              </a:ext>
            </a:extLst>
          </p:cNvPr>
          <p:cNvSpPr txBox="1"/>
          <p:nvPr/>
        </p:nvSpPr>
        <p:spPr>
          <a:xfrm>
            <a:off x="3702960" y="2382774"/>
            <a:ext cx="648000" cy="408623"/>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Good</a:t>
            </a:r>
          </a:p>
        </p:txBody>
      </p:sp>
      <p:sp>
        <p:nvSpPr>
          <p:cNvPr id="10" name="TextBox 9">
            <a:extLst>
              <a:ext uri="{FF2B5EF4-FFF2-40B4-BE49-F238E27FC236}">
                <a16:creationId xmlns:a16="http://schemas.microsoft.com/office/drawing/2014/main" id="{85F31A76-3B66-4303-814A-6280C7880090}"/>
              </a:ext>
            </a:extLst>
          </p:cNvPr>
          <p:cNvSpPr txBox="1"/>
          <p:nvPr/>
        </p:nvSpPr>
        <p:spPr>
          <a:xfrm>
            <a:off x="3702960" y="3427760"/>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11" name="TextBox 10">
            <a:extLst>
              <a:ext uri="{FF2B5EF4-FFF2-40B4-BE49-F238E27FC236}">
                <a16:creationId xmlns:a16="http://schemas.microsoft.com/office/drawing/2014/main" id="{6FAA918E-2174-4566-B51B-7C6CE8DDAB4A}"/>
              </a:ext>
            </a:extLst>
          </p:cNvPr>
          <p:cNvSpPr txBox="1"/>
          <p:nvPr/>
        </p:nvSpPr>
        <p:spPr>
          <a:xfrm>
            <a:off x="3702960" y="2905267"/>
            <a:ext cx="648000" cy="408623"/>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Good</a:t>
            </a:r>
          </a:p>
        </p:txBody>
      </p:sp>
      <p:sp>
        <p:nvSpPr>
          <p:cNvPr id="12" name="TextBox 11">
            <a:extLst>
              <a:ext uri="{FF2B5EF4-FFF2-40B4-BE49-F238E27FC236}">
                <a16:creationId xmlns:a16="http://schemas.microsoft.com/office/drawing/2014/main" id="{B7F28E3E-5342-4FD2-B6EF-F5DD753468FE}"/>
              </a:ext>
            </a:extLst>
          </p:cNvPr>
          <p:cNvSpPr txBox="1"/>
          <p:nvPr/>
        </p:nvSpPr>
        <p:spPr>
          <a:xfrm>
            <a:off x="3702643" y="3950253"/>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13" name="TextBox 12">
            <a:extLst>
              <a:ext uri="{FF2B5EF4-FFF2-40B4-BE49-F238E27FC236}">
                <a16:creationId xmlns:a16="http://schemas.microsoft.com/office/drawing/2014/main" id="{0930ED3C-EFE5-4F73-9CEA-2EDA55DB73F2}"/>
              </a:ext>
            </a:extLst>
          </p:cNvPr>
          <p:cNvSpPr txBox="1"/>
          <p:nvPr/>
        </p:nvSpPr>
        <p:spPr>
          <a:xfrm>
            <a:off x="3702643" y="4472745"/>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14" name="TextBox 13">
            <a:extLst>
              <a:ext uri="{FF2B5EF4-FFF2-40B4-BE49-F238E27FC236}">
                <a16:creationId xmlns:a16="http://schemas.microsoft.com/office/drawing/2014/main" id="{8FD516AA-D81E-46BB-BE2B-27BC7E490026}"/>
              </a:ext>
            </a:extLst>
          </p:cNvPr>
          <p:cNvSpPr txBox="1"/>
          <p:nvPr/>
        </p:nvSpPr>
        <p:spPr>
          <a:xfrm>
            <a:off x="6571132" y="2382774"/>
            <a:ext cx="648000" cy="408623"/>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Good</a:t>
            </a:r>
          </a:p>
        </p:txBody>
      </p:sp>
      <p:sp>
        <p:nvSpPr>
          <p:cNvPr id="15" name="TextBox 14">
            <a:extLst>
              <a:ext uri="{FF2B5EF4-FFF2-40B4-BE49-F238E27FC236}">
                <a16:creationId xmlns:a16="http://schemas.microsoft.com/office/drawing/2014/main" id="{5C8650F2-A5BA-4EDA-AB1A-CD0B6F0A9C58}"/>
              </a:ext>
            </a:extLst>
          </p:cNvPr>
          <p:cNvSpPr txBox="1"/>
          <p:nvPr/>
        </p:nvSpPr>
        <p:spPr>
          <a:xfrm>
            <a:off x="6571132" y="3427760"/>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16" name="TextBox 15">
            <a:extLst>
              <a:ext uri="{FF2B5EF4-FFF2-40B4-BE49-F238E27FC236}">
                <a16:creationId xmlns:a16="http://schemas.microsoft.com/office/drawing/2014/main" id="{70984C50-F4BC-45B0-AF4B-4DB177ECC77D}"/>
              </a:ext>
            </a:extLst>
          </p:cNvPr>
          <p:cNvSpPr txBox="1"/>
          <p:nvPr/>
        </p:nvSpPr>
        <p:spPr>
          <a:xfrm>
            <a:off x="6571132" y="2905267"/>
            <a:ext cx="648000" cy="408623"/>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Good</a:t>
            </a:r>
          </a:p>
        </p:txBody>
      </p:sp>
      <p:sp>
        <p:nvSpPr>
          <p:cNvPr id="17" name="TextBox 16">
            <a:extLst>
              <a:ext uri="{FF2B5EF4-FFF2-40B4-BE49-F238E27FC236}">
                <a16:creationId xmlns:a16="http://schemas.microsoft.com/office/drawing/2014/main" id="{28111571-F15B-4907-9B8F-4146B1185D90}"/>
              </a:ext>
            </a:extLst>
          </p:cNvPr>
          <p:cNvSpPr txBox="1"/>
          <p:nvPr/>
        </p:nvSpPr>
        <p:spPr>
          <a:xfrm>
            <a:off x="6571132" y="4470962"/>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18" name="TextBox 17">
            <a:extLst>
              <a:ext uri="{FF2B5EF4-FFF2-40B4-BE49-F238E27FC236}">
                <a16:creationId xmlns:a16="http://schemas.microsoft.com/office/drawing/2014/main" id="{E507EE6D-98A0-4AB1-8103-05E3E54F6E3D}"/>
              </a:ext>
            </a:extLst>
          </p:cNvPr>
          <p:cNvSpPr txBox="1"/>
          <p:nvPr/>
        </p:nvSpPr>
        <p:spPr>
          <a:xfrm>
            <a:off x="6571132" y="4993454"/>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19" name="TextBox 18">
            <a:extLst>
              <a:ext uri="{FF2B5EF4-FFF2-40B4-BE49-F238E27FC236}">
                <a16:creationId xmlns:a16="http://schemas.microsoft.com/office/drawing/2014/main" id="{0E240B24-404A-4B1F-AFAF-974495CB01BD}"/>
              </a:ext>
            </a:extLst>
          </p:cNvPr>
          <p:cNvSpPr txBox="1"/>
          <p:nvPr/>
        </p:nvSpPr>
        <p:spPr>
          <a:xfrm>
            <a:off x="3702643" y="4995237"/>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22" name="TextBox 21">
            <a:extLst>
              <a:ext uri="{FF2B5EF4-FFF2-40B4-BE49-F238E27FC236}">
                <a16:creationId xmlns:a16="http://schemas.microsoft.com/office/drawing/2014/main" id="{29D3D1F1-CEA9-4210-BC47-F32161E2408D}"/>
              </a:ext>
            </a:extLst>
          </p:cNvPr>
          <p:cNvSpPr txBox="1"/>
          <p:nvPr/>
        </p:nvSpPr>
        <p:spPr>
          <a:xfrm>
            <a:off x="6571132" y="3950252"/>
            <a:ext cx="648000" cy="408623"/>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Good</a:t>
            </a:r>
          </a:p>
        </p:txBody>
      </p:sp>
    </p:spTree>
    <p:extLst>
      <p:ext uri="{BB962C8B-B14F-4D97-AF65-F5344CB8AC3E}">
        <p14:creationId xmlns:p14="http://schemas.microsoft.com/office/powerpoint/2010/main" val="264496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F931-9BC3-46A9-B5B4-1862457F5D5A}"/>
              </a:ext>
            </a:extLst>
          </p:cNvPr>
          <p:cNvSpPr>
            <a:spLocks noGrp="1"/>
          </p:cNvSpPr>
          <p:nvPr>
            <p:ph type="title"/>
          </p:nvPr>
        </p:nvSpPr>
        <p:spPr/>
        <p:txBody>
          <a:bodyPr>
            <a:normAutofit/>
          </a:bodyPr>
          <a:lstStyle/>
          <a:p>
            <a:pPr lvl="0"/>
            <a:r>
              <a:rPr lang="en-AU" sz="4400" kern="1200" dirty="0">
                <a:solidFill>
                  <a:schemeClr val="tx1"/>
                </a:solidFill>
                <a:effectLst/>
                <a:latin typeface="+mj-lt"/>
                <a:ea typeface="+mj-ea"/>
                <a:cs typeface="+mj-cs"/>
              </a:rPr>
              <a:t>What does the (gaze) data say?</a:t>
            </a:r>
            <a:endParaRPr lang="en-AU" dirty="0"/>
          </a:p>
        </p:txBody>
      </p:sp>
      <p:pic>
        <p:nvPicPr>
          <p:cNvPr id="4" name="Picture 3">
            <a:extLst>
              <a:ext uri="{FF2B5EF4-FFF2-40B4-BE49-F238E27FC236}">
                <a16:creationId xmlns:a16="http://schemas.microsoft.com/office/drawing/2014/main" id="{AB3229FB-0201-0B4E-9D8A-963CC8C2F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456" y="1806699"/>
            <a:ext cx="5584374" cy="4675290"/>
          </a:xfrm>
          <a:prstGeom prst="rect">
            <a:avLst/>
          </a:prstGeom>
        </p:spPr>
      </p:pic>
      <p:sp>
        <p:nvSpPr>
          <p:cNvPr id="8" name="TextBox 7">
            <a:extLst>
              <a:ext uri="{FF2B5EF4-FFF2-40B4-BE49-F238E27FC236}">
                <a16:creationId xmlns:a16="http://schemas.microsoft.com/office/drawing/2014/main" id="{18974B82-C417-D346-AFD3-01AC960C44D3}"/>
              </a:ext>
            </a:extLst>
          </p:cNvPr>
          <p:cNvSpPr txBox="1"/>
          <p:nvPr/>
        </p:nvSpPr>
        <p:spPr>
          <a:xfrm>
            <a:off x="8545285" y="6041572"/>
            <a:ext cx="2688771" cy="369332"/>
          </a:xfrm>
          <a:prstGeom prst="rect">
            <a:avLst/>
          </a:prstGeom>
          <a:noFill/>
        </p:spPr>
        <p:txBody>
          <a:bodyPr wrap="square" rtlCol="0">
            <a:spAutoFit/>
          </a:bodyPr>
          <a:lstStyle/>
          <a:p>
            <a:r>
              <a:rPr lang="en-US" dirty="0"/>
              <a:t>Thomas et al, AIRS 2013</a:t>
            </a:r>
          </a:p>
        </p:txBody>
      </p:sp>
      <p:sp>
        <p:nvSpPr>
          <p:cNvPr id="5" name="TextBox 4">
            <a:extLst>
              <a:ext uri="{FF2B5EF4-FFF2-40B4-BE49-F238E27FC236}">
                <a16:creationId xmlns:a16="http://schemas.microsoft.com/office/drawing/2014/main" id="{20C972C6-162A-D748-A506-D8545126B514}"/>
              </a:ext>
            </a:extLst>
          </p:cNvPr>
          <p:cNvSpPr txBox="1"/>
          <p:nvPr/>
        </p:nvSpPr>
        <p:spPr>
          <a:xfrm>
            <a:off x="7692574" y="2096415"/>
            <a:ext cx="3280226" cy="2308324"/>
          </a:xfrm>
          <a:prstGeom prst="rect">
            <a:avLst/>
          </a:prstGeom>
          <a:noFill/>
        </p:spPr>
        <p:txBody>
          <a:bodyPr wrap="square" rtlCol="0">
            <a:spAutoFit/>
          </a:bodyPr>
          <a:lstStyle/>
          <a:p>
            <a:r>
              <a:rPr lang="en-US" sz="2400" dirty="0"/>
              <a:t>Gaze fixations covering a total of 34 users, 6 topics per user. Each SERP showed 10 snippets, with 7 visible in initial screen.</a:t>
            </a:r>
          </a:p>
        </p:txBody>
      </p:sp>
    </p:spTree>
    <p:extLst>
      <p:ext uri="{BB962C8B-B14F-4D97-AF65-F5344CB8AC3E}">
        <p14:creationId xmlns:p14="http://schemas.microsoft.com/office/powerpoint/2010/main" val="1788299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F931-9BC3-46A9-B5B4-1862457F5D5A}"/>
              </a:ext>
            </a:extLst>
          </p:cNvPr>
          <p:cNvSpPr>
            <a:spLocks noGrp="1"/>
          </p:cNvSpPr>
          <p:nvPr>
            <p:ph type="title"/>
          </p:nvPr>
        </p:nvSpPr>
        <p:spPr/>
        <p:txBody>
          <a:bodyPr>
            <a:normAutofit/>
          </a:bodyPr>
          <a:lstStyle/>
          <a:p>
            <a:pPr lvl="0"/>
            <a:r>
              <a:rPr lang="en-AU" sz="4400" kern="1200" dirty="0">
                <a:solidFill>
                  <a:schemeClr val="tx1"/>
                </a:solidFill>
                <a:effectLst/>
                <a:latin typeface="+mj-lt"/>
                <a:ea typeface="+mj-ea"/>
                <a:cs typeface="+mj-cs"/>
              </a:rPr>
              <a:t>What does the (gaze) data say?</a:t>
            </a:r>
            <a:endParaRPr lang="en-AU" dirty="0"/>
          </a:p>
        </p:txBody>
      </p:sp>
      <p:sp>
        <p:nvSpPr>
          <p:cNvPr id="8" name="TextBox 7">
            <a:extLst>
              <a:ext uri="{FF2B5EF4-FFF2-40B4-BE49-F238E27FC236}">
                <a16:creationId xmlns:a16="http://schemas.microsoft.com/office/drawing/2014/main" id="{18974B82-C417-D346-AFD3-01AC960C44D3}"/>
              </a:ext>
            </a:extLst>
          </p:cNvPr>
          <p:cNvSpPr txBox="1"/>
          <p:nvPr/>
        </p:nvSpPr>
        <p:spPr>
          <a:xfrm>
            <a:off x="8545285" y="6041572"/>
            <a:ext cx="2688771" cy="369332"/>
          </a:xfrm>
          <a:prstGeom prst="rect">
            <a:avLst/>
          </a:prstGeom>
          <a:noFill/>
        </p:spPr>
        <p:txBody>
          <a:bodyPr wrap="square" rtlCol="0">
            <a:spAutoFit/>
          </a:bodyPr>
          <a:lstStyle/>
          <a:p>
            <a:r>
              <a:rPr lang="en-US" dirty="0"/>
              <a:t>Thomas et al, AIRS 2013</a:t>
            </a:r>
          </a:p>
        </p:txBody>
      </p:sp>
      <p:pic>
        <p:nvPicPr>
          <p:cNvPr id="5" name="Picture 4">
            <a:extLst>
              <a:ext uri="{FF2B5EF4-FFF2-40B4-BE49-F238E27FC236}">
                <a16:creationId xmlns:a16="http://schemas.microsoft.com/office/drawing/2014/main" id="{E77A6BF8-B148-6B41-98CE-2F11CBF0C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655" y="1468789"/>
            <a:ext cx="4942115" cy="4942115"/>
          </a:xfrm>
          <a:prstGeom prst="rect">
            <a:avLst/>
          </a:prstGeom>
        </p:spPr>
      </p:pic>
      <p:sp>
        <p:nvSpPr>
          <p:cNvPr id="7" name="TextBox 6">
            <a:extLst>
              <a:ext uri="{FF2B5EF4-FFF2-40B4-BE49-F238E27FC236}">
                <a16:creationId xmlns:a16="http://schemas.microsoft.com/office/drawing/2014/main" id="{CC84534A-8CE0-CF49-8A7B-46BC77B5AB70}"/>
              </a:ext>
            </a:extLst>
          </p:cNvPr>
          <p:cNvSpPr txBox="1"/>
          <p:nvPr/>
        </p:nvSpPr>
        <p:spPr>
          <a:xfrm>
            <a:off x="7692574" y="2096415"/>
            <a:ext cx="3280226" cy="2308324"/>
          </a:xfrm>
          <a:prstGeom prst="rect">
            <a:avLst/>
          </a:prstGeom>
          <a:noFill/>
        </p:spPr>
        <p:txBody>
          <a:bodyPr wrap="square" rtlCol="0">
            <a:spAutoFit/>
          </a:bodyPr>
          <a:lstStyle/>
          <a:p>
            <a:r>
              <a:rPr lang="en-US" sz="2400" dirty="0"/>
              <a:t>Gaze fixation jumps covering a total of 34 users, 6 topics per user. Each SERP showed 10 snippets, with 7 visible in initial screen.</a:t>
            </a:r>
          </a:p>
        </p:txBody>
      </p:sp>
    </p:spTree>
    <p:extLst>
      <p:ext uri="{BB962C8B-B14F-4D97-AF65-F5344CB8AC3E}">
        <p14:creationId xmlns:p14="http://schemas.microsoft.com/office/powerpoint/2010/main" val="72635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F931-9BC3-46A9-B5B4-1862457F5D5A}"/>
              </a:ext>
            </a:extLst>
          </p:cNvPr>
          <p:cNvSpPr>
            <a:spLocks noGrp="1"/>
          </p:cNvSpPr>
          <p:nvPr>
            <p:ph type="title"/>
          </p:nvPr>
        </p:nvSpPr>
        <p:spPr/>
        <p:txBody>
          <a:bodyPr>
            <a:normAutofit/>
          </a:bodyPr>
          <a:lstStyle/>
          <a:p>
            <a:pPr lvl="0"/>
            <a:r>
              <a:rPr lang="en-AU" sz="4400" kern="1200" dirty="0">
                <a:solidFill>
                  <a:schemeClr val="tx1"/>
                </a:solidFill>
                <a:effectLst/>
                <a:latin typeface="+mj-lt"/>
                <a:ea typeface="+mj-ea"/>
                <a:cs typeface="+mj-cs"/>
              </a:rPr>
              <a:t>What does the (inferred viewing) data say?</a:t>
            </a:r>
            <a:endParaRPr lang="en-AU" dirty="0"/>
          </a:p>
        </p:txBody>
      </p:sp>
      <p:sp>
        <p:nvSpPr>
          <p:cNvPr id="8" name="TextBox 7">
            <a:extLst>
              <a:ext uri="{FF2B5EF4-FFF2-40B4-BE49-F238E27FC236}">
                <a16:creationId xmlns:a16="http://schemas.microsoft.com/office/drawing/2014/main" id="{18974B82-C417-D346-AFD3-01AC960C44D3}"/>
              </a:ext>
            </a:extLst>
          </p:cNvPr>
          <p:cNvSpPr txBox="1"/>
          <p:nvPr/>
        </p:nvSpPr>
        <p:spPr>
          <a:xfrm>
            <a:off x="8545285" y="6041572"/>
            <a:ext cx="3472544" cy="369332"/>
          </a:xfrm>
          <a:prstGeom prst="rect">
            <a:avLst/>
          </a:prstGeom>
          <a:noFill/>
        </p:spPr>
        <p:txBody>
          <a:bodyPr wrap="square" rtlCol="0">
            <a:spAutoFit/>
          </a:bodyPr>
          <a:lstStyle/>
          <a:p>
            <a:r>
              <a:rPr lang="en-US" dirty="0" err="1"/>
              <a:t>Wicaksono</a:t>
            </a:r>
            <a:r>
              <a:rPr lang="en-US" dirty="0"/>
              <a:t> and Moffat, CIKM 2018</a:t>
            </a:r>
          </a:p>
        </p:txBody>
      </p:sp>
      <p:pic>
        <p:nvPicPr>
          <p:cNvPr id="4" name="Picture 3">
            <a:extLst>
              <a:ext uri="{FF2B5EF4-FFF2-40B4-BE49-F238E27FC236}">
                <a16:creationId xmlns:a16="http://schemas.microsoft.com/office/drawing/2014/main" id="{9CDAD4C5-084F-1F4B-BE67-8F70DCAF0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371" y="1494702"/>
            <a:ext cx="7336971" cy="4404447"/>
          </a:xfrm>
          <a:prstGeom prst="rect">
            <a:avLst/>
          </a:prstGeom>
        </p:spPr>
      </p:pic>
      <p:sp>
        <p:nvSpPr>
          <p:cNvPr id="7" name="TextBox 6">
            <a:extLst>
              <a:ext uri="{FF2B5EF4-FFF2-40B4-BE49-F238E27FC236}">
                <a16:creationId xmlns:a16="http://schemas.microsoft.com/office/drawing/2014/main" id="{735063D0-CA1A-974C-8710-7091797D090C}"/>
              </a:ext>
            </a:extLst>
          </p:cNvPr>
          <p:cNvSpPr txBox="1"/>
          <p:nvPr/>
        </p:nvSpPr>
        <p:spPr>
          <a:xfrm>
            <a:off x="9035143" y="1690688"/>
            <a:ext cx="2794000" cy="1938992"/>
          </a:xfrm>
          <a:prstGeom prst="rect">
            <a:avLst/>
          </a:prstGeom>
          <a:noFill/>
        </p:spPr>
        <p:txBody>
          <a:bodyPr wrap="square" rtlCol="0">
            <a:spAutoFit/>
          </a:bodyPr>
          <a:lstStyle/>
          <a:p>
            <a:r>
              <a:rPr lang="en-US" sz="2400" dirty="0"/>
              <a:t>Job search, 32,000 SERPS via iOS/ Android apps, October 2017 to April 2018</a:t>
            </a:r>
          </a:p>
        </p:txBody>
      </p:sp>
      <p:pic>
        <p:nvPicPr>
          <p:cNvPr id="9" name="Picture 8">
            <a:extLst>
              <a:ext uri="{FF2B5EF4-FFF2-40B4-BE49-F238E27FC236}">
                <a16:creationId xmlns:a16="http://schemas.microsoft.com/office/drawing/2014/main" id="{F5F74432-9608-3540-A89C-008A7FD7A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43" y="2067402"/>
            <a:ext cx="1358900" cy="723900"/>
          </a:xfrm>
          <a:prstGeom prst="rect">
            <a:avLst/>
          </a:prstGeom>
        </p:spPr>
      </p:pic>
    </p:spTree>
    <p:extLst>
      <p:ext uri="{BB962C8B-B14F-4D97-AF65-F5344CB8AC3E}">
        <p14:creationId xmlns:p14="http://schemas.microsoft.com/office/powerpoint/2010/main" val="2917943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064D7-31CD-214C-9D3E-3F9A0097A610}"/>
              </a:ext>
            </a:extLst>
          </p:cNvPr>
          <p:cNvSpPr>
            <a:spLocks noGrp="1"/>
          </p:cNvSpPr>
          <p:nvPr>
            <p:ph type="title"/>
          </p:nvPr>
        </p:nvSpPr>
        <p:spPr/>
        <p:txBody>
          <a:bodyPr/>
          <a:lstStyle/>
          <a:p>
            <a:r>
              <a:rPr lang="en-US" dirty="0"/>
              <a:t>Just a thought on the side…</a:t>
            </a:r>
          </a:p>
        </p:txBody>
      </p:sp>
      <p:sp>
        <p:nvSpPr>
          <p:cNvPr id="3" name="Content Placeholder 2">
            <a:extLst>
              <a:ext uri="{FF2B5EF4-FFF2-40B4-BE49-F238E27FC236}">
                <a16:creationId xmlns:a16="http://schemas.microsoft.com/office/drawing/2014/main" id="{B46BABF7-8FD8-6B4D-91FB-8C7C0D43BF5F}"/>
              </a:ext>
            </a:extLst>
          </p:cNvPr>
          <p:cNvSpPr>
            <a:spLocks noGrp="1"/>
          </p:cNvSpPr>
          <p:nvPr>
            <p:ph idx="1"/>
          </p:nvPr>
        </p:nvSpPr>
        <p:spPr/>
        <p:txBody>
          <a:bodyPr/>
          <a:lstStyle/>
          <a:p>
            <a:pPr marL="0" indent="0">
              <a:buNone/>
            </a:pPr>
            <a:r>
              <a:rPr lang="en-US" dirty="0"/>
              <a:t>Maybe the fact that users focus on the top positions in the SERP is a consequence of them trusting the ranking system to put the best answers there? (Anyway, does it matter?)</a:t>
            </a:r>
          </a:p>
          <a:p>
            <a:pPr marL="0" indent="0">
              <a:buNone/>
            </a:pPr>
            <a:endParaRPr lang="en-US" dirty="0"/>
          </a:p>
          <a:p>
            <a:pPr marL="0" indent="0">
              <a:buNone/>
            </a:pPr>
            <a:r>
              <a:rPr lang="en-US" dirty="0"/>
              <a:t>If there are image or video elements on the SERP, they tend to attract the eye and disrupt the overall top-down pattern.</a:t>
            </a:r>
          </a:p>
        </p:txBody>
      </p:sp>
    </p:spTree>
    <p:extLst>
      <p:ext uri="{BB962C8B-B14F-4D97-AF65-F5344CB8AC3E}">
        <p14:creationId xmlns:p14="http://schemas.microsoft.com/office/powerpoint/2010/main" val="3533578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637D-F102-4034-BDBC-D0E639BB7920}"/>
              </a:ext>
            </a:extLst>
          </p:cNvPr>
          <p:cNvSpPr>
            <a:spLocks noGrp="1"/>
          </p:cNvSpPr>
          <p:nvPr>
            <p:ph type="title"/>
          </p:nvPr>
        </p:nvSpPr>
        <p:spPr/>
        <p:txBody>
          <a:bodyPr/>
          <a:lstStyle/>
          <a:p>
            <a:endParaRPr lang="en-AU" dirty="0"/>
          </a:p>
        </p:txBody>
      </p:sp>
      <p:sp>
        <p:nvSpPr>
          <p:cNvPr id="3" name="Content Placeholder 2">
            <a:extLst>
              <a:ext uri="{FF2B5EF4-FFF2-40B4-BE49-F238E27FC236}">
                <a16:creationId xmlns:a16="http://schemas.microsoft.com/office/drawing/2014/main" id="{531DBB45-46C5-4E39-B7D4-AFB79E00A03C}"/>
              </a:ext>
            </a:extLst>
          </p:cNvPr>
          <p:cNvSpPr>
            <a:spLocks noGrp="1"/>
          </p:cNvSpPr>
          <p:nvPr>
            <p:ph idx="1"/>
          </p:nvPr>
        </p:nvSpPr>
        <p:spPr/>
        <p:txBody>
          <a:bodyPr/>
          <a:lstStyle/>
          <a:p>
            <a:pPr marL="0" indent="0">
              <a:buNone/>
            </a:pPr>
            <a:r>
              <a:rPr lang="en-AU" dirty="0">
                <a:solidFill>
                  <a:schemeClr val="accent1"/>
                </a:solidFill>
              </a:rPr>
              <a:t>Paul said: MSFT paper on trust/rank bias</a:t>
            </a:r>
          </a:p>
        </p:txBody>
      </p:sp>
    </p:spTree>
    <p:extLst>
      <p:ext uri="{BB962C8B-B14F-4D97-AF65-F5344CB8AC3E}">
        <p14:creationId xmlns:p14="http://schemas.microsoft.com/office/powerpoint/2010/main" val="772259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133A-7165-4A96-87F1-13ADB5B48BC6}"/>
              </a:ext>
            </a:extLst>
          </p:cNvPr>
          <p:cNvSpPr>
            <a:spLocks noGrp="1"/>
          </p:cNvSpPr>
          <p:nvPr>
            <p:ph type="title"/>
          </p:nvPr>
        </p:nvSpPr>
        <p:spPr/>
        <p:txBody>
          <a:bodyPr/>
          <a:lstStyle/>
          <a:p>
            <a:pPr lvl="0"/>
            <a:r>
              <a:rPr lang="en-AU" sz="4400" kern="1200" dirty="0">
                <a:solidFill>
                  <a:schemeClr val="tx1"/>
                </a:solidFill>
                <a:effectLst/>
                <a:latin typeface="+mj-lt"/>
                <a:ea typeface="+mj-ea"/>
                <a:cs typeface="+mj-cs"/>
              </a:rPr>
              <a:t>Non-decreasing</a:t>
            </a:r>
            <a:endParaRPr lang="en-AU"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1CFA291-45FE-42A0-B133-8FBABC47AD45}"/>
                  </a:ext>
                </a:extLst>
              </p:cNvPr>
              <p:cNvSpPr>
                <a:spLocks noGrp="1"/>
              </p:cNvSpPr>
              <p:nvPr>
                <p:ph idx="1"/>
              </p:nvPr>
            </p:nvSpPr>
            <p:spPr/>
            <p:txBody>
              <a:bodyPr/>
              <a:lstStyle/>
              <a:p>
                <a:pPr marL="0" indent="0">
                  <a:buNone/>
                </a:pPr>
                <a:r>
                  <a:rPr lang="en-AU" dirty="0">
                    <a:solidFill>
                      <a:schemeClr val="tx1">
                        <a:lumMod val="65000"/>
                      </a:schemeClr>
                    </a:solidFill>
                  </a:rPr>
                  <a:t>All else being equal, perhaps</a:t>
                </a:r>
              </a:p>
              <a:p>
                <a:pPr marL="0" indent="0">
                  <a:buNone/>
                </a:pP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𝐶</m:t>
                        </m:r>
                      </m:e>
                      <m:sub>
                        <m:r>
                          <a:rPr lang="en-AU" b="0" i="1" smtClean="0">
                            <a:latin typeface="Cambria Math" panose="02040503050406030204" pitchFamily="18" charset="0"/>
                          </a:rPr>
                          <m:t>𝑖</m:t>
                        </m:r>
                      </m:sub>
                    </m:sSub>
                  </m:oMath>
                </a14:m>
                <a:r>
                  <a:rPr lang="en-AU" dirty="0"/>
                  <a:t> should increase (or stay the same) with depth </a:t>
                </a:r>
                <a14:m>
                  <m:oMath xmlns:m="http://schemas.openxmlformats.org/officeDocument/2006/math">
                    <m:r>
                      <a:rPr lang="en-AU" b="0" i="1" smtClean="0">
                        <a:latin typeface="Cambria Math" panose="02040503050406030204" pitchFamily="18" charset="0"/>
                      </a:rPr>
                      <m:t>𝑖</m:t>
                    </m:r>
                  </m:oMath>
                </a14:m>
                <a:r>
                  <a:rPr lang="en-AU" dirty="0"/>
                  <a:t>.</a:t>
                </a:r>
              </a:p>
              <a:p>
                <a:pPr marL="0" indent="0">
                  <a:buNone/>
                </a:pPr>
                <a:endParaRPr lang="en-AU" dirty="0"/>
              </a:p>
              <a:p>
                <a:pPr marL="0" indent="0">
                  <a:buNone/>
                </a:pPr>
                <a:r>
                  <a:rPr lang="en-AU" b="1" dirty="0">
                    <a:solidFill>
                      <a:srgbClr val="FF0000"/>
                    </a:solidFill>
                  </a:rPr>
                  <a:t>Why?</a:t>
                </a:r>
              </a:p>
              <a:p>
                <a:pPr marL="0" indent="0">
                  <a:buNone/>
                </a:pPr>
                <a:endParaRPr lang="en-AU" dirty="0"/>
              </a:p>
              <a:p>
                <a:pPr marL="0" indent="0">
                  <a:buNone/>
                </a:pPr>
                <a:r>
                  <a:rPr lang="en-AU" dirty="0"/>
                  <a:t>Because we have more and more evidence that for this user and this search there will be many results examined.</a:t>
                </a:r>
              </a:p>
            </p:txBody>
          </p:sp>
        </mc:Choice>
        <mc:Fallback>
          <p:sp>
            <p:nvSpPr>
              <p:cNvPr id="5" name="Content Placeholder 4">
                <a:extLst>
                  <a:ext uri="{FF2B5EF4-FFF2-40B4-BE49-F238E27FC236}">
                    <a16:creationId xmlns:a16="http://schemas.microsoft.com/office/drawing/2014/main" id="{91CFA291-45FE-42A0-B133-8FBABC47AD45}"/>
                  </a:ext>
                </a:extLst>
              </p:cNvPr>
              <p:cNvSpPr>
                <a:spLocks noGrp="1" noRot="1" noChangeAspect="1" noMove="1" noResize="1" noEditPoints="1" noAdjustHandles="1" noChangeArrowheads="1" noChangeShapeType="1" noTextEdit="1"/>
              </p:cNvSpPr>
              <p:nvPr>
                <p:ph idx="1"/>
              </p:nvPr>
            </p:nvSpPr>
            <p:spPr>
              <a:blipFill>
                <a:blip r:embed="rId2"/>
                <a:stretch>
                  <a:fillRect l="-1086" t="-2632"/>
                </a:stretch>
              </a:blipFill>
            </p:spPr>
            <p:txBody>
              <a:bodyPr/>
              <a:lstStyle/>
              <a:p>
                <a:r>
                  <a:rPr lang="en-US">
                    <a:noFill/>
                  </a:rPr>
                  <a:t> </a:t>
                </a:r>
              </a:p>
            </p:txBody>
          </p:sp>
        </mc:Fallback>
      </mc:AlternateContent>
    </p:spTree>
    <p:extLst>
      <p:ext uri="{BB962C8B-B14F-4D97-AF65-F5344CB8AC3E}">
        <p14:creationId xmlns:p14="http://schemas.microsoft.com/office/powerpoint/2010/main" val="2999357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F931-9BC3-46A9-B5B4-1862457F5D5A}"/>
              </a:ext>
            </a:extLst>
          </p:cNvPr>
          <p:cNvSpPr>
            <a:spLocks noGrp="1"/>
          </p:cNvSpPr>
          <p:nvPr>
            <p:ph type="title"/>
          </p:nvPr>
        </p:nvSpPr>
        <p:spPr/>
        <p:txBody>
          <a:bodyPr>
            <a:normAutofit/>
          </a:bodyPr>
          <a:lstStyle/>
          <a:p>
            <a:pPr lvl="0"/>
            <a:r>
              <a:rPr lang="en-AU" sz="4400" kern="1200" dirty="0">
                <a:solidFill>
                  <a:schemeClr val="tx1"/>
                </a:solidFill>
                <a:effectLst/>
                <a:latin typeface="+mj-lt"/>
                <a:ea typeface="+mj-ea"/>
                <a:cs typeface="+mj-cs"/>
              </a:rPr>
              <a:t>What does the (interpolated click) data say?</a:t>
            </a:r>
            <a:endParaRPr lang="en-AU" dirty="0"/>
          </a:p>
        </p:txBody>
      </p:sp>
      <p:sp>
        <p:nvSpPr>
          <p:cNvPr id="8" name="TextBox 7">
            <a:extLst>
              <a:ext uri="{FF2B5EF4-FFF2-40B4-BE49-F238E27FC236}">
                <a16:creationId xmlns:a16="http://schemas.microsoft.com/office/drawing/2014/main" id="{18974B82-C417-D346-AFD3-01AC960C44D3}"/>
              </a:ext>
            </a:extLst>
          </p:cNvPr>
          <p:cNvSpPr txBox="1"/>
          <p:nvPr/>
        </p:nvSpPr>
        <p:spPr>
          <a:xfrm>
            <a:off x="8545285" y="6041572"/>
            <a:ext cx="2688771" cy="369332"/>
          </a:xfrm>
          <a:prstGeom prst="rect">
            <a:avLst/>
          </a:prstGeom>
          <a:noFill/>
        </p:spPr>
        <p:txBody>
          <a:bodyPr wrap="square" rtlCol="0">
            <a:spAutoFit/>
          </a:bodyPr>
          <a:lstStyle/>
          <a:p>
            <a:r>
              <a:rPr lang="en-US" dirty="0"/>
              <a:t>(Microsoft unpublished)</a:t>
            </a:r>
          </a:p>
        </p:txBody>
      </p:sp>
      <p:pic>
        <p:nvPicPr>
          <p:cNvPr id="5" name="Picture 4">
            <a:extLst>
              <a:ext uri="{FF2B5EF4-FFF2-40B4-BE49-F238E27FC236}">
                <a16:creationId xmlns:a16="http://schemas.microsoft.com/office/drawing/2014/main" id="{A86BBE26-D390-3041-9B69-9988CD4E16CE}"/>
              </a:ext>
            </a:extLst>
          </p:cNvPr>
          <p:cNvPicPr>
            <a:picLocks noChangeAspect="1"/>
          </p:cNvPicPr>
          <p:nvPr/>
        </p:nvPicPr>
        <p:blipFill>
          <a:blip r:embed="rId3"/>
          <a:stretch>
            <a:fillRect/>
          </a:stretch>
        </p:blipFill>
        <p:spPr>
          <a:xfrm>
            <a:off x="957944" y="1705618"/>
            <a:ext cx="6675917" cy="4787257"/>
          </a:xfrm>
          <a:prstGeom prst="rect">
            <a:avLst/>
          </a:prstGeom>
        </p:spPr>
      </p:pic>
      <p:sp>
        <p:nvSpPr>
          <p:cNvPr id="3" name="TextBox 2">
            <a:extLst>
              <a:ext uri="{FF2B5EF4-FFF2-40B4-BE49-F238E27FC236}">
                <a16:creationId xmlns:a16="http://schemas.microsoft.com/office/drawing/2014/main" id="{29C69DE6-B6EF-134F-A17C-41F1D3990DD8}"/>
              </a:ext>
            </a:extLst>
          </p:cNvPr>
          <p:cNvSpPr txBox="1"/>
          <p:nvPr/>
        </p:nvSpPr>
        <p:spPr>
          <a:xfrm>
            <a:off x="8251365" y="2960918"/>
            <a:ext cx="3429002" cy="1200329"/>
          </a:xfrm>
          <a:prstGeom prst="rect">
            <a:avLst/>
          </a:prstGeom>
          <a:noFill/>
        </p:spPr>
        <p:txBody>
          <a:bodyPr wrap="square" rtlCol="0">
            <a:spAutoFit/>
          </a:bodyPr>
          <a:lstStyle/>
          <a:p>
            <a:r>
              <a:rPr lang="en-US" sz="2400" dirty="0"/>
              <a:t>Bing data,  US English, 16.4M queries over two weeks.</a:t>
            </a:r>
          </a:p>
        </p:txBody>
      </p:sp>
      <p:pic>
        <p:nvPicPr>
          <p:cNvPr id="7" name="Picture 2" descr="https://upload.wikimedia.org/wikipedia/commons/thumb/c/c7/Bing_logo_%282016%29.svg/2880px-Bing_logo_%282016%29.svg.png">
            <a:extLst>
              <a:ext uri="{FF2B5EF4-FFF2-40B4-BE49-F238E27FC236}">
                <a16:creationId xmlns:a16="http://schemas.microsoft.com/office/drawing/2014/main" id="{0743163E-DFC7-2A45-A1BE-ED9421F95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804" y="5005124"/>
            <a:ext cx="1116106" cy="451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201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F931-9BC3-46A9-B5B4-1862457F5D5A}"/>
              </a:ext>
            </a:extLst>
          </p:cNvPr>
          <p:cNvSpPr>
            <a:spLocks noGrp="1"/>
          </p:cNvSpPr>
          <p:nvPr>
            <p:ph type="title"/>
          </p:nvPr>
        </p:nvSpPr>
        <p:spPr/>
        <p:txBody>
          <a:bodyPr>
            <a:normAutofit/>
          </a:bodyPr>
          <a:lstStyle/>
          <a:p>
            <a:pPr lvl="0"/>
            <a:r>
              <a:rPr lang="en-AU" sz="4400" kern="1200" dirty="0">
                <a:solidFill>
                  <a:schemeClr val="tx1"/>
                </a:solidFill>
                <a:effectLst/>
                <a:latin typeface="+mj-lt"/>
                <a:ea typeface="+mj-ea"/>
                <a:cs typeface="+mj-cs"/>
              </a:rPr>
              <a:t>What does the (inferred viewing) data say?</a:t>
            </a:r>
            <a:endParaRPr lang="en-AU" dirty="0"/>
          </a:p>
        </p:txBody>
      </p:sp>
      <p:sp>
        <p:nvSpPr>
          <p:cNvPr id="8" name="TextBox 7">
            <a:extLst>
              <a:ext uri="{FF2B5EF4-FFF2-40B4-BE49-F238E27FC236}">
                <a16:creationId xmlns:a16="http://schemas.microsoft.com/office/drawing/2014/main" id="{18974B82-C417-D346-AFD3-01AC960C44D3}"/>
              </a:ext>
            </a:extLst>
          </p:cNvPr>
          <p:cNvSpPr txBox="1"/>
          <p:nvPr/>
        </p:nvSpPr>
        <p:spPr>
          <a:xfrm>
            <a:off x="8545285" y="6041572"/>
            <a:ext cx="3472544" cy="369332"/>
          </a:xfrm>
          <a:prstGeom prst="rect">
            <a:avLst/>
          </a:prstGeom>
          <a:noFill/>
        </p:spPr>
        <p:txBody>
          <a:bodyPr wrap="square" rtlCol="0">
            <a:spAutoFit/>
          </a:bodyPr>
          <a:lstStyle/>
          <a:p>
            <a:r>
              <a:rPr lang="en-US" dirty="0" err="1"/>
              <a:t>Wicaksono</a:t>
            </a:r>
            <a:r>
              <a:rPr lang="en-US" dirty="0"/>
              <a:t> and Moffat, CIKM 2018</a:t>
            </a:r>
          </a:p>
        </p:txBody>
      </p:sp>
      <p:pic>
        <p:nvPicPr>
          <p:cNvPr id="5" name="Picture 4">
            <a:extLst>
              <a:ext uri="{FF2B5EF4-FFF2-40B4-BE49-F238E27FC236}">
                <a16:creationId xmlns:a16="http://schemas.microsoft.com/office/drawing/2014/main" id="{547C576C-2026-384F-AADF-8F6E6DCE4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572" y="1553030"/>
            <a:ext cx="7707085" cy="4281714"/>
          </a:xfrm>
          <a:prstGeom prst="rect">
            <a:avLst/>
          </a:prstGeom>
        </p:spPr>
      </p:pic>
      <p:sp>
        <p:nvSpPr>
          <p:cNvPr id="6" name="TextBox 5">
            <a:extLst>
              <a:ext uri="{FF2B5EF4-FFF2-40B4-BE49-F238E27FC236}">
                <a16:creationId xmlns:a16="http://schemas.microsoft.com/office/drawing/2014/main" id="{5BBDD2C3-1B3D-494A-85C0-23323BC7915F}"/>
              </a:ext>
            </a:extLst>
          </p:cNvPr>
          <p:cNvSpPr txBox="1"/>
          <p:nvPr/>
        </p:nvSpPr>
        <p:spPr>
          <a:xfrm>
            <a:off x="8904515" y="2274838"/>
            <a:ext cx="2579913" cy="2308324"/>
          </a:xfrm>
          <a:prstGeom prst="rect">
            <a:avLst/>
          </a:prstGeom>
          <a:noFill/>
        </p:spPr>
        <p:txBody>
          <a:bodyPr wrap="square" rtlCol="0">
            <a:spAutoFit/>
          </a:bodyPr>
          <a:lstStyle/>
          <a:p>
            <a:r>
              <a:rPr lang="en-US" sz="2400" dirty="0"/>
              <a:t>Job search, 32,000 SERPS via iOS/ Android apps, October 2017 to April 2018, infinite scroll.</a:t>
            </a:r>
          </a:p>
        </p:txBody>
      </p:sp>
      <p:pic>
        <p:nvPicPr>
          <p:cNvPr id="9" name="Picture 8">
            <a:extLst>
              <a:ext uri="{FF2B5EF4-FFF2-40B4-BE49-F238E27FC236}">
                <a16:creationId xmlns:a16="http://schemas.microsoft.com/office/drawing/2014/main" id="{A36E8AD5-3765-414A-B1E8-D6F8E44FE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3943" y="4026831"/>
            <a:ext cx="1358900" cy="723900"/>
          </a:xfrm>
          <a:prstGeom prst="rect">
            <a:avLst/>
          </a:prstGeom>
        </p:spPr>
      </p:pic>
    </p:spTree>
    <p:extLst>
      <p:ext uri="{BB962C8B-B14F-4D97-AF65-F5344CB8AC3E}">
        <p14:creationId xmlns:p14="http://schemas.microsoft.com/office/powerpoint/2010/main" val="4291523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F931-9BC3-46A9-B5B4-1862457F5D5A}"/>
              </a:ext>
            </a:extLst>
          </p:cNvPr>
          <p:cNvSpPr>
            <a:spLocks noGrp="1"/>
          </p:cNvSpPr>
          <p:nvPr>
            <p:ph type="title"/>
          </p:nvPr>
        </p:nvSpPr>
        <p:spPr/>
        <p:txBody>
          <a:bodyPr>
            <a:normAutofit/>
          </a:bodyPr>
          <a:lstStyle/>
          <a:p>
            <a:pPr lvl="0"/>
            <a:r>
              <a:rPr lang="en-AU" sz="4400" kern="1200" dirty="0">
                <a:solidFill>
                  <a:schemeClr val="tx1"/>
                </a:solidFill>
                <a:effectLst/>
                <a:latin typeface="+mj-lt"/>
                <a:ea typeface="+mj-ea"/>
                <a:cs typeface="+mj-cs"/>
              </a:rPr>
              <a:t>What does the (inferred viewing) data say?</a:t>
            </a:r>
            <a:endParaRPr lang="en-AU" dirty="0"/>
          </a:p>
        </p:txBody>
      </p:sp>
      <p:sp>
        <p:nvSpPr>
          <p:cNvPr id="8" name="TextBox 7">
            <a:extLst>
              <a:ext uri="{FF2B5EF4-FFF2-40B4-BE49-F238E27FC236}">
                <a16:creationId xmlns:a16="http://schemas.microsoft.com/office/drawing/2014/main" id="{18974B82-C417-D346-AFD3-01AC960C44D3}"/>
              </a:ext>
            </a:extLst>
          </p:cNvPr>
          <p:cNvSpPr txBox="1"/>
          <p:nvPr/>
        </p:nvSpPr>
        <p:spPr>
          <a:xfrm>
            <a:off x="8545285" y="6041572"/>
            <a:ext cx="3472544" cy="369332"/>
          </a:xfrm>
          <a:prstGeom prst="rect">
            <a:avLst/>
          </a:prstGeom>
          <a:noFill/>
        </p:spPr>
        <p:txBody>
          <a:bodyPr wrap="square" rtlCol="0">
            <a:spAutoFit/>
          </a:bodyPr>
          <a:lstStyle/>
          <a:p>
            <a:r>
              <a:rPr lang="en-US" dirty="0" err="1"/>
              <a:t>Wicaksono</a:t>
            </a:r>
            <a:r>
              <a:rPr lang="en-US" dirty="0"/>
              <a:t> and Moffat, CIKM 2018</a:t>
            </a:r>
          </a:p>
        </p:txBody>
      </p:sp>
      <p:sp>
        <p:nvSpPr>
          <p:cNvPr id="6" name="TextBox 5">
            <a:extLst>
              <a:ext uri="{FF2B5EF4-FFF2-40B4-BE49-F238E27FC236}">
                <a16:creationId xmlns:a16="http://schemas.microsoft.com/office/drawing/2014/main" id="{5BBDD2C3-1B3D-494A-85C0-23323BC7915F}"/>
              </a:ext>
            </a:extLst>
          </p:cNvPr>
          <p:cNvSpPr txBox="1"/>
          <p:nvPr/>
        </p:nvSpPr>
        <p:spPr>
          <a:xfrm>
            <a:off x="9035143" y="1690688"/>
            <a:ext cx="2518228" cy="2677656"/>
          </a:xfrm>
          <a:prstGeom prst="rect">
            <a:avLst/>
          </a:prstGeom>
          <a:noFill/>
        </p:spPr>
        <p:txBody>
          <a:bodyPr wrap="square" rtlCol="0">
            <a:spAutoFit/>
          </a:bodyPr>
          <a:lstStyle/>
          <a:p>
            <a:r>
              <a:rPr lang="en-US" sz="2400" dirty="0"/>
              <a:t>Job search, 22,000 SERPS via computer browser, October 2017 to April 2018, 20 items per page.</a:t>
            </a:r>
          </a:p>
        </p:txBody>
      </p:sp>
      <p:pic>
        <p:nvPicPr>
          <p:cNvPr id="4" name="Picture 3">
            <a:extLst>
              <a:ext uri="{FF2B5EF4-FFF2-40B4-BE49-F238E27FC236}">
                <a16:creationId xmlns:a16="http://schemas.microsoft.com/office/drawing/2014/main" id="{A3FEF1AC-6C94-054D-A93F-B64F7152D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9" y="1532467"/>
            <a:ext cx="7783286" cy="4324048"/>
          </a:xfrm>
          <a:prstGeom prst="rect">
            <a:avLst/>
          </a:prstGeom>
        </p:spPr>
      </p:pic>
      <p:pic>
        <p:nvPicPr>
          <p:cNvPr id="9" name="Picture 8">
            <a:extLst>
              <a:ext uri="{FF2B5EF4-FFF2-40B4-BE49-F238E27FC236}">
                <a16:creationId xmlns:a16="http://schemas.microsoft.com/office/drawing/2014/main" id="{E6B5FB6A-3F1A-D344-AF2D-A815D6B36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0" y="4084888"/>
            <a:ext cx="1358900" cy="723900"/>
          </a:xfrm>
          <a:prstGeom prst="rect">
            <a:avLst/>
          </a:prstGeom>
        </p:spPr>
      </p:pic>
    </p:spTree>
    <p:extLst>
      <p:ext uri="{BB962C8B-B14F-4D97-AF65-F5344CB8AC3E}">
        <p14:creationId xmlns:p14="http://schemas.microsoft.com/office/powerpoint/2010/main" val="32953222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31989-2371-4F20-9F65-103477DAA42E}"/>
              </a:ext>
            </a:extLst>
          </p:cNvPr>
          <p:cNvSpPr>
            <a:spLocks noGrp="1"/>
          </p:cNvSpPr>
          <p:nvPr>
            <p:ph type="title"/>
          </p:nvPr>
        </p:nvSpPr>
        <p:spPr/>
        <p:txBody>
          <a:bodyPr/>
          <a:lstStyle/>
          <a:p>
            <a:pPr lvl="0"/>
            <a:r>
              <a:rPr lang="en-AU" dirty="0"/>
              <a:t>G</a:t>
            </a:r>
            <a:r>
              <a:rPr lang="en-AU" sz="4400" kern="1200" dirty="0">
                <a:solidFill>
                  <a:schemeClr val="tx1"/>
                </a:solidFill>
                <a:effectLst/>
                <a:latin typeface="+mj-lt"/>
                <a:ea typeface="+mj-ea"/>
                <a:cs typeface="+mj-cs"/>
              </a:rPr>
              <a:t>oal-sensitive</a:t>
            </a:r>
            <a:endParaRPr lang="en-AU"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7CEF2F5-0677-4C21-9E4D-A7974302782C}"/>
                  </a:ext>
                </a:extLst>
              </p:cNvPr>
              <p:cNvSpPr>
                <a:spLocks noGrp="1"/>
              </p:cNvSpPr>
              <p:nvPr>
                <p:ph idx="1"/>
              </p:nvPr>
            </p:nvSpPr>
            <p:spPr/>
            <p:txBody>
              <a:bodyPr/>
              <a:lstStyle/>
              <a:p>
                <a:pPr marL="0" indent="0">
                  <a:buNone/>
                </a:pPr>
                <a:r>
                  <a:rPr lang="en-AU" dirty="0">
                    <a:solidFill>
                      <a:schemeClr val="tx1">
                        <a:lumMod val="65000"/>
                      </a:schemeClr>
                    </a:solidFill>
                  </a:rPr>
                  <a:t>All else being equal, perhaps</a:t>
                </a:r>
              </a:p>
              <a:p>
                <a:pPr marL="0" indent="0">
                  <a:buNone/>
                </a:pP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𝐶</m:t>
                        </m:r>
                      </m:e>
                      <m:sub>
                        <m:r>
                          <a:rPr lang="en-AU" b="0" i="1" smtClean="0">
                            <a:latin typeface="Cambria Math" panose="02040503050406030204" pitchFamily="18" charset="0"/>
                          </a:rPr>
                          <m:t>𝑖</m:t>
                        </m:r>
                      </m:sub>
                    </m:sSub>
                  </m:oMath>
                </a14:m>
                <a:r>
                  <a:rPr lang="en-AU" dirty="0"/>
                  <a:t> should be higher if we are looking for more stuff, quantified by variable </a:t>
                </a:r>
                <a14:m>
                  <m:oMath xmlns:m="http://schemas.openxmlformats.org/officeDocument/2006/math">
                    <m:r>
                      <a:rPr lang="en-AU" b="0" i="1" smtClean="0">
                        <a:latin typeface="Cambria Math" panose="02040503050406030204" pitchFamily="18" charset="0"/>
                      </a:rPr>
                      <m:t>𝑇</m:t>
                    </m:r>
                    <m:r>
                      <a:rPr lang="en-AU" b="0" i="1" smtClean="0">
                        <a:latin typeface="Cambria Math" panose="02040503050406030204" pitchFamily="18" charset="0"/>
                      </a:rPr>
                      <m:t>.</m:t>
                    </m:r>
                  </m:oMath>
                </a14:m>
                <a:endParaRPr lang="en-AU" dirty="0"/>
              </a:p>
              <a:p>
                <a:pPr marL="0" indent="0">
                  <a:buNone/>
                </a:pPr>
                <a:endParaRPr lang="en-AU" dirty="0"/>
              </a:p>
              <a:p>
                <a:pPr marL="0" indent="0">
                  <a:buNone/>
                </a:pPr>
                <a:r>
                  <a:rPr lang="en-AU" b="1" dirty="0">
                    <a:solidFill>
                      <a:srgbClr val="FF0000"/>
                    </a:solidFill>
                  </a:rPr>
                  <a:t>Why?</a:t>
                </a:r>
              </a:p>
              <a:p>
                <a:pPr marL="0" indent="0">
                  <a:buNone/>
                </a:pPr>
                <a:endParaRPr lang="en-AU" dirty="0"/>
              </a:p>
              <a:p>
                <a:pPr marL="0" indent="0">
                  <a:buNone/>
                </a:pPr>
                <a:r>
                  <a:rPr lang="en-AU" dirty="0"/>
                  <a:t>Because it takes longer to find more.</a:t>
                </a:r>
              </a:p>
            </p:txBody>
          </p:sp>
        </mc:Choice>
        <mc:Fallback>
          <p:sp>
            <p:nvSpPr>
              <p:cNvPr id="3" name="Content Placeholder 2">
                <a:extLst>
                  <a:ext uri="{FF2B5EF4-FFF2-40B4-BE49-F238E27FC236}">
                    <a16:creationId xmlns:a16="http://schemas.microsoft.com/office/drawing/2014/main" id="{87CEF2F5-0677-4C21-9E4D-A7974302782C}"/>
                  </a:ext>
                </a:extLst>
              </p:cNvPr>
              <p:cNvSpPr>
                <a:spLocks noGrp="1" noRot="1" noChangeAspect="1" noMove="1" noResize="1" noEditPoints="1" noAdjustHandles="1" noChangeArrowheads="1" noChangeShapeType="1" noTextEdit="1"/>
              </p:cNvSpPr>
              <p:nvPr>
                <p:ph idx="1"/>
              </p:nvPr>
            </p:nvSpPr>
            <p:spPr>
              <a:blipFill>
                <a:blip r:embed="rId2"/>
                <a:stretch>
                  <a:fillRect l="-1086" t="-2632"/>
                </a:stretch>
              </a:blipFill>
            </p:spPr>
            <p:txBody>
              <a:bodyPr/>
              <a:lstStyle/>
              <a:p>
                <a:r>
                  <a:rPr lang="en-US">
                    <a:noFill/>
                  </a:rPr>
                  <a:t> </a:t>
                </a:r>
              </a:p>
            </p:txBody>
          </p:sp>
        </mc:Fallback>
      </mc:AlternateContent>
    </p:spTree>
    <p:extLst>
      <p:ext uri="{BB962C8B-B14F-4D97-AF65-F5344CB8AC3E}">
        <p14:creationId xmlns:p14="http://schemas.microsoft.com/office/powerpoint/2010/main" val="2466674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9AC7B6-0FD8-4CC5-A15D-E23387F415EE}"/>
              </a:ext>
            </a:extLst>
          </p:cNvPr>
          <p:cNvSpPr>
            <a:spLocks noGrp="1"/>
          </p:cNvSpPr>
          <p:nvPr>
            <p:ph type="body" idx="1"/>
          </p:nvPr>
        </p:nvSpPr>
        <p:spPr>
          <a:xfrm>
            <a:off x="3321736" y="1419911"/>
            <a:ext cx="1961469" cy="823912"/>
          </a:xfrm>
        </p:spPr>
        <p:txBody>
          <a:bodyPr>
            <a:normAutofit/>
          </a:bodyPr>
          <a:lstStyle/>
          <a:p>
            <a:r>
              <a:rPr lang="en-AU" sz="2800" dirty="0"/>
              <a:t>SERP one</a:t>
            </a:r>
          </a:p>
        </p:txBody>
      </p:sp>
      <p:sp>
        <p:nvSpPr>
          <p:cNvPr id="7" name="Text Placeholder 6">
            <a:extLst>
              <a:ext uri="{FF2B5EF4-FFF2-40B4-BE49-F238E27FC236}">
                <a16:creationId xmlns:a16="http://schemas.microsoft.com/office/drawing/2014/main" id="{2F466A68-AA25-4171-99C4-FFF98433B12E}"/>
              </a:ext>
            </a:extLst>
          </p:cNvPr>
          <p:cNvSpPr>
            <a:spLocks noGrp="1"/>
          </p:cNvSpPr>
          <p:nvPr>
            <p:ph type="body" sz="quarter" idx="3"/>
          </p:nvPr>
        </p:nvSpPr>
        <p:spPr>
          <a:xfrm>
            <a:off x="6172200" y="1419911"/>
            <a:ext cx="1961469" cy="823912"/>
          </a:xfrm>
        </p:spPr>
        <p:txBody>
          <a:bodyPr>
            <a:normAutofit/>
          </a:bodyPr>
          <a:lstStyle/>
          <a:p>
            <a:r>
              <a:rPr lang="en-AU" sz="2800" dirty="0"/>
              <a:t>SERP two</a:t>
            </a:r>
          </a:p>
        </p:txBody>
      </p:sp>
      <p:sp>
        <p:nvSpPr>
          <p:cNvPr id="9" name="TextBox 8">
            <a:extLst>
              <a:ext uri="{FF2B5EF4-FFF2-40B4-BE49-F238E27FC236}">
                <a16:creationId xmlns:a16="http://schemas.microsoft.com/office/drawing/2014/main" id="{0C137FC2-F19A-4101-844D-0668C5B24281}"/>
              </a:ext>
            </a:extLst>
          </p:cNvPr>
          <p:cNvSpPr txBox="1"/>
          <p:nvPr/>
        </p:nvSpPr>
        <p:spPr>
          <a:xfrm>
            <a:off x="3717175" y="3948469"/>
            <a:ext cx="648000" cy="408623"/>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Good</a:t>
            </a:r>
          </a:p>
        </p:txBody>
      </p:sp>
      <p:sp>
        <p:nvSpPr>
          <p:cNvPr id="10" name="TextBox 9">
            <a:extLst>
              <a:ext uri="{FF2B5EF4-FFF2-40B4-BE49-F238E27FC236}">
                <a16:creationId xmlns:a16="http://schemas.microsoft.com/office/drawing/2014/main" id="{85F31A76-3B66-4303-814A-6280C7880090}"/>
              </a:ext>
            </a:extLst>
          </p:cNvPr>
          <p:cNvSpPr txBox="1"/>
          <p:nvPr/>
        </p:nvSpPr>
        <p:spPr>
          <a:xfrm>
            <a:off x="3717492" y="2382774"/>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11" name="TextBox 10">
            <a:extLst>
              <a:ext uri="{FF2B5EF4-FFF2-40B4-BE49-F238E27FC236}">
                <a16:creationId xmlns:a16="http://schemas.microsoft.com/office/drawing/2014/main" id="{6FAA918E-2174-4566-B51B-7C6CE8DDAB4A}"/>
              </a:ext>
            </a:extLst>
          </p:cNvPr>
          <p:cNvSpPr txBox="1"/>
          <p:nvPr/>
        </p:nvSpPr>
        <p:spPr>
          <a:xfrm>
            <a:off x="3717175" y="4470962"/>
            <a:ext cx="648000" cy="408623"/>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Good</a:t>
            </a:r>
          </a:p>
        </p:txBody>
      </p:sp>
      <p:sp>
        <p:nvSpPr>
          <p:cNvPr id="12" name="TextBox 11">
            <a:extLst>
              <a:ext uri="{FF2B5EF4-FFF2-40B4-BE49-F238E27FC236}">
                <a16:creationId xmlns:a16="http://schemas.microsoft.com/office/drawing/2014/main" id="{B7F28E3E-5342-4FD2-B6EF-F5DD753468FE}"/>
              </a:ext>
            </a:extLst>
          </p:cNvPr>
          <p:cNvSpPr txBox="1"/>
          <p:nvPr/>
        </p:nvSpPr>
        <p:spPr>
          <a:xfrm>
            <a:off x="3717175" y="2905267"/>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13" name="TextBox 12">
            <a:extLst>
              <a:ext uri="{FF2B5EF4-FFF2-40B4-BE49-F238E27FC236}">
                <a16:creationId xmlns:a16="http://schemas.microsoft.com/office/drawing/2014/main" id="{0930ED3C-EFE5-4F73-9CEA-2EDA55DB73F2}"/>
              </a:ext>
            </a:extLst>
          </p:cNvPr>
          <p:cNvSpPr txBox="1"/>
          <p:nvPr/>
        </p:nvSpPr>
        <p:spPr>
          <a:xfrm>
            <a:off x="3717175" y="3427759"/>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14" name="TextBox 13">
            <a:extLst>
              <a:ext uri="{FF2B5EF4-FFF2-40B4-BE49-F238E27FC236}">
                <a16:creationId xmlns:a16="http://schemas.microsoft.com/office/drawing/2014/main" id="{8FD516AA-D81E-46BB-BE2B-27BC7E490026}"/>
              </a:ext>
            </a:extLst>
          </p:cNvPr>
          <p:cNvSpPr txBox="1"/>
          <p:nvPr/>
        </p:nvSpPr>
        <p:spPr>
          <a:xfrm>
            <a:off x="6571132" y="2382774"/>
            <a:ext cx="648000" cy="408623"/>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Good</a:t>
            </a:r>
          </a:p>
        </p:txBody>
      </p:sp>
      <p:sp>
        <p:nvSpPr>
          <p:cNvPr id="15" name="TextBox 14">
            <a:extLst>
              <a:ext uri="{FF2B5EF4-FFF2-40B4-BE49-F238E27FC236}">
                <a16:creationId xmlns:a16="http://schemas.microsoft.com/office/drawing/2014/main" id="{5C8650F2-A5BA-4EDA-AB1A-CD0B6F0A9C58}"/>
              </a:ext>
            </a:extLst>
          </p:cNvPr>
          <p:cNvSpPr txBox="1"/>
          <p:nvPr/>
        </p:nvSpPr>
        <p:spPr>
          <a:xfrm>
            <a:off x="6571132" y="3427760"/>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17" name="TextBox 16">
            <a:extLst>
              <a:ext uri="{FF2B5EF4-FFF2-40B4-BE49-F238E27FC236}">
                <a16:creationId xmlns:a16="http://schemas.microsoft.com/office/drawing/2014/main" id="{28111571-F15B-4907-9B8F-4146B1185D90}"/>
              </a:ext>
            </a:extLst>
          </p:cNvPr>
          <p:cNvSpPr txBox="1"/>
          <p:nvPr/>
        </p:nvSpPr>
        <p:spPr>
          <a:xfrm>
            <a:off x="6571132" y="4470962"/>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18" name="TextBox 17">
            <a:extLst>
              <a:ext uri="{FF2B5EF4-FFF2-40B4-BE49-F238E27FC236}">
                <a16:creationId xmlns:a16="http://schemas.microsoft.com/office/drawing/2014/main" id="{E507EE6D-98A0-4AB1-8103-05E3E54F6E3D}"/>
              </a:ext>
            </a:extLst>
          </p:cNvPr>
          <p:cNvSpPr txBox="1"/>
          <p:nvPr/>
        </p:nvSpPr>
        <p:spPr>
          <a:xfrm>
            <a:off x="6571132" y="4993454"/>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20" name="TextBox 19">
            <a:extLst>
              <a:ext uri="{FF2B5EF4-FFF2-40B4-BE49-F238E27FC236}">
                <a16:creationId xmlns:a16="http://schemas.microsoft.com/office/drawing/2014/main" id="{ED713B0E-7696-4402-B747-3FC697100698}"/>
              </a:ext>
            </a:extLst>
          </p:cNvPr>
          <p:cNvSpPr txBox="1"/>
          <p:nvPr/>
        </p:nvSpPr>
        <p:spPr>
          <a:xfrm>
            <a:off x="6571132" y="3948469"/>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21" name="TextBox 20">
            <a:extLst>
              <a:ext uri="{FF2B5EF4-FFF2-40B4-BE49-F238E27FC236}">
                <a16:creationId xmlns:a16="http://schemas.microsoft.com/office/drawing/2014/main" id="{16E477CF-6C8D-47EC-B844-71C1919D582F}"/>
              </a:ext>
            </a:extLst>
          </p:cNvPr>
          <p:cNvSpPr txBox="1"/>
          <p:nvPr/>
        </p:nvSpPr>
        <p:spPr>
          <a:xfrm>
            <a:off x="6571132" y="2905267"/>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23" name="TextBox 22">
            <a:extLst>
              <a:ext uri="{FF2B5EF4-FFF2-40B4-BE49-F238E27FC236}">
                <a16:creationId xmlns:a16="http://schemas.microsoft.com/office/drawing/2014/main" id="{A741BE97-7B0E-4656-A6C6-FE72F48AD701}"/>
              </a:ext>
            </a:extLst>
          </p:cNvPr>
          <p:cNvSpPr txBox="1"/>
          <p:nvPr/>
        </p:nvSpPr>
        <p:spPr>
          <a:xfrm>
            <a:off x="3717175" y="4993453"/>
            <a:ext cx="648000" cy="408623"/>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Good</a:t>
            </a:r>
          </a:p>
        </p:txBody>
      </p:sp>
    </p:spTree>
    <p:extLst>
      <p:ext uri="{BB962C8B-B14F-4D97-AF65-F5344CB8AC3E}">
        <p14:creationId xmlns:p14="http://schemas.microsoft.com/office/powerpoint/2010/main" val="40616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7" grpId="0" animBg="1"/>
      <p:bldP spid="18" grpId="0" animBg="1"/>
      <p:bldP spid="20" grpId="0" animBg="1"/>
      <p:bldP spid="21" grpId="0" animBg="1"/>
      <p:bldP spid="2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75230-E1D4-6E43-9D0D-285E0F0E3983}"/>
              </a:ext>
            </a:extLst>
          </p:cNvPr>
          <p:cNvSpPr>
            <a:spLocks noGrp="1"/>
          </p:cNvSpPr>
          <p:nvPr>
            <p:ph type="title"/>
          </p:nvPr>
        </p:nvSpPr>
        <p:spPr/>
        <p:txBody>
          <a:bodyPr/>
          <a:lstStyle/>
          <a:p>
            <a:r>
              <a:rPr lang="en-US" dirty="0"/>
              <a:t>What does the data say?</a:t>
            </a:r>
          </a:p>
        </p:txBody>
      </p:sp>
      <p:pic>
        <p:nvPicPr>
          <p:cNvPr id="6" name="Content Placeholder 5">
            <a:extLst>
              <a:ext uri="{FF2B5EF4-FFF2-40B4-BE49-F238E27FC236}">
                <a16:creationId xmlns:a16="http://schemas.microsoft.com/office/drawing/2014/main" id="{9015FD2A-5BEB-664F-B175-3208026F94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2715" y="1642215"/>
            <a:ext cx="6909784" cy="4145870"/>
          </a:xfrm>
        </p:spPr>
      </p:pic>
      <p:sp>
        <p:nvSpPr>
          <p:cNvPr id="4" name="TextBox 3">
            <a:extLst>
              <a:ext uri="{FF2B5EF4-FFF2-40B4-BE49-F238E27FC236}">
                <a16:creationId xmlns:a16="http://schemas.microsoft.com/office/drawing/2014/main" id="{4E6AFF17-AC7B-CD49-BF77-95869BA3ECF4}"/>
              </a:ext>
            </a:extLst>
          </p:cNvPr>
          <p:cNvSpPr txBox="1"/>
          <p:nvPr/>
        </p:nvSpPr>
        <p:spPr>
          <a:xfrm>
            <a:off x="8545285" y="6041572"/>
            <a:ext cx="3472544" cy="369332"/>
          </a:xfrm>
          <a:prstGeom prst="rect">
            <a:avLst/>
          </a:prstGeom>
          <a:noFill/>
        </p:spPr>
        <p:txBody>
          <a:bodyPr wrap="square" rtlCol="0">
            <a:spAutoFit/>
          </a:bodyPr>
          <a:lstStyle/>
          <a:p>
            <a:r>
              <a:rPr lang="en-US" dirty="0"/>
              <a:t>Bailey et al, SIGIR 2015</a:t>
            </a:r>
          </a:p>
        </p:txBody>
      </p:sp>
      <p:sp>
        <p:nvSpPr>
          <p:cNvPr id="7" name="TextBox 6">
            <a:extLst>
              <a:ext uri="{FF2B5EF4-FFF2-40B4-BE49-F238E27FC236}">
                <a16:creationId xmlns:a16="http://schemas.microsoft.com/office/drawing/2014/main" id="{39344458-C441-3549-AE97-BFE3FDEDCA08}"/>
              </a:ext>
            </a:extLst>
          </p:cNvPr>
          <p:cNvSpPr txBox="1"/>
          <p:nvPr/>
        </p:nvSpPr>
        <p:spPr>
          <a:xfrm>
            <a:off x="8215087" y="2133600"/>
            <a:ext cx="3251200" cy="3046988"/>
          </a:xfrm>
          <a:prstGeom prst="rect">
            <a:avLst/>
          </a:prstGeom>
          <a:noFill/>
        </p:spPr>
        <p:txBody>
          <a:bodyPr wrap="square" rtlCol="0">
            <a:spAutoFit/>
          </a:bodyPr>
          <a:lstStyle/>
          <a:p>
            <a:r>
              <a:rPr lang="en-US" sz="2400" dirty="0"/>
              <a:t>Estimated number of useful documents that will required for three different types of task, totaling 8,000 responses from 98 crowd workers, reading 180 topic backstories.</a:t>
            </a:r>
          </a:p>
        </p:txBody>
      </p:sp>
    </p:spTree>
    <p:extLst>
      <p:ext uri="{BB962C8B-B14F-4D97-AF65-F5344CB8AC3E}">
        <p14:creationId xmlns:p14="http://schemas.microsoft.com/office/powerpoint/2010/main" val="7970410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75230-E1D4-6E43-9D0D-285E0F0E3983}"/>
              </a:ext>
            </a:extLst>
          </p:cNvPr>
          <p:cNvSpPr>
            <a:spLocks noGrp="1"/>
          </p:cNvSpPr>
          <p:nvPr>
            <p:ph type="title"/>
          </p:nvPr>
        </p:nvSpPr>
        <p:spPr/>
        <p:txBody>
          <a:bodyPr/>
          <a:lstStyle/>
          <a:p>
            <a:r>
              <a:rPr lang="en-US" dirty="0"/>
              <a:t>What does the data say?</a:t>
            </a:r>
          </a:p>
        </p:txBody>
      </p:sp>
      <p:sp>
        <p:nvSpPr>
          <p:cNvPr id="4" name="TextBox 3">
            <a:extLst>
              <a:ext uri="{FF2B5EF4-FFF2-40B4-BE49-F238E27FC236}">
                <a16:creationId xmlns:a16="http://schemas.microsoft.com/office/drawing/2014/main" id="{4E6AFF17-AC7B-CD49-BF77-95869BA3ECF4}"/>
              </a:ext>
            </a:extLst>
          </p:cNvPr>
          <p:cNvSpPr txBox="1"/>
          <p:nvPr/>
        </p:nvSpPr>
        <p:spPr>
          <a:xfrm>
            <a:off x="8545285" y="6041572"/>
            <a:ext cx="3472544" cy="369332"/>
          </a:xfrm>
          <a:prstGeom prst="rect">
            <a:avLst/>
          </a:prstGeom>
          <a:noFill/>
        </p:spPr>
        <p:txBody>
          <a:bodyPr wrap="square" rtlCol="0">
            <a:spAutoFit/>
          </a:bodyPr>
          <a:lstStyle/>
          <a:p>
            <a:r>
              <a:rPr lang="en-US" dirty="0"/>
              <a:t>Bailey et al, SIGIR 2015</a:t>
            </a:r>
          </a:p>
        </p:txBody>
      </p:sp>
      <p:sp>
        <p:nvSpPr>
          <p:cNvPr id="7" name="TextBox 6">
            <a:extLst>
              <a:ext uri="{FF2B5EF4-FFF2-40B4-BE49-F238E27FC236}">
                <a16:creationId xmlns:a16="http://schemas.microsoft.com/office/drawing/2014/main" id="{39344458-C441-3549-AE97-BFE3FDEDCA08}"/>
              </a:ext>
            </a:extLst>
          </p:cNvPr>
          <p:cNvSpPr txBox="1"/>
          <p:nvPr/>
        </p:nvSpPr>
        <p:spPr>
          <a:xfrm>
            <a:off x="8215087" y="2133600"/>
            <a:ext cx="3251200" cy="1938992"/>
          </a:xfrm>
          <a:prstGeom prst="rect">
            <a:avLst/>
          </a:prstGeom>
          <a:noFill/>
        </p:spPr>
        <p:txBody>
          <a:bodyPr wrap="square" rtlCol="0">
            <a:spAutoFit/>
          </a:bodyPr>
          <a:lstStyle/>
          <a:p>
            <a:r>
              <a:rPr lang="en-US" sz="2400" dirty="0"/>
              <a:t>Estimated number of queries predicted to be required to identify that number of useful documents.</a:t>
            </a:r>
          </a:p>
        </p:txBody>
      </p:sp>
      <p:pic>
        <p:nvPicPr>
          <p:cNvPr id="13" name="Content Placeholder 12">
            <a:extLst>
              <a:ext uri="{FF2B5EF4-FFF2-40B4-BE49-F238E27FC236}">
                <a16:creationId xmlns:a16="http://schemas.microsoft.com/office/drawing/2014/main" id="{B922802F-1436-764A-A68E-77611FF41B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2868" y="1690687"/>
            <a:ext cx="6785805" cy="4071483"/>
          </a:xfrm>
        </p:spPr>
      </p:pic>
    </p:spTree>
    <p:extLst>
      <p:ext uri="{BB962C8B-B14F-4D97-AF65-F5344CB8AC3E}">
        <p14:creationId xmlns:p14="http://schemas.microsoft.com/office/powerpoint/2010/main" val="2668771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9F908-31EB-4413-B6B9-5CD0A6B4C310}"/>
              </a:ext>
            </a:extLst>
          </p:cNvPr>
          <p:cNvSpPr>
            <a:spLocks noGrp="1"/>
          </p:cNvSpPr>
          <p:nvPr>
            <p:ph type="title"/>
          </p:nvPr>
        </p:nvSpPr>
        <p:spPr/>
        <p:txBody>
          <a:bodyPr/>
          <a:lstStyle/>
          <a:p>
            <a:pPr lvl="0"/>
            <a:r>
              <a:rPr lang="en-AU" dirty="0"/>
              <a:t>Gain-sensitive</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68F4C7A-0345-4823-8549-FC76AF9023C3}"/>
                  </a:ext>
                </a:extLst>
              </p:cNvPr>
              <p:cNvSpPr>
                <a:spLocks noGrp="1"/>
              </p:cNvSpPr>
              <p:nvPr>
                <p:ph idx="1"/>
              </p:nvPr>
            </p:nvSpPr>
            <p:spPr/>
            <p:txBody>
              <a:bodyPr/>
              <a:lstStyle/>
              <a:p>
                <a:pPr marL="0" indent="0">
                  <a:buNone/>
                </a:pPr>
                <a:r>
                  <a:rPr lang="en-AU" dirty="0">
                    <a:solidFill>
                      <a:schemeClr val="tx1">
                        <a:lumMod val="65000"/>
                      </a:schemeClr>
                    </a:solidFill>
                  </a:rPr>
                  <a:t>All else being equal, perhaps</a:t>
                </a:r>
              </a:p>
              <a:p>
                <a:pPr marL="0" indent="0">
                  <a:buNone/>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𝐶</m:t>
                        </m:r>
                      </m:e>
                      <m:sub>
                        <m:r>
                          <a:rPr lang="en-AU" i="1">
                            <a:latin typeface="Cambria Math" panose="02040503050406030204" pitchFamily="18" charset="0"/>
                          </a:rPr>
                          <m:t>𝑖</m:t>
                        </m:r>
                      </m:sub>
                    </m:sSub>
                  </m:oMath>
                </a14:m>
                <a:r>
                  <a:rPr lang="en-AU" dirty="0"/>
                  <a:t> should decrease as gain is accrued.</a:t>
                </a:r>
              </a:p>
              <a:p>
                <a:pPr marL="0" indent="0">
                  <a:buNone/>
                </a:pPr>
                <a:endParaRPr lang="en-AU" dirty="0"/>
              </a:p>
              <a:p>
                <a:pPr marL="0" indent="0">
                  <a:buNone/>
                </a:pPr>
                <a:r>
                  <a:rPr lang="en-AU" b="1" dirty="0">
                    <a:solidFill>
                      <a:srgbClr val="FF0000"/>
                    </a:solidFill>
                  </a:rPr>
                  <a:t>Why?</a:t>
                </a:r>
              </a:p>
              <a:p>
                <a:pPr marL="0" indent="0">
                  <a:buNone/>
                </a:pPr>
                <a:endParaRPr lang="en-AU" dirty="0"/>
              </a:p>
              <a:p>
                <a:pPr marL="0" indent="0">
                  <a:buNone/>
                </a:pPr>
                <a:r>
                  <a:rPr lang="en-AU" dirty="0"/>
                  <a:t>Because we are likely to be less persistent as we approach (and then go past) our initial goal.</a:t>
                </a:r>
              </a:p>
            </p:txBody>
          </p:sp>
        </mc:Choice>
        <mc:Fallback>
          <p:sp>
            <p:nvSpPr>
              <p:cNvPr id="5" name="Content Placeholder 4">
                <a:extLst>
                  <a:ext uri="{FF2B5EF4-FFF2-40B4-BE49-F238E27FC236}">
                    <a16:creationId xmlns:a16="http://schemas.microsoft.com/office/drawing/2014/main" id="{968F4C7A-0345-4823-8549-FC76AF9023C3}"/>
                  </a:ext>
                </a:extLst>
              </p:cNvPr>
              <p:cNvSpPr>
                <a:spLocks noGrp="1" noRot="1" noChangeAspect="1" noMove="1" noResize="1" noEditPoints="1" noAdjustHandles="1" noChangeArrowheads="1" noChangeShapeType="1" noTextEdit="1"/>
              </p:cNvSpPr>
              <p:nvPr>
                <p:ph idx="1"/>
              </p:nvPr>
            </p:nvSpPr>
            <p:spPr>
              <a:blipFill>
                <a:blip r:embed="rId2"/>
                <a:stretch>
                  <a:fillRect l="-1086" t="-2632" r="-1327"/>
                </a:stretch>
              </a:blipFill>
            </p:spPr>
            <p:txBody>
              <a:bodyPr/>
              <a:lstStyle/>
              <a:p>
                <a:r>
                  <a:rPr lang="en-US">
                    <a:noFill/>
                  </a:rPr>
                  <a:t> </a:t>
                </a:r>
              </a:p>
            </p:txBody>
          </p:sp>
        </mc:Fallback>
      </mc:AlternateContent>
    </p:spTree>
    <p:extLst>
      <p:ext uri="{BB962C8B-B14F-4D97-AF65-F5344CB8AC3E}">
        <p14:creationId xmlns:p14="http://schemas.microsoft.com/office/powerpoint/2010/main" val="1161753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3A438-C1A3-F14E-AE23-0B274BD9C8CC}"/>
              </a:ext>
            </a:extLst>
          </p:cNvPr>
          <p:cNvSpPr>
            <a:spLocks noGrp="1"/>
          </p:cNvSpPr>
          <p:nvPr>
            <p:ph type="title"/>
          </p:nvPr>
        </p:nvSpPr>
        <p:spPr/>
        <p:txBody>
          <a:bodyPr/>
          <a:lstStyle/>
          <a:p>
            <a:r>
              <a:rPr lang="en-US" dirty="0"/>
              <a:t>What does the (interpolated click) data say?</a:t>
            </a:r>
          </a:p>
        </p:txBody>
      </p:sp>
      <p:pic>
        <p:nvPicPr>
          <p:cNvPr id="4" name="Content Placeholder 3">
            <a:extLst>
              <a:ext uri="{FF2B5EF4-FFF2-40B4-BE49-F238E27FC236}">
                <a16:creationId xmlns:a16="http://schemas.microsoft.com/office/drawing/2014/main" id="{302931C1-AFF7-3340-960B-83564CC9859F}"/>
              </a:ext>
            </a:extLst>
          </p:cNvPr>
          <p:cNvPicPr>
            <a:picLocks noGrp="1" noChangeAspect="1"/>
          </p:cNvPicPr>
          <p:nvPr>
            <p:ph idx="1"/>
          </p:nvPr>
        </p:nvPicPr>
        <p:blipFill>
          <a:blip r:embed="rId3"/>
          <a:stretch>
            <a:fillRect/>
          </a:stretch>
        </p:blipFill>
        <p:spPr>
          <a:xfrm>
            <a:off x="838200" y="1690687"/>
            <a:ext cx="5861415" cy="4477883"/>
          </a:xfrm>
          <a:prstGeom prst="rect">
            <a:avLst/>
          </a:prstGeom>
        </p:spPr>
      </p:pic>
      <p:sp>
        <p:nvSpPr>
          <p:cNvPr id="5" name="Rectangle 4">
            <a:extLst>
              <a:ext uri="{FF2B5EF4-FFF2-40B4-BE49-F238E27FC236}">
                <a16:creationId xmlns:a16="http://schemas.microsoft.com/office/drawing/2014/main" id="{6553310C-06BA-AA43-B132-BCA10B5B8E3A}"/>
              </a:ext>
            </a:extLst>
          </p:cNvPr>
          <p:cNvSpPr/>
          <p:nvPr/>
        </p:nvSpPr>
        <p:spPr>
          <a:xfrm>
            <a:off x="8174514" y="5668219"/>
            <a:ext cx="2447593" cy="369332"/>
          </a:xfrm>
          <a:prstGeom prst="rect">
            <a:avLst/>
          </a:prstGeom>
        </p:spPr>
        <p:txBody>
          <a:bodyPr wrap="none">
            <a:spAutoFit/>
          </a:bodyPr>
          <a:lstStyle/>
          <a:p>
            <a:r>
              <a:rPr lang="en-US" dirty="0"/>
              <a:t>(Microsoft unpublished)</a:t>
            </a:r>
          </a:p>
        </p:txBody>
      </p:sp>
      <p:sp>
        <p:nvSpPr>
          <p:cNvPr id="6" name="TextBox 5">
            <a:extLst>
              <a:ext uri="{FF2B5EF4-FFF2-40B4-BE49-F238E27FC236}">
                <a16:creationId xmlns:a16="http://schemas.microsoft.com/office/drawing/2014/main" id="{6669F482-4F59-F849-88F6-5BA39D511A3A}"/>
              </a:ext>
            </a:extLst>
          </p:cNvPr>
          <p:cNvSpPr txBox="1"/>
          <p:nvPr/>
        </p:nvSpPr>
        <p:spPr>
          <a:xfrm>
            <a:off x="7852230" y="2307775"/>
            <a:ext cx="3077028" cy="3046988"/>
          </a:xfrm>
          <a:prstGeom prst="rect">
            <a:avLst/>
          </a:prstGeom>
          <a:noFill/>
        </p:spPr>
        <p:txBody>
          <a:bodyPr wrap="square" rtlCol="0">
            <a:spAutoFit/>
          </a:bodyPr>
          <a:lstStyle/>
          <a:p>
            <a:r>
              <a:rPr lang="en-US" sz="2400" dirty="0"/>
              <a:t>Observed probability of continuing after encountering different grades of relevance. Bing data,  US English, 16.4M queries over two weeks.</a:t>
            </a:r>
          </a:p>
          <a:p>
            <a:endParaRPr lang="en-US" sz="2400" dirty="0"/>
          </a:p>
        </p:txBody>
      </p:sp>
      <p:pic>
        <p:nvPicPr>
          <p:cNvPr id="7" name="Picture 2" descr="https://upload.wikimedia.org/wikipedia/commons/thumb/c/c7/Bing_logo_%282016%29.svg/2880px-Bing_logo_%282016%29.svg.png">
            <a:extLst>
              <a:ext uri="{FF2B5EF4-FFF2-40B4-BE49-F238E27FC236}">
                <a16:creationId xmlns:a16="http://schemas.microsoft.com/office/drawing/2014/main" id="{E3F3E602-D6F7-2848-AF64-A60AC0EC3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6775" y="4941403"/>
            <a:ext cx="1116106" cy="451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332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0C345-AA18-4F70-A80C-DE83943DA720}"/>
              </a:ext>
            </a:extLst>
          </p:cNvPr>
          <p:cNvSpPr>
            <a:spLocks noGrp="1"/>
          </p:cNvSpPr>
          <p:nvPr>
            <p:ph type="title"/>
          </p:nvPr>
        </p:nvSpPr>
        <p:spPr/>
        <p:txBody>
          <a:bodyPr/>
          <a:lstStyle/>
          <a:p>
            <a:pPr lvl="0"/>
            <a:r>
              <a:rPr lang="en-AU" dirty="0"/>
              <a:t>Rate-sensitive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E86FD5-1072-49D4-90E0-1FDB2F638090}"/>
                  </a:ext>
                </a:extLst>
              </p:cNvPr>
              <p:cNvSpPr>
                <a:spLocks noGrp="1"/>
              </p:cNvSpPr>
              <p:nvPr>
                <p:ph idx="1"/>
              </p:nvPr>
            </p:nvSpPr>
            <p:spPr/>
            <p:txBody>
              <a:bodyPr/>
              <a:lstStyle/>
              <a:p>
                <a:pPr marL="0" indent="0">
                  <a:buNone/>
                </a:pPr>
                <a:r>
                  <a:rPr lang="en-AU" dirty="0">
                    <a:solidFill>
                      <a:schemeClr val="tx1">
                        <a:lumMod val="65000"/>
                      </a:schemeClr>
                    </a:solidFill>
                  </a:rPr>
                  <a:t>All else being equal, perhaps</a:t>
                </a:r>
              </a:p>
              <a:p>
                <a:pPr marL="0" indent="0">
                  <a:buNone/>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𝐶</m:t>
                        </m:r>
                      </m:e>
                      <m:sub>
                        <m:r>
                          <a:rPr lang="en-AU" i="1">
                            <a:latin typeface="Cambria Math" panose="02040503050406030204" pitchFamily="18" charset="0"/>
                          </a:rPr>
                          <m:t>𝑖</m:t>
                        </m:r>
                      </m:sub>
                    </m:sSub>
                  </m:oMath>
                </a14:m>
                <a:r>
                  <a:rPr lang="en-AU" dirty="0"/>
                  <a:t> should be positively influenced by the current average rate of gain.</a:t>
                </a:r>
              </a:p>
              <a:p>
                <a:pPr marL="0" indent="0">
                  <a:buNone/>
                </a:pPr>
                <a:endParaRPr lang="en-AU" dirty="0"/>
              </a:p>
              <a:p>
                <a:pPr marL="0" indent="0">
                  <a:buNone/>
                </a:pPr>
                <a:r>
                  <a:rPr lang="en-AU" b="1" dirty="0">
                    <a:solidFill>
                      <a:srgbClr val="FF0000"/>
                    </a:solidFill>
                  </a:rPr>
                  <a:t>Why?</a:t>
                </a:r>
              </a:p>
              <a:p>
                <a:pPr marL="0" indent="0">
                  <a:buNone/>
                </a:pPr>
                <a:endParaRPr lang="en-AU" dirty="0">
                  <a:solidFill>
                    <a:srgbClr val="969696"/>
                  </a:solidFill>
                </a:endParaRPr>
              </a:p>
              <a:p>
                <a:pPr marL="0" indent="0">
                  <a:buNone/>
                </a:pPr>
                <a:r>
                  <a:rPr lang="en-AU" dirty="0"/>
                  <a:t>We’ll persist while we’re getting stuff easily; we’ll make hay while the sun shines; we’ll pluck the low-hanging fruit; we’ll keep going while the going is good; strike while the iron is hot. And we’ll get annoyed by rubbish.</a:t>
                </a:r>
              </a:p>
              <a:p>
                <a:pPr marL="0" lvl="0" indent="0">
                  <a:buNone/>
                </a:pPr>
                <a:endParaRPr lang="en-AU" dirty="0"/>
              </a:p>
            </p:txBody>
          </p:sp>
        </mc:Choice>
        <mc:Fallback>
          <p:sp>
            <p:nvSpPr>
              <p:cNvPr id="3" name="Content Placeholder 2">
                <a:extLst>
                  <a:ext uri="{FF2B5EF4-FFF2-40B4-BE49-F238E27FC236}">
                    <a16:creationId xmlns:a16="http://schemas.microsoft.com/office/drawing/2014/main" id="{52E86FD5-1072-49D4-90E0-1FDB2F638090}"/>
                  </a:ext>
                </a:extLst>
              </p:cNvPr>
              <p:cNvSpPr>
                <a:spLocks noGrp="1" noRot="1" noChangeAspect="1" noMove="1" noResize="1" noEditPoints="1" noAdjustHandles="1" noChangeArrowheads="1" noChangeShapeType="1" noTextEdit="1"/>
              </p:cNvSpPr>
              <p:nvPr>
                <p:ph idx="1"/>
              </p:nvPr>
            </p:nvSpPr>
            <p:spPr>
              <a:blipFill>
                <a:blip r:embed="rId2"/>
                <a:stretch>
                  <a:fillRect l="-1086" t="-2632" r="-1086"/>
                </a:stretch>
              </a:blipFill>
            </p:spPr>
            <p:txBody>
              <a:bodyPr/>
              <a:lstStyle/>
              <a:p>
                <a:r>
                  <a:rPr lang="en-US">
                    <a:noFill/>
                  </a:rPr>
                  <a:t> </a:t>
                </a:r>
              </a:p>
            </p:txBody>
          </p:sp>
        </mc:Fallback>
      </mc:AlternateContent>
    </p:spTree>
    <p:extLst>
      <p:ext uri="{BB962C8B-B14F-4D97-AF65-F5344CB8AC3E}">
        <p14:creationId xmlns:p14="http://schemas.microsoft.com/office/powerpoint/2010/main" val="8731830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6FEB0-132C-2E41-850B-197C8F6DB69F}"/>
              </a:ext>
            </a:extLst>
          </p:cNvPr>
          <p:cNvSpPr>
            <a:spLocks noGrp="1"/>
          </p:cNvSpPr>
          <p:nvPr>
            <p:ph type="title"/>
          </p:nvPr>
        </p:nvSpPr>
        <p:spPr/>
        <p:txBody>
          <a:bodyPr/>
          <a:lstStyle/>
          <a:p>
            <a:r>
              <a:rPr lang="en-US" dirty="0"/>
              <a:t>What does the (????) data say?</a:t>
            </a:r>
          </a:p>
        </p:txBody>
      </p:sp>
      <p:sp>
        <p:nvSpPr>
          <p:cNvPr id="3" name="Content Placeholder 2">
            <a:extLst>
              <a:ext uri="{FF2B5EF4-FFF2-40B4-BE49-F238E27FC236}">
                <a16:creationId xmlns:a16="http://schemas.microsoft.com/office/drawing/2014/main" id="{F288C254-F7C0-9144-BF61-FECFDDC36534}"/>
              </a:ext>
            </a:extLst>
          </p:cNvPr>
          <p:cNvSpPr>
            <a:spLocks noGrp="1"/>
          </p:cNvSpPr>
          <p:nvPr>
            <p:ph idx="1"/>
          </p:nvPr>
        </p:nvSpPr>
        <p:spPr/>
        <p:txBody>
          <a:bodyPr/>
          <a:lstStyle/>
          <a:p>
            <a:pPr marL="0" indent="0">
              <a:buNone/>
            </a:pPr>
            <a:r>
              <a:rPr lang="en-US" dirty="0"/>
              <a:t>[Watch this space]</a:t>
            </a:r>
          </a:p>
        </p:txBody>
      </p:sp>
    </p:spTree>
    <p:extLst>
      <p:ext uri="{BB962C8B-B14F-4D97-AF65-F5344CB8AC3E}">
        <p14:creationId xmlns:p14="http://schemas.microsoft.com/office/powerpoint/2010/main" val="3716979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9F908-31EB-4413-B6B9-5CD0A6B4C310}"/>
              </a:ext>
            </a:extLst>
          </p:cNvPr>
          <p:cNvSpPr>
            <a:spLocks noGrp="1"/>
          </p:cNvSpPr>
          <p:nvPr>
            <p:ph type="title"/>
          </p:nvPr>
        </p:nvSpPr>
        <p:spPr/>
        <p:txBody>
          <a:bodyPr/>
          <a:lstStyle/>
          <a:p>
            <a:pPr lvl="0"/>
            <a:r>
              <a:rPr lang="en-AU" dirty="0"/>
              <a:t>Cost-sensitive</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68F4C7A-0345-4823-8549-FC76AF9023C3}"/>
                  </a:ext>
                </a:extLst>
              </p:cNvPr>
              <p:cNvSpPr>
                <a:spLocks noGrp="1"/>
              </p:cNvSpPr>
              <p:nvPr>
                <p:ph idx="1"/>
              </p:nvPr>
            </p:nvSpPr>
            <p:spPr/>
            <p:txBody>
              <a:bodyPr/>
              <a:lstStyle/>
              <a:p>
                <a:pPr marL="0" indent="0">
                  <a:buNone/>
                </a:pPr>
                <a:r>
                  <a:rPr lang="en-AU" dirty="0">
                    <a:solidFill>
                      <a:schemeClr val="tx1">
                        <a:lumMod val="65000"/>
                      </a:schemeClr>
                    </a:solidFill>
                  </a:rPr>
                  <a:t>All else being equal, perhaps</a:t>
                </a:r>
              </a:p>
              <a:p>
                <a:pPr marL="0" indent="0">
                  <a:buNone/>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𝐶</m:t>
                        </m:r>
                      </m:e>
                      <m:sub>
                        <m:r>
                          <a:rPr lang="en-AU" i="1">
                            <a:latin typeface="Cambria Math" panose="02040503050406030204" pitchFamily="18" charset="0"/>
                          </a:rPr>
                          <m:t>𝑖</m:t>
                        </m:r>
                      </m:sub>
                    </m:sSub>
                  </m:oMath>
                </a14:m>
                <a:r>
                  <a:rPr lang="en-AU" dirty="0"/>
                  <a:t> should decrease if accessing the documents is costly (seconds or $).</a:t>
                </a:r>
              </a:p>
              <a:p>
                <a:pPr marL="0" indent="0">
                  <a:buNone/>
                </a:pPr>
                <a:endParaRPr lang="en-AU" dirty="0"/>
              </a:p>
              <a:p>
                <a:pPr marL="0" indent="0">
                  <a:buNone/>
                </a:pPr>
                <a:r>
                  <a:rPr lang="en-AU" b="1" dirty="0">
                    <a:solidFill>
                      <a:srgbClr val="FF0000"/>
                    </a:solidFill>
                  </a:rPr>
                  <a:t>Why?</a:t>
                </a:r>
              </a:p>
              <a:p>
                <a:pPr marL="0" indent="0">
                  <a:buNone/>
                </a:pPr>
                <a:endParaRPr lang="en-AU" dirty="0">
                  <a:solidFill>
                    <a:srgbClr val="969696"/>
                  </a:solidFill>
                </a:endParaRPr>
              </a:p>
              <a:p>
                <a:pPr marL="0" indent="0">
                  <a:buNone/>
                </a:pPr>
                <a:r>
                  <a:rPr lang="en-AU" dirty="0"/>
                  <a:t>We are likely to be less persistent as we take longer, and more encouraged to consider alternative tools if it costs more.</a:t>
                </a:r>
              </a:p>
            </p:txBody>
          </p:sp>
        </mc:Choice>
        <mc:Fallback>
          <p:sp>
            <p:nvSpPr>
              <p:cNvPr id="5" name="Content Placeholder 4">
                <a:extLst>
                  <a:ext uri="{FF2B5EF4-FFF2-40B4-BE49-F238E27FC236}">
                    <a16:creationId xmlns:a16="http://schemas.microsoft.com/office/drawing/2014/main" id="{968F4C7A-0345-4823-8549-FC76AF9023C3}"/>
                  </a:ext>
                </a:extLst>
              </p:cNvPr>
              <p:cNvSpPr>
                <a:spLocks noGrp="1" noRot="1" noChangeAspect="1" noMove="1" noResize="1" noEditPoints="1" noAdjustHandles="1" noChangeArrowheads="1" noChangeShapeType="1" noTextEdit="1"/>
              </p:cNvSpPr>
              <p:nvPr>
                <p:ph idx="1"/>
              </p:nvPr>
            </p:nvSpPr>
            <p:spPr>
              <a:blipFill>
                <a:blip r:embed="rId2"/>
                <a:stretch>
                  <a:fillRect l="-1086" t="-2632"/>
                </a:stretch>
              </a:blipFill>
            </p:spPr>
            <p:txBody>
              <a:bodyPr/>
              <a:lstStyle/>
              <a:p>
                <a:r>
                  <a:rPr lang="en-US">
                    <a:noFill/>
                  </a:rPr>
                  <a:t> </a:t>
                </a:r>
              </a:p>
            </p:txBody>
          </p:sp>
        </mc:Fallback>
      </mc:AlternateContent>
    </p:spTree>
    <p:extLst>
      <p:ext uri="{BB962C8B-B14F-4D97-AF65-F5344CB8AC3E}">
        <p14:creationId xmlns:p14="http://schemas.microsoft.com/office/powerpoint/2010/main" val="2958255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6FEB0-132C-2E41-850B-197C8F6DB69F}"/>
              </a:ext>
            </a:extLst>
          </p:cNvPr>
          <p:cNvSpPr>
            <a:spLocks noGrp="1"/>
          </p:cNvSpPr>
          <p:nvPr>
            <p:ph type="title"/>
          </p:nvPr>
        </p:nvSpPr>
        <p:spPr/>
        <p:txBody>
          <a:bodyPr/>
          <a:lstStyle/>
          <a:p>
            <a:r>
              <a:rPr lang="en-US" dirty="0"/>
              <a:t>What does the (????) data say?</a:t>
            </a:r>
          </a:p>
        </p:txBody>
      </p:sp>
      <p:sp>
        <p:nvSpPr>
          <p:cNvPr id="3" name="Content Placeholder 2">
            <a:extLst>
              <a:ext uri="{FF2B5EF4-FFF2-40B4-BE49-F238E27FC236}">
                <a16:creationId xmlns:a16="http://schemas.microsoft.com/office/drawing/2014/main" id="{F288C254-F7C0-9144-BF61-FECFDDC36534}"/>
              </a:ext>
            </a:extLst>
          </p:cNvPr>
          <p:cNvSpPr>
            <a:spLocks noGrp="1"/>
          </p:cNvSpPr>
          <p:nvPr>
            <p:ph idx="1"/>
          </p:nvPr>
        </p:nvSpPr>
        <p:spPr/>
        <p:txBody>
          <a:bodyPr/>
          <a:lstStyle/>
          <a:p>
            <a:pPr marL="0" indent="0">
              <a:buNone/>
            </a:pPr>
            <a:r>
              <a:rPr lang="en-US" dirty="0"/>
              <a:t>[Watch this space]</a:t>
            </a:r>
          </a:p>
        </p:txBody>
      </p:sp>
    </p:spTree>
    <p:extLst>
      <p:ext uri="{BB962C8B-B14F-4D97-AF65-F5344CB8AC3E}">
        <p14:creationId xmlns:p14="http://schemas.microsoft.com/office/powerpoint/2010/main" val="1227089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BAD26-03A8-421D-BED4-78CEC1560CD0}"/>
              </a:ext>
            </a:extLst>
          </p:cNvPr>
          <p:cNvSpPr>
            <a:spLocks noGrp="1"/>
          </p:cNvSpPr>
          <p:nvPr>
            <p:ph type="title"/>
          </p:nvPr>
        </p:nvSpPr>
        <p:spPr/>
        <p:txBody>
          <a:bodyPr/>
          <a:lstStyle/>
          <a:p>
            <a:r>
              <a:rPr lang="en-AU" dirty="0"/>
              <a:t>What does the (overall) data say?</a:t>
            </a:r>
          </a:p>
        </p:txBody>
      </p:sp>
      <p:sp>
        <p:nvSpPr>
          <p:cNvPr id="3" name="Content Placeholder 2">
            <a:extLst>
              <a:ext uri="{FF2B5EF4-FFF2-40B4-BE49-F238E27FC236}">
                <a16:creationId xmlns:a16="http://schemas.microsoft.com/office/drawing/2014/main" id="{EB7607FB-AAA0-4100-856F-C27F5DCCDEA4}"/>
              </a:ext>
            </a:extLst>
          </p:cNvPr>
          <p:cNvSpPr>
            <a:spLocks noGrp="1"/>
          </p:cNvSpPr>
          <p:nvPr>
            <p:ph idx="1"/>
          </p:nvPr>
        </p:nvSpPr>
        <p:spPr/>
        <p:txBody>
          <a:bodyPr/>
          <a:lstStyle/>
          <a:p>
            <a:pPr marL="0" indent="0">
              <a:buNone/>
            </a:pPr>
            <a:r>
              <a:rPr lang="en-AU" dirty="0"/>
              <a:t>Top-weighted 	Forced by C/W/L</a:t>
            </a:r>
          </a:p>
          <a:p>
            <a:pPr marL="0" indent="0">
              <a:buNone/>
            </a:pPr>
            <a:r>
              <a:rPr lang="en-AU" dirty="0"/>
              <a:t>Non-decreasing	We have some evidence</a:t>
            </a:r>
          </a:p>
          <a:p>
            <a:pPr marL="0" indent="0">
              <a:buNone/>
            </a:pPr>
            <a:r>
              <a:rPr lang="en-AU" dirty="0"/>
              <a:t>Goal-sensitive	We have some evidence</a:t>
            </a:r>
          </a:p>
          <a:p>
            <a:pPr marL="0" indent="0">
              <a:buNone/>
            </a:pPr>
            <a:r>
              <a:rPr lang="en-AU" dirty="0"/>
              <a:t>Gain-sensitive	We have some evidence</a:t>
            </a:r>
          </a:p>
          <a:p>
            <a:pPr marL="0" indent="0">
              <a:buNone/>
            </a:pPr>
            <a:r>
              <a:rPr lang="en-AU" dirty="0"/>
              <a:t>Rate-sensitive	We have weak evidence (plus a strong hunch)</a:t>
            </a:r>
          </a:p>
          <a:p>
            <a:pPr marL="0" indent="0">
              <a:buNone/>
            </a:pPr>
            <a:r>
              <a:rPr lang="en-AU" dirty="0"/>
              <a:t>Cost-sensitive	We have weak evidence (plus a strong hunch)</a:t>
            </a:r>
          </a:p>
        </p:txBody>
      </p:sp>
    </p:spTree>
    <p:extLst>
      <p:ext uri="{BB962C8B-B14F-4D97-AF65-F5344CB8AC3E}">
        <p14:creationId xmlns:p14="http://schemas.microsoft.com/office/powerpoint/2010/main" val="1046342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A6D0B-456C-4EC0-B3AD-13ABB3336379}"/>
              </a:ext>
            </a:extLst>
          </p:cNvPr>
          <p:cNvSpPr>
            <a:spLocks noGrp="1"/>
          </p:cNvSpPr>
          <p:nvPr>
            <p:ph type="title"/>
          </p:nvPr>
        </p:nvSpPr>
        <p:spPr/>
        <p:txBody>
          <a:bodyPr/>
          <a:lstStyle/>
          <a:p>
            <a:pPr lvl="0"/>
            <a:r>
              <a:rPr lang="en-AU" sz="4400" b="1" kern="1200" dirty="0">
                <a:solidFill>
                  <a:schemeClr val="tx1"/>
                </a:solidFill>
                <a:effectLst/>
                <a:latin typeface="+mj-lt"/>
                <a:ea typeface="+mj-ea"/>
                <a:cs typeface="+mj-cs"/>
              </a:rPr>
              <a:t>Can we have all the desired things?</a:t>
            </a:r>
            <a:endParaRPr lang="en-AU" dirty="0"/>
          </a:p>
        </p:txBody>
      </p:sp>
      <p:graphicFrame>
        <p:nvGraphicFramePr>
          <p:cNvPr id="6" name="Content Placeholder 5">
            <a:extLst>
              <a:ext uri="{FF2B5EF4-FFF2-40B4-BE49-F238E27FC236}">
                <a16:creationId xmlns:a16="http://schemas.microsoft.com/office/drawing/2014/main" id="{5277CFB9-64B8-465D-83EA-C90856F76142}"/>
              </a:ext>
            </a:extLst>
          </p:cNvPr>
          <p:cNvGraphicFramePr>
            <a:graphicFrameLocks noGrp="1"/>
          </p:cNvGraphicFramePr>
          <p:nvPr>
            <p:ph idx="1"/>
            <p:extLst>
              <p:ext uri="{D42A27DB-BD31-4B8C-83A1-F6EECF244321}">
                <p14:modId xmlns:p14="http://schemas.microsoft.com/office/powerpoint/2010/main" val="3415944685"/>
              </p:ext>
            </p:extLst>
          </p:nvPr>
        </p:nvGraphicFramePr>
        <p:xfrm>
          <a:off x="564777" y="1825625"/>
          <a:ext cx="11062454" cy="3982850"/>
        </p:xfrm>
        <a:graphic>
          <a:graphicData uri="http://schemas.openxmlformats.org/drawingml/2006/table">
            <a:tbl>
              <a:tblPr firstRow="1" firstCol="1" bandRow="1">
                <a:tableStyleId>{5C22544A-7EE6-4342-B048-85BDC9FD1C3A}</a:tableStyleId>
              </a:tblPr>
              <a:tblGrid>
                <a:gridCol w="2174846">
                  <a:extLst>
                    <a:ext uri="{9D8B030D-6E8A-4147-A177-3AD203B41FA5}">
                      <a16:colId xmlns:a16="http://schemas.microsoft.com/office/drawing/2014/main" val="973167864"/>
                    </a:ext>
                  </a:extLst>
                </a:gridCol>
                <a:gridCol w="1110951">
                  <a:extLst>
                    <a:ext uri="{9D8B030D-6E8A-4147-A177-3AD203B41FA5}">
                      <a16:colId xmlns:a16="http://schemas.microsoft.com/office/drawing/2014/main" val="1014957159"/>
                    </a:ext>
                  </a:extLst>
                </a:gridCol>
                <a:gridCol w="1110951">
                  <a:extLst>
                    <a:ext uri="{9D8B030D-6E8A-4147-A177-3AD203B41FA5}">
                      <a16:colId xmlns:a16="http://schemas.microsoft.com/office/drawing/2014/main" val="320659960"/>
                    </a:ext>
                  </a:extLst>
                </a:gridCol>
                <a:gridCol w="1110951">
                  <a:extLst>
                    <a:ext uri="{9D8B030D-6E8A-4147-A177-3AD203B41FA5}">
                      <a16:colId xmlns:a16="http://schemas.microsoft.com/office/drawing/2014/main" val="1536349233"/>
                    </a:ext>
                  </a:extLst>
                </a:gridCol>
                <a:gridCol w="1110951">
                  <a:extLst>
                    <a:ext uri="{9D8B030D-6E8A-4147-A177-3AD203B41FA5}">
                      <a16:colId xmlns:a16="http://schemas.microsoft.com/office/drawing/2014/main" val="3268670484"/>
                    </a:ext>
                  </a:extLst>
                </a:gridCol>
                <a:gridCol w="1110951">
                  <a:extLst>
                    <a:ext uri="{9D8B030D-6E8A-4147-A177-3AD203B41FA5}">
                      <a16:colId xmlns:a16="http://schemas.microsoft.com/office/drawing/2014/main" val="1175245011"/>
                    </a:ext>
                  </a:extLst>
                </a:gridCol>
                <a:gridCol w="1110951">
                  <a:extLst>
                    <a:ext uri="{9D8B030D-6E8A-4147-A177-3AD203B41FA5}">
                      <a16:colId xmlns:a16="http://schemas.microsoft.com/office/drawing/2014/main" val="4245929457"/>
                    </a:ext>
                  </a:extLst>
                </a:gridCol>
                <a:gridCol w="1110951">
                  <a:extLst>
                    <a:ext uri="{9D8B030D-6E8A-4147-A177-3AD203B41FA5}">
                      <a16:colId xmlns:a16="http://schemas.microsoft.com/office/drawing/2014/main" val="2051226179"/>
                    </a:ext>
                  </a:extLst>
                </a:gridCol>
                <a:gridCol w="1110951">
                  <a:extLst>
                    <a:ext uri="{9D8B030D-6E8A-4147-A177-3AD203B41FA5}">
                      <a16:colId xmlns:a16="http://schemas.microsoft.com/office/drawing/2014/main" val="3484711828"/>
                    </a:ext>
                  </a:extLst>
                </a:gridCol>
              </a:tblGrid>
              <a:tr h="370840">
                <a:tc>
                  <a:txBody>
                    <a:bodyPr/>
                    <a:lstStyle/>
                    <a:p>
                      <a:endParaRPr lang="en-AU" sz="24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AU" sz="2400" b="1" kern="1200" dirty="0">
                          <a:solidFill>
                            <a:schemeClr val="lt1"/>
                          </a:solidFill>
                          <a:latin typeface="+mn-lt"/>
                          <a:ea typeface="+mn-ea"/>
                          <a:cs typeface="+mn-cs"/>
                        </a:rPr>
                        <a:t>P</a:t>
                      </a:r>
                    </a:p>
                  </a:txBody>
                  <a:tcPr>
                    <a:lnL w="12700" cap="flat" cmpd="sng" algn="ctr">
                      <a:solidFill>
                        <a:schemeClr val="tx1"/>
                      </a:solidFill>
                      <a:prstDash val="solid"/>
                      <a:round/>
                      <a:headEnd type="none" w="med" len="med"/>
                      <a:tailEnd type="none" w="med" len="med"/>
                    </a:lnL>
                  </a:tcPr>
                </a:tc>
                <a:tc>
                  <a:txBody>
                    <a:bodyPr/>
                    <a:lstStyle/>
                    <a:p>
                      <a:pPr algn="ctr"/>
                      <a:r>
                        <a:rPr lang="en-AU" sz="2400" dirty="0"/>
                        <a:t>SDCG</a:t>
                      </a:r>
                    </a:p>
                  </a:txBody>
                  <a:tcPr/>
                </a:tc>
                <a:tc>
                  <a:txBody>
                    <a:bodyPr/>
                    <a:lstStyle/>
                    <a:p>
                      <a:pPr algn="ctr"/>
                      <a:r>
                        <a:rPr lang="en-AU" sz="2400" dirty="0"/>
                        <a:t>RR</a:t>
                      </a:r>
                    </a:p>
                  </a:txBody>
                  <a:tcPr/>
                </a:tc>
                <a:tc>
                  <a:txBody>
                    <a:bodyPr/>
                    <a:lstStyle/>
                    <a:p>
                      <a:pPr algn="ctr"/>
                      <a:r>
                        <a:rPr lang="en-AU" sz="2400" dirty="0"/>
                        <a:t>RBP</a:t>
                      </a:r>
                    </a:p>
                  </a:txBody>
                  <a:tcPr/>
                </a:tc>
                <a:tc>
                  <a:txBody>
                    <a:bodyPr/>
                    <a:lstStyle/>
                    <a:p>
                      <a:pPr algn="ctr"/>
                      <a:r>
                        <a:rPr lang="en-AU" sz="2400" dirty="0"/>
                        <a:t>AP</a:t>
                      </a:r>
                    </a:p>
                  </a:txBody>
                  <a:tcPr/>
                </a:tc>
                <a:tc>
                  <a:txBody>
                    <a:bodyPr/>
                    <a:lstStyle/>
                    <a:p>
                      <a:pPr algn="ctr"/>
                      <a:r>
                        <a:rPr lang="en-AU" sz="2400" dirty="0"/>
                        <a:t>…?...</a:t>
                      </a:r>
                    </a:p>
                  </a:txBody>
                  <a:tcPr/>
                </a:tc>
                <a:tc>
                  <a:txBody>
                    <a:bodyPr/>
                    <a:lstStyle/>
                    <a:p>
                      <a:pPr algn="ctr"/>
                      <a:r>
                        <a:rPr lang="en-AU" sz="2400" dirty="0"/>
                        <a:t>INST</a:t>
                      </a:r>
                    </a:p>
                  </a:txBody>
                  <a:tcPr/>
                </a:tc>
                <a:tc>
                  <a:txBody>
                    <a:bodyPr/>
                    <a:lstStyle/>
                    <a:p>
                      <a:pPr algn="ctr"/>
                      <a:r>
                        <a:rPr lang="en-AU" sz="2400" dirty="0"/>
                        <a:t>IFT</a:t>
                      </a:r>
                    </a:p>
                  </a:txBody>
                  <a:tcPr/>
                </a:tc>
                <a:extLst>
                  <a:ext uri="{0D108BD9-81ED-4DB2-BD59-A6C34878D82A}">
                    <a16:rowId xmlns:a16="http://schemas.microsoft.com/office/drawing/2014/main" val="3091645282"/>
                  </a:ext>
                </a:extLst>
              </a:tr>
              <a:tr h="370840">
                <a:tc>
                  <a:txBody>
                    <a:bodyPr/>
                    <a:lstStyle/>
                    <a:p>
                      <a:pPr>
                        <a:lnSpc>
                          <a:spcPct val="150000"/>
                        </a:lnSpc>
                      </a:pPr>
                      <a:r>
                        <a:rPr lang="en-AU" sz="2400" dirty="0"/>
                        <a:t>Top-weighted</a:t>
                      </a:r>
                    </a:p>
                  </a:txBody>
                  <a:tcPr>
                    <a:lnT w="12700" cap="flat" cmpd="sng" algn="ctr">
                      <a:solidFill>
                        <a:schemeClr val="tx1"/>
                      </a:solidFill>
                      <a:prstDash val="solid"/>
                      <a:round/>
                      <a:headEnd type="none" w="med" len="med"/>
                      <a:tailEnd type="none" w="med" len="med"/>
                    </a:lnT>
                  </a:tcPr>
                </a:tc>
                <a:tc>
                  <a:txBody>
                    <a:bodyPr/>
                    <a:lstStyle/>
                    <a:p>
                      <a:pPr algn="ctr">
                        <a:lnSpc>
                          <a:spcPct val="150000"/>
                        </a:lnSpc>
                      </a:pPr>
                      <a:r>
                        <a:rPr lang="en-AU" sz="2400" dirty="0">
                          <a:ln>
                            <a:solidFill>
                              <a:srgbClr val="92D050"/>
                            </a:solidFill>
                          </a:ln>
                          <a:solidFill>
                            <a:srgbClr val="00B050"/>
                          </a:solidFill>
                        </a:rPr>
                        <a:t>✔</a:t>
                      </a:r>
                      <a:endParaRPr lang="en-AU" sz="2400" dirty="0"/>
                    </a:p>
                  </a:txBody>
                  <a:tcPr/>
                </a:tc>
                <a:tc>
                  <a:txBody>
                    <a:bodyPr/>
                    <a:lstStyle/>
                    <a:p>
                      <a:pPr algn="ctr">
                        <a:lnSpc>
                          <a:spcPct val="150000"/>
                        </a:lnSpc>
                      </a:pPr>
                      <a:r>
                        <a:rPr lang="en-AU" sz="2400" dirty="0">
                          <a:ln>
                            <a:solidFill>
                              <a:srgbClr val="92D050"/>
                            </a:solidFill>
                          </a:ln>
                          <a:solidFill>
                            <a:srgbClr val="00B050"/>
                          </a:solidFill>
                        </a:rPr>
                        <a:t>✔</a:t>
                      </a:r>
                      <a:endParaRPr lang="en-AU" sz="2400" dirty="0"/>
                    </a:p>
                  </a:txBody>
                  <a:tcPr/>
                </a:tc>
                <a:tc>
                  <a:txBody>
                    <a:bodyPr/>
                    <a:lstStyle/>
                    <a:p>
                      <a:pPr algn="ctr">
                        <a:lnSpc>
                          <a:spcPct val="150000"/>
                        </a:lnSpc>
                      </a:pPr>
                      <a:r>
                        <a:rPr lang="en-AU" sz="2400" dirty="0">
                          <a:ln>
                            <a:solidFill>
                              <a:srgbClr val="92D050"/>
                            </a:solidFill>
                          </a:ln>
                          <a:solidFill>
                            <a:srgbClr val="00B050"/>
                          </a:solidFill>
                        </a:rPr>
                        <a:t>✔</a:t>
                      </a:r>
                      <a:endParaRPr lang="en-AU" sz="2400" dirty="0"/>
                    </a:p>
                  </a:txBody>
                  <a:tcPr/>
                </a:tc>
                <a:tc>
                  <a:txBody>
                    <a:bodyPr/>
                    <a:lstStyle/>
                    <a:p>
                      <a:pPr algn="ctr">
                        <a:lnSpc>
                          <a:spcPct val="150000"/>
                        </a:lnSpc>
                      </a:pPr>
                      <a:r>
                        <a:rPr lang="en-AU" sz="2400" dirty="0">
                          <a:ln>
                            <a:solidFill>
                              <a:srgbClr val="92D050"/>
                            </a:solidFill>
                          </a:ln>
                          <a:solidFill>
                            <a:srgbClr val="00B050"/>
                          </a:solidFill>
                        </a:rPr>
                        <a:t>✔</a:t>
                      </a:r>
                      <a:endParaRPr lang="en-AU" sz="2400" dirty="0"/>
                    </a:p>
                  </a:txBody>
                  <a:tcPr/>
                </a:tc>
                <a:tc>
                  <a:txBody>
                    <a:bodyPr/>
                    <a:lstStyle/>
                    <a:p>
                      <a:pPr algn="ctr">
                        <a:lnSpc>
                          <a:spcPct val="150000"/>
                        </a:lnSpc>
                      </a:pPr>
                      <a:r>
                        <a:rPr lang="en-AU" sz="2400" dirty="0">
                          <a:ln>
                            <a:solidFill>
                              <a:srgbClr val="92D050"/>
                            </a:solidFill>
                          </a:ln>
                          <a:solidFill>
                            <a:srgbClr val="00B050"/>
                          </a:solidFill>
                        </a:rPr>
                        <a:t>✔</a:t>
                      </a:r>
                      <a:endParaRPr lang="en-AU" sz="2400" dirty="0"/>
                    </a:p>
                  </a:txBody>
                  <a:tcPr/>
                </a:tc>
                <a:tc>
                  <a:txBody>
                    <a:bodyPr/>
                    <a:lstStyle/>
                    <a:p>
                      <a:pPr algn="ctr">
                        <a:lnSpc>
                          <a:spcPct val="150000"/>
                        </a:lnSpc>
                      </a:pPr>
                      <a:endParaRPr lang="en-AU" sz="2400" dirty="0"/>
                    </a:p>
                  </a:txBody>
                  <a:tcPr/>
                </a:tc>
                <a:tc>
                  <a:txBody>
                    <a:bodyPr/>
                    <a:lstStyle/>
                    <a:p>
                      <a:pPr algn="ctr">
                        <a:lnSpc>
                          <a:spcPct val="150000"/>
                        </a:lnSpc>
                      </a:pPr>
                      <a:r>
                        <a:rPr lang="en-AU" sz="2400" dirty="0">
                          <a:ln>
                            <a:solidFill>
                              <a:srgbClr val="92D050"/>
                            </a:solidFill>
                          </a:ln>
                          <a:solidFill>
                            <a:srgbClr val="00B050"/>
                          </a:solidFill>
                        </a:rPr>
                        <a:t>✔</a:t>
                      </a:r>
                      <a:endParaRPr lang="en-AU" sz="2400" dirty="0"/>
                    </a:p>
                  </a:txBody>
                  <a:tcPr/>
                </a:tc>
                <a:tc>
                  <a:txBody>
                    <a:bodyPr/>
                    <a:lstStyle/>
                    <a:p>
                      <a:pPr algn="ctr">
                        <a:lnSpc>
                          <a:spcPct val="150000"/>
                        </a:lnSpc>
                      </a:pPr>
                      <a:r>
                        <a:rPr lang="en-AU" sz="2400" dirty="0">
                          <a:ln>
                            <a:solidFill>
                              <a:srgbClr val="92D050"/>
                            </a:solidFill>
                          </a:ln>
                          <a:solidFill>
                            <a:srgbClr val="00B050"/>
                          </a:solidFill>
                        </a:rPr>
                        <a:t>✔</a:t>
                      </a:r>
                      <a:endParaRPr lang="en-AU" sz="2400" dirty="0"/>
                    </a:p>
                  </a:txBody>
                  <a:tcPr/>
                </a:tc>
                <a:extLst>
                  <a:ext uri="{0D108BD9-81ED-4DB2-BD59-A6C34878D82A}">
                    <a16:rowId xmlns:a16="http://schemas.microsoft.com/office/drawing/2014/main" val="419821581"/>
                  </a:ext>
                </a:extLst>
              </a:tr>
              <a:tr h="370840">
                <a:tc>
                  <a:txBody>
                    <a:bodyPr/>
                    <a:lstStyle/>
                    <a:p>
                      <a:pPr>
                        <a:lnSpc>
                          <a:spcPct val="150000"/>
                        </a:lnSpc>
                      </a:pPr>
                      <a:r>
                        <a:rPr lang="en-AU" sz="2400" dirty="0"/>
                        <a:t>Non-decreasing</a:t>
                      </a:r>
                    </a:p>
                  </a:txBody>
                  <a:tcPr/>
                </a:tc>
                <a:tc>
                  <a:txBody>
                    <a:bodyPr/>
                    <a:lstStyle/>
                    <a:p>
                      <a:pPr algn="ctr">
                        <a:lnSpc>
                          <a:spcPct val="150000"/>
                        </a:lnSpc>
                      </a:pPr>
                      <a:r>
                        <a:rPr lang="en-AU" sz="2400" dirty="0">
                          <a:ln>
                            <a:solidFill>
                              <a:srgbClr val="FF0000"/>
                            </a:solidFill>
                          </a:ln>
                          <a:solidFill>
                            <a:srgbClr val="C00000"/>
                          </a:solidFill>
                        </a:rPr>
                        <a:t>❌</a:t>
                      </a:r>
                    </a:p>
                  </a:txBody>
                  <a:tcPr/>
                </a:tc>
                <a:tc>
                  <a:txBody>
                    <a:bodyPr/>
                    <a:lstStyle/>
                    <a:p>
                      <a:pPr algn="ctr">
                        <a:lnSpc>
                          <a:spcPct val="150000"/>
                        </a:lnSpc>
                      </a:pPr>
                      <a:endParaRPr lang="en-AU" sz="2400" i="1" dirty="0"/>
                    </a:p>
                  </a:txBody>
                  <a:tcPr/>
                </a:tc>
                <a:tc>
                  <a:txBody>
                    <a:bodyPr/>
                    <a:lstStyle/>
                    <a:p>
                      <a:pPr algn="ctr">
                        <a:lnSpc>
                          <a:spcPct val="150000"/>
                        </a:lnSpc>
                      </a:pPr>
                      <a:r>
                        <a:rPr lang="en-AU" sz="2400" dirty="0">
                          <a:ln>
                            <a:solidFill>
                              <a:srgbClr val="FF0000"/>
                            </a:solidFill>
                          </a:ln>
                          <a:solidFill>
                            <a:srgbClr val="C00000"/>
                          </a:solidFill>
                        </a:rPr>
                        <a:t>❌</a:t>
                      </a:r>
                      <a:endParaRPr lang="en-AU" sz="2400" dirty="0"/>
                    </a:p>
                  </a:txBody>
                  <a:tcPr/>
                </a:tc>
                <a:tc>
                  <a:txBody>
                    <a:bodyPr/>
                    <a:lstStyle/>
                    <a:p>
                      <a:pPr algn="ctr">
                        <a:lnSpc>
                          <a:spcPct val="150000"/>
                        </a:lnSpc>
                      </a:pPr>
                      <a:r>
                        <a:rPr lang="en-AU" sz="2400" dirty="0">
                          <a:ln>
                            <a:solidFill>
                              <a:srgbClr val="92D050"/>
                            </a:solidFill>
                          </a:ln>
                          <a:solidFill>
                            <a:srgbClr val="00B050"/>
                          </a:solidFill>
                        </a:rPr>
                        <a:t>✔</a:t>
                      </a:r>
                      <a:endParaRPr lang="en-AU" sz="2400" dirty="0"/>
                    </a:p>
                  </a:txBody>
                  <a:tcPr/>
                </a:tc>
                <a:tc>
                  <a:txBody>
                    <a:bodyPr/>
                    <a:lstStyle/>
                    <a:p>
                      <a:pPr algn="ctr">
                        <a:lnSpc>
                          <a:spcPct val="150000"/>
                        </a:lnSpc>
                      </a:pPr>
                      <a:endParaRPr lang="en-AU" sz="2400" dirty="0"/>
                    </a:p>
                  </a:txBody>
                  <a:tcPr/>
                </a:tc>
                <a:tc>
                  <a:txBody>
                    <a:bodyPr/>
                    <a:lstStyle/>
                    <a:p>
                      <a:pPr algn="ctr">
                        <a:lnSpc>
                          <a:spcPct val="150000"/>
                        </a:lnSpc>
                      </a:pPr>
                      <a:endParaRPr lang="en-AU" sz="2400" dirty="0"/>
                    </a:p>
                  </a:txBody>
                  <a:tcPr/>
                </a:tc>
                <a:tc>
                  <a:txBody>
                    <a:bodyPr/>
                    <a:lstStyle/>
                    <a:p>
                      <a:pPr algn="ctr">
                        <a:lnSpc>
                          <a:spcPct val="150000"/>
                        </a:lnSpc>
                      </a:pPr>
                      <a:r>
                        <a:rPr lang="en-AU" sz="2400" dirty="0">
                          <a:ln>
                            <a:solidFill>
                              <a:srgbClr val="92D050"/>
                            </a:solidFill>
                          </a:ln>
                          <a:solidFill>
                            <a:srgbClr val="00B050"/>
                          </a:solidFill>
                        </a:rPr>
                        <a:t>✔</a:t>
                      </a:r>
                      <a:endParaRPr lang="en-AU" sz="2400" dirty="0"/>
                    </a:p>
                  </a:txBody>
                  <a:tcPr/>
                </a:tc>
                <a:tc>
                  <a:txBody>
                    <a:bodyPr/>
                    <a:lstStyle/>
                    <a:p>
                      <a:pPr algn="ctr">
                        <a:lnSpc>
                          <a:spcPct val="150000"/>
                        </a:lnSpc>
                      </a:pPr>
                      <a:r>
                        <a:rPr lang="en-AU" sz="2400" dirty="0">
                          <a:ln>
                            <a:solidFill>
                              <a:srgbClr val="92D050"/>
                            </a:solidFill>
                          </a:ln>
                          <a:solidFill>
                            <a:srgbClr val="00B050"/>
                          </a:solidFill>
                        </a:rPr>
                        <a:t>✔</a:t>
                      </a:r>
                      <a:endParaRPr lang="en-AU" sz="2400" dirty="0"/>
                    </a:p>
                  </a:txBody>
                  <a:tcPr/>
                </a:tc>
                <a:extLst>
                  <a:ext uri="{0D108BD9-81ED-4DB2-BD59-A6C34878D82A}">
                    <a16:rowId xmlns:a16="http://schemas.microsoft.com/office/drawing/2014/main" val="2062176415"/>
                  </a:ext>
                </a:extLst>
              </a:tr>
              <a:tr h="370840">
                <a:tc>
                  <a:txBody>
                    <a:bodyPr/>
                    <a:lstStyle/>
                    <a:p>
                      <a:pPr>
                        <a:lnSpc>
                          <a:spcPct val="150000"/>
                        </a:lnSpc>
                      </a:pPr>
                      <a:r>
                        <a:rPr lang="en-AU" sz="2400" dirty="0"/>
                        <a:t>Goal-sensitive</a:t>
                      </a:r>
                    </a:p>
                  </a:txBody>
                  <a:tcPr/>
                </a:tc>
                <a:tc>
                  <a:txBody>
                    <a:bodyPr/>
                    <a:lstStyle/>
                    <a:p>
                      <a:pPr algn="ctr">
                        <a:lnSpc>
                          <a:spcPct val="150000"/>
                        </a:lnSpc>
                      </a:pPr>
                      <a:r>
                        <a:rPr lang="en-AU" sz="2400" dirty="0">
                          <a:ln>
                            <a:solidFill>
                              <a:srgbClr val="FF0000"/>
                            </a:solidFill>
                          </a:ln>
                          <a:solidFill>
                            <a:srgbClr val="C00000"/>
                          </a:solidFill>
                        </a:rPr>
                        <a:t>❌</a:t>
                      </a:r>
                      <a:endParaRPr lang="en-AU" sz="2400" dirty="0"/>
                    </a:p>
                  </a:txBody>
                  <a:tcPr/>
                </a:tc>
                <a:tc>
                  <a:txBody>
                    <a:bodyPr/>
                    <a:lstStyle/>
                    <a:p>
                      <a:pPr algn="ctr">
                        <a:lnSpc>
                          <a:spcPct val="150000"/>
                        </a:lnSpc>
                      </a:pPr>
                      <a:r>
                        <a:rPr lang="en-AU" sz="2400" dirty="0">
                          <a:ln>
                            <a:solidFill>
                              <a:srgbClr val="FF0000"/>
                            </a:solidFill>
                          </a:ln>
                          <a:solidFill>
                            <a:srgbClr val="C00000"/>
                          </a:solidFill>
                        </a:rPr>
                        <a:t>❌</a:t>
                      </a:r>
                      <a:endParaRPr lang="en-AU" sz="2400" dirty="0"/>
                    </a:p>
                  </a:txBody>
                  <a:tcPr/>
                </a:tc>
                <a:tc>
                  <a:txBody>
                    <a:bodyPr/>
                    <a:lstStyle/>
                    <a:p>
                      <a:pPr algn="ctr">
                        <a:lnSpc>
                          <a:spcPct val="150000"/>
                        </a:lnSpc>
                      </a:pPr>
                      <a:r>
                        <a:rPr lang="en-AU" sz="2400" dirty="0">
                          <a:ln>
                            <a:solidFill>
                              <a:srgbClr val="FF0000"/>
                            </a:solidFill>
                          </a:ln>
                          <a:solidFill>
                            <a:srgbClr val="C00000"/>
                          </a:solidFill>
                        </a:rPr>
                        <a:t>❌</a:t>
                      </a:r>
                      <a:endParaRPr lang="en-AU" sz="2400" dirty="0"/>
                    </a:p>
                  </a:txBody>
                  <a:tcPr/>
                </a:tc>
                <a:tc>
                  <a:txBody>
                    <a:bodyPr/>
                    <a:lstStyle/>
                    <a:p>
                      <a:pPr algn="ctr">
                        <a:lnSpc>
                          <a:spcPct val="150000"/>
                        </a:lnSpc>
                      </a:pPr>
                      <a:r>
                        <a:rPr lang="en-AU" sz="2400" dirty="0">
                          <a:ln>
                            <a:solidFill>
                              <a:srgbClr val="FF0000"/>
                            </a:solidFill>
                          </a:ln>
                          <a:solidFill>
                            <a:srgbClr val="C00000"/>
                          </a:solidFill>
                        </a:rPr>
                        <a:t>❌</a:t>
                      </a:r>
                      <a:endParaRPr lang="en-AU" sz="2400" dirty="0"/>
                    </a:p>
                  </a:txBody>
                  <a:tcPr/>
                </a:tc>
                <a:tc>
                  <a:txBody>
                    <a:bodyPr/>
                    <a:lstStyle/>
                    <a:p>
                      <a:pPr algn="ctr">
                        <a:lnSpc>
                          <a:spcPct val="150000"/>
                        </a:lnSpc>
                      </a:pPr>
                      <a:endParaRPr lang="en-AU" sz="2400" dirty="0"/>
                    </a:p>
                  </a:txBody>
                  <a:tcPr/>
                </a:tc>
                <a:tc>
                  <a:txBody>
                    <a:bodyPr/>
                    <a:lstStyle/>
                    <a:p>
                      <a:pPr algn="ctr">
                        <a:lnSpc>
                          <a:spcPct val="150000"/>
                        </a:lnSpc>
                      </a:pPr>
                      <a:endParaRPr lang="en-AU" sz="2400" dirty="0"/>
                    </a:p>
                  </a:txBody>
                  <a:tcPr/>
                </a:tc>
                <a:tc>
                  <a:txBody>
                    <a:bodyPr/>
                    <a:lstStyle/>
                    <a:p>
                      <a:pPr algn="ctr">
                        <a:lnSpc>
                          <a:spcPct val="150000"/>
                        </a:lnSpc>
                      </a:pPr>
                      <a:r>
                        <a:rPr lang="en-AU" sz="2400" dirty="0">
                          <a:ln>
                            <a:solidFill>
                              <a:srgbClr val="92D050"/>
                            </a:solidFill>
                          </a:ln>
                          <a:solidFill>
                            <a:srgbClr val="00B050"/>
                          </a:solidFill>
                        </a:rPr>
                        <a:t>✔</a:t>
                      </a:r>
                      <a:endParaRPr lang="en-AU" sz="2400" dirty="0"/>
                    </a:p>
                  </a:txBody>
                  <a:tcPr/>
                </a:tc>
                <a:tc>
                  <a:txBody>
                    <a:bodyPr/>
                    <a:lstStyle/>
                    <a:p>
                      <a:pPr algn="ctr">
                        <a:lnSpc>
                          <a:spcPct val="150000"/>
                        </a:lnSpc>
                      </a:pPr>
                      <a:r>
                        <a:rPr lang="en-AU" sz="2400" dirty="0">
                          <a:ln>
                            <a:solidFill>
                              <a:srgbClr val="92D050"/>
                            </a:solidFill>
                          </a:ln>
                          <a:solidFill>
                            <a:srgbClr val="00B050"/>
                          </a:solidFill>
                        </a:rPr>
                        <a:t>✔</a:t>
                      </a:r>
                      <a:endParaRPr lang="en-AU" sz="2400" dirty="0"/>
                    </a:p>
                  </a:txBody>
                  <a:tcPr/>
                </a:tc>
                <a:extLst>
                  <a:ext uri="{0D108BD9-81ED-4DB2-BD59-A6C34878D82A}">
                    <a16:rowId xmlns:a16="http://schemas.microsoft.com/office/drawing/2014/main" val="1131632933"/>
                  </a:ext>
                </a:extLst>
              </a:tr>
              <a:tr h="370840">
                <a:tc>
                  <a:txBody>
                    <a:bodyPr/>
                    <a:lstStyle/>
                    <a:p>
                      <a:pPr>
                        <a:lnSpc>
                          <a:spcPct val="150000"/>
                        </a:lnSpc>
                      </a:pPr>
                      <a:r>
                        <a:rPr lang="en-AU" sz="2400" dirty="0"/>
                        <a:t>Gain-sensitive</a:t>
                      </a:r>
                    </a:p>
                  </a:txBody>
                  <a:tcPr/>
                </a:tc>
                <a:tc>
                  <a:txBody>
                    <a:bodyPr/>
                    <a:lstStyle/>
                    <a:p>
                      <a:pPr algn="ctr">
                        <a:lnSpc>
                          <a:spcPct val="150000"/>
                        </a:lnSpc>
                      </a:pPr>
                      <a:r>
                        <a:rPr lang="en-AU" sz="2400" dirty="0">
                          <a:ln>
                            <a:solidFill>
                              <a:srgbClr val="FF0000"/>
                            </a:solidFill>
                          </a:ln>
                          <a:solidFill>
                            <a:srgbClr val="C00000"/>
                          </a:solidFill>
                        </a:rPr>
                        <a:t>❌</a:t>
                      </a:r>
                      <a:endParaRPr lang="en-AU" sz="2400" dirty="0"/>
                    </a:p>
                  </a:txBody>
                  <a:tcPr/>
                </a:tc>
                <a:tc>
                  <a:txBody>
                    <a:bodyPr/>
                    <a:lstStyle/>
                    <a:p>
                      <a:pPr algn="ctr">
                        <a:lnSpc>
                          <a:spcPct val="150000"/>
                        </a:lnSpc>
                      </a:pPr>
                      <a:r>
                        <a:rPr lang="en-AU" sz="2400" dirty="0">
                          <a:ln>
                            <a:solidFill>
                              <a:srgbClr val="FF0000"/>
                            </a:solidFill>
                          </a:ln>
                          <a:solidFill>
                            <a:srgbClr val="C00000"/>
                          </a:solidFill>
                        </a:rPr>
                        <a:t>❌</a:t>
                      </a:r>
                      <a:endParaRPr lang="en-AU" sz="2400" dirty="0"/>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AU" sz="2400" dirty="0">
                          <a:ln>
                            <a:solidFill>
                              <a:srgbClr val="92D050"/>
                            </a:solidFill>
                          </a:ln>
                          <a:solidFill>
                            <a:srgbClr val="00B050"/>
                          </a:solidFill>
                        </a:rPr>
                        <a:t>✔</a:t>
                      </a:r>
                      <a:endParaRPr lang="en-AU" sz="2400" dirty="0"/>
                    </a:p>
                  </a:txBody>
                  <a:tcPr/>
                </a:tc>
                <a:tc>
                  <a:txBody>
                    <a:bodyPr/>
                    <a:lstStyle/>
                    <a:p>
                      <a:pPr algn="ctr">
                        <a:lnSpc>
                          <a:spcPct val="150000"/>
                        </a:lnSpc>
                      </a:pPr>
                      <a:r>
                        <a:rPr lang="en-AU" sz="2400" dirty="0">
                          <a:ln>
                            <a:solidFill>
                              <a:srgbClr val="FF0000"/>
                            </a:solidFill>
                          </a:ln>
                          <a:solidFill>
                            <a:srgbClr val="C00000"/>
                          </a:solidFill>
                        </a:rPr>
                        <a:t>❌</a:t>
                      </a:r>
                      <a:endParaRPr lang="en-AU" sz="2400" dirty="0"/>
                    </a:p>
                  </a:txBody>
                  <a:tcPr/>
                </a:tc>
                <a:tc>
                  <a:txBody>
                    <a:bodyPr/>
                    <a:lstStyle/>
                    <a:p>
                      <a:pPr algn="ctr">
                        <a:lnSpc>
                          <a:spcPct val="150000"/>
                        </a:lnSpc>
                      </a:pPr>
                      <a:endParaRPr lang="en-AU" sz="2400" dirty="0"/>
                    </a:p>
                  </a:txBody>
                  <a:tcPr/>
                </a:tc>
                <a:tc>
                  <a:txBody>
                    <a:bodyPr/>
                    <a:lstStyle/>
                    <a:p>
                      <a:pPr algn="ctr">
                        <a:lnSpc>
                          <a:spcPct val="150000"/>
                        </a:lnSpc>
                      </a:pPr>
                      <a:endParaRPr lang="en-AU" sz="2400" dirty="0"/>
                    </a:p>
                  </a:txBody>
                  <a:tcPr/>
                </a:tc>
                <a:tc>
                  <a:txBody>
                    <a:bodyPr/>
                    <a:lstStyle/>
                    <a:p>
                      <a:pPr algn="ctr">
                        <a:lnSpc>
                          <a:spcPct val="150000"/>
                        </a:lnSpc>
                      </a:pPr>
                      <a:r>
                        <a:rPr lang="en-AU" sz="2400" dirty="0">
                          <a:ln>
                            <a:solidFill>
                              <a:srgbClr val="92D050"/>
                            </a:solidFill>
                          </a:ln>
                          <a:solidFill>
                            <a:srgbClr val="00B050"/>
                          </a:solidFill>
                        </a:rPr>
                        <a:t>✔</a:t>
                      </a:r>
                      <a:endParaRPr lang="en-AU" sz="2400" dirty="0"/>
                    </a:p>
                  </a:txBody>
                  <a:tcPr/>
                </a:tc>
                <a:tc>
                  <a:txBody>
                    <a:bodyPr/>
                    <a:lstStyle/>
                    <a:p>
                      <a:pPr algn="ctr">
                        <a:lnSpc>
                          <a:spcPct val="150000"/>
                        </a:lnSpc>
                      </a:pPr>
                      <a:r>
                        <a:rPr lang="en-AU" sz="2400" dirty="0">
                          <a:ln>
                            <a:solidFill>
                              <a:srgbClr val="92D050"/>
                            </a:solidFill>
                          </a:ln>
                          <a:solidFill>
                            <a:srgbClr val="00B050"/>
                          </a:solidFill>
                        </a:rPr>
                        <a:t>✔</a:t>
                      </a:r>
                      <a:endParaRPr lang="en-AU" sz="2400" dirty="0"/>
                    </a:p>
                  </a:txBody>
                  <a:tcPr/>
                </a:tc>
                <a:extLst>
                  <a:ext uri="{0D108BD9-81ED-4DB2-BD59-A6C34878D82A}">
                    <a16:rowId xmlns:a16="http://schemas.microsoft.com/office/drawing/2014/main" val="572559220"/>
                  </a:ext>
                </a:extLst>
              </a:tr>
              <a:tr h="370840">
                <a:tc>
                  <a:txBody>
                    <a:bodyPr/>
                    <a:lstStyle/>
                    <a:p>
                      <a:pPr>
                        <a:lnSpc>
                          <a:spcPct val="150000"/>
                        </a:lnSpc>
                      </a:pPr>
                      <a:r>
                        <a:rPr lang="en-AU" sz="2400" dirty="0"/>
                        <a:t>Rate-sensitive</a:t>
                      </a:r>
                    </a:p>
                  </a:txBody>
                  <a:tcPr/>
                </a:tc>
                <a:tc>
                  <a:txBody>
                    <a:bodyPr/>
                    <a:lstStyle/>
                    <a:p>
                      <a:pPr algn="ctr">
                        <a:lnSpc>
                          <a:spcPct val="150000"/>
                        </a:lnSpc>
                      </a:pPr>
                      <a:r>
                        <a:rPr lang="en-AU" sz="2400" dirty="0">
                          <a:ln>
                            <a:solidFill>
                              <a:srgbClr val="FF0000"/>
                            </a:solidFill>
                          </a:ln>
                          <a:solidFill>
                            <a:srgbClr val="C00000"/>
                          </a:solidFill>
                        </a:rPr>
                        <a:t>❌</a:t>
                      </a:r>
                      <a:endParaRPr lang="en-AU" sz="2400" dirty="0"/>
                    </a:p>
                  </a:txBody>
                  <a:tcPr/>
                </a:tc>
                <a:tc>
                  <a:txBody>
                    <a:bodyPr/>
                    <a:lstStyle/>
                    <a:p>
                      <a:pPr algn="ctr">
                        <a:lnSpc>
                          <a:spcPct val="150000"/>
                        </a:lnSpc>
                      </a:pPr>
                      <a:r>
                        <a:rPr lang="en-AU" sz="2400" dirty="0">
                          <a:ln>
                            <a:solidFill>
                              <a:srgbClr val="FF0000"/>
                            </a:solidFill>
                          </a:ln>
                          <a:solidFill>
                            <a:srgbClr val="C00000"/>
                          </a:solidFill>
                        </a:rPr>
                        <a:t>❌</a:t>
                      </a:r>
                      <a:endParaRPr lang="en-AU" sz="2400" dirty="0"/>
                    </a:p>
                  </a:txBody>
                  <a:tcPr/>
                </a:tc>
                <a:tc>
                  <a:txBody>
                    <a:bodyPr/>
                    <a:lstStyle/>
                    <a:p>
                      <a:pPr algn="ctr">
                        <a:lnSpc>
                          <a:spcPct val="150000"/>
                        </a:lnSpc>
                      </a:pPr>
                      <a:r>
                        <a:rPr lang="en-AU" sz="2400" dirty="0">
                          <a:ln>
                            <a:solidFill>
                              <a:srgbClr val="FF0000"/>
                            </a:solidFill>
                          </a:ln>
                          <a:solidFill>
                            <a:srgbClr val="C00000"/>
                          </a:solidFill>
                        </a:rPr>
                        <a:t>❌</a:t>
                      </a:r>
                      <a:endParaRPr lang="en-AU" sz="2400" dirty="0"/>
                    </a:p>
                  </a:txBody>
                  <a:tcPr/>
                </a:tc>
                <a:tc>
                  <a:txBody>
                    <a:bodyPr/>
                    <a:lstStyle/>
                    <a:p>
                      <a:pPr algn="ctr">
                        <a:lnSpc>
                          <a:spcPct val="150000"/>
                        </a:lnSpc>
                      </a:pPr>
                      <a:r>
                        <a:rPr lang="en-AU" sz="2400" dirty="0">
                          <a:ln>
                            <a:solidFill>
                              <a:srgbClr val="FF0000"/>
                            </a:solidFill>
                          </a:ln>
                          <a:solidFill>
                            <a:srgbClr val="C00000"/>
                          </a:solidFill>
                        </a:rPr>
                        <a:t>❌</a:t>
                      </a:r>
                      <a:endParaRPr lang="en-AU" sz="2400" dirty="0"/>
                    </a:p>
                  </a:txBody>
                  <a:tcPr/>
                </a:tc>
                <a:tc>
                  <a:txBody>
                    <a:bodyPr/>
                    <a:lstStyle/>
                    <a:p>
                      <a:pPr algn="ctr">
                        <a:lnSpc>
                          <a:spcPct val="150000"/>
                        </a:lnSpc>
                      </a:pPr>
                      <a:r>
                        <a:rPr lang="en-AU" sz="2400" dirty="0">
                          <a:ln>
                            <a:solidFill>
                              <a:srgbClr val="FF0000"/>
                            </a:solidFill>
                          </a:ln>
                          <a:solidFill>
                            <a:srgbClr val="C00000"/>
                          </a:solidFill>
                        </a:rPr>
                        <a:t>❌</a:t>
                      </a:r>
                      <a:endParaRPr lang="en-AU" sz="2400" dirty="0"/>
                    </a:p>
                  </a:txBody>
                  <a:tcPr/>
                </a:tc>
                <a:tc>
                  <a:txBody>
                    <a:bodyPr/>
                    <a:lstStyle/>
                    <a:p>
                      <a:pPr algn="ctr">
                        <a:lnSpc>
                          <a:spcPct val="150000"/>
                        </a:lnSpc>
                      </a:pPr>
                      <a:endParaRPr lang="en-AU" sz="2400" dirty="0"/>
                    </a:p>
                  </a:txBody>
                  <a:tcPr/>
                </a:tc>
                <a:tc>
                  <a:txBody>
                    <a:bodyPr/>
                    <a:lstStyle/>
                    <a:p>
                      <a:pPr algn="ctr">
                        <a:lnSpc>
                          <a:spcPct val="150000"/>
                        </a:lnSpc>
                      </a:pPr>
                      <a:endParaRPr lang="en-AU" sz="2400" dirty="0"/>
                    </a:p>
                  </a:txBody>
                  <a:tcPr/>
                </a:tc>
                <a:tc>
                  <a:txBody>
                    <a:bodyPr/>
                    <a:lstStyle/>
                    <a:p>
                      <a:pPr algn="ctr">
                        <a:lnSpc>
                          <a:spcPct val="150000"/>
                        </a:lnSpc>
                      </a:pPr>
                      <a:r>
                        <a:rPr lang="en-AU" sz="2400" dirty="0">
                          <a:ln>
                            <a:solidFill>
                              <a:srgbClr val="92D050"/>
                            </a:solidFill>
                          </a:ln>
                          <a:solidFill>
                            <a:srgbClr val="00B050"/>
                          </a:solidFill>
                        </a:rPr>
                        <a:t>✔</a:t>
                      </a:r>
                      <a:endParaRPr lang="en-AU" sz="2400" dirty="0"/>
                    </a:p>
                  </a:txBody>
                  <a:tcPr/>
                </a:tc>
                <a:extLst>
                  <a:ext uri="{0D108BD9-81ED-4DB2-BD59-A6C34878D82A}">
                    <a16:rowId xmlns:a16="http://schemas.microsoft.com/office/drawing/2014/main" val="569394454"/>
                  </a:ext>
                </a:extLst>
              </a:tr>
              <a:tr h="370840">
                <a:tc>
                  <a:txBody>
                    <a:bodyPr/>
                    <a:lstStyle/>
                    <a:p>
                      <a:pPr>
                        <a:lnSpc>
                          <a:spcPct val="150000"/>
                        </a:lnSpc>
                      </a:pPr>
                      <a:r>
                        <a:rPr lang="en-AU" sz="2400" dirty="0"/>
                        <a:t>Cost-sensitive</a:t>
                      </a:r>
                    </a:p>
                  </a:txBody>
                  <a:tcPr/>
                </a:tc>
                <a:tc>
                  <a:txBody>
                    <a:bodyPr/>
                    <a:lstStyle/>
                    <a:p>
                      <a:pPr algn="ctr">
                        <a:lnSpc>
                          <a:spcPct val="150000"/>
                        </a:lnSpc>
                      </a:pPr>
                      <a:endParaRPr lang="en-AU" sz="2400" dirty="0"/>
                    </a:p>
                  </a:txBody>
                  <a:tcPr/>
                </a:tc>
                <a:tc>
                  <a:txBody>
                    <a:bodyPr/>
                    <a:lstStyle/>
                    <a:p>
                      <a:pPr algn="ctr">
                        <a:lnSpc>
                          <a:spcPct val="150000"/>
                        </a:lnSpc>
                      </a:pPr>
                      <a:endParaRPr lang="en-AU" sz="2400" dirty="0"/>
                    </a:p>
                  </a:txBody>
                  <a:tcPr/>
                </a:tc>
                <a:tc>
                  <a:txBody>
                    <a:bodyPr/>
                    <a:lstStyle/>
                    <a:p>
                      <a:pPr algn="ctr">
                        <a:lnSpc>
                          <a:spcPct val="150000"/>
                        </a:lnSpc>
                      </a:pPr>
                      <a:endParaRPr lang="en-AU" sz="2400" dirty="0"/>
                    </a:p>
                  </a:txBody>
                  <a:tcPr/>
                </a:tc>
                <a:tc>
                  <a:txBody>
                    <a:bodyPr/>
                    <a:lstStyle/>
                    <a:p>
                      <a:pPr algn="ctr">
                        <a:lnSpc>
                          <a:spcPct val="150000"/>
                        </a:lnSpc>
                      </a:pPr>
                      <a:endParaRPr lang="en-AU" sz="2400" dirty="0"/>
                    </a:p>
                  </a:txBody>
                  <a:tcPr/>
                </a:tc>
                <a:tc>
                  <a:txBody>
                    <a:bodyPr/>
                    <a:lstStyle/>
                    <a:p>
                      <a:pPr algn="ctr">
                        <a:lnSpc>
                          <a:spcPct val="150000"/>
                        </a:lnSpc>
                      </a:pPr>
                      <a:endParaRPr lang="en-AU" sz="2400" dirty="0"/>
                    </a:p>
                  </a:txBody>
                  <a:tcPr/>
                </a:tc>
                <a:tc>
                  <a:txBody>
                    <a:bodyPr/>
                    <a:lstStyle/>
                    <a:p>
                      <a:pPr algn="ctr">
                        <a:lnSpc>
                          <a:spcPct val="150000"/>
                        </a:lnSpc>
                      </a:pPr>
                      <a:endParaRPr lang="en-AU" sz="2400" dirty="0"/>
                    </a:p>
                  </a:txBody>
                  <a:tcPr/>
                </a:tc>
                <a:tc>
                  <a:txBody>
                    <a:bodyPr/>
                    <a:lstStyle/>
                    <a:p>
                      <a:pPr algn="ctr">
                        <a:lnSpc>
                          <a:spcPct val="150000"/>
                        </a:lnSpc>
                      </a:pPr>
                      <a:endParaRPr lang="en-AU" sz="2400" dirty="0"/>
                    </a:p>
                  </a:txBody>
                  <a:tcPr/>
                </a:tc>
                <a:tc>
                  <a:txBody>
                    <a:bodyPr/>
                    <a:lstStyle/>
                    <a:p>
                      <a:pPr algn="ctr">
                        <a:lnSpc>
                          <a:spcPct val="150000"/>
                        </a:lnSpc>
                      </a:pPr>
                      <a:endParaRPr lang="en-AU" sz="2400" dirty="0"/>
                    </a:p>
                  </a:txBody>
                  <a:tcPr/>
                </a:tc>
                <a:extLst>
                  <a:ext uri="{0D108BD9-81ED-4DB2-BD59-A6C34878D82A}">
                    <a16:rowId xmlns:a16="http://schemas.microsoft.com/office/drawing/2014/main" val="685947771"/>
                  </a:ext>
                </a:extLst>
              </a:tr>
            </a:tbl>
          </a:graphicData>
        </a:graphic>
      </p:graphicFrame>
      <p:sp>
        <p:nvSpPr>
          <p:cNvPr id="3" name="Multiply 2">
            <a:extLst>
              <a:ext uri="{FF2B5EF4-FFF2-40B4-BE49-F238E27FC236}">
                <a16:creationId xmlns:a16="http://schemas.microsoft.com/office/drawing/2014/main" id="{7D6501BB-0AEA-8146-BFB8-0A3E78A56F28}"/>
              </a:ext>
            </a:extLst>
          </p:cNvPr>
          <p:cNvSpPr/>
          <p:nvPr/>
        </p:nvSpPr>
        <p:spPr>
          <a:xfrm>
            <a:off x="3013046" y="2254023"/>
            <a:ext cx="609600" cy="653143"/>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Smiley Face 3">
            <a:extLst>
              <a:ext uri="{FF2B5EF4-FFF2-40B4-BE49-F238E27FC236}">
                <a16:creationId xmlns:a16="http://schemas.microsoft.com/office/drawing/2014/main" id="{B7CEE3F9-8B02-4F42-B75E-1E524E6A69F5}"/>
              </a:ext>
            </a:extLst>
          </p:cNvPr>
          <p:cNvSpPr/>
          <p:nvPr/>
        </p:nvSpPr>
        <p:spPr>
          <a:xfrm>
            <a:off x="4165600" y="2322286"/>
            <a:ext cx="449943" cy="449943"/>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a:extLst>
              <a:ext uri="{FF2B5EF4-FFF2-40B4-BE49-F238E27FC236}">
                <a16:creationId xmlns:a16="http://schemas.microsoft.com/office/drawing/2014/main" id="{C2503417-1426-8946-9330-5DF7BB971ACD}"/>
              </a:ext>
            </a:extLst>
          </p:cNvPr>
          <p:cNvSpPr/>
          <p:nvPr/>
        </p:nvSpPr>
        <p:spPr>
          <a:xfrm>
            <a:off x="5225143" y="2322286"/>
            <a:ext cx="449943" cy="449943"/>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miley Face 7">
            <a:extLst>
              <a:ext uri="{FF2B5EF4-FFF2-40B4-BE49-F238E27FC236}">
                <a16:creationId xmlns:a16="http://schemas.microsoft.com/office/drawing/2014/main" id="{2F69417C-C5D7-B54B-AB3C-D2E542AD2C00}"/>
              </a:ext>
            </a:extLst>
          </p:cNvPr>
          <p:cNvSpPr/>
          <p:nvPr/>
        </p:nvSpPr>
        <p:spPr>
          <a:xfrm>
            <a:off x="6394187" y="2322286"/>
            <a:ext cx="449943" cy="449943"/>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miley Face 8">
            <a:extLst>
              <a:ext uri="{FF2B5EF4-FFF2-40B4-BE49-F238E27FC236}">
                <a16:creationId xmlns:a16="http://schemas.microsoft.com/office/drawing/2014/main" id="{F4EC8604-1732-B645-A924-4FAFB5BE6866}"/>
              </a:ext>
            </a:extLst>
          </p:cNvPr>
          <p:cNvSpPr/>
          <p:nvPr/>
        </p:nvSpPr>
        <p:spPr>
          <a:xfrm>
            <a:off x="7563231" y="2322285"/>
            <a:ext cx="449943" cy="449943"/>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B00D1263-EF24-5F4A-A43D-905BDF33DDC4}"/>
              </a:ext>
            </a:extLst>
          </p:cNvPr>
          <p:cNvSpPr/>
          <p:nvPr/>
        </p:nvSpPr>
        <p:spPr>
          <a:xfrm>
            <a:off x="9708683" y="2322285"/>
            <a:ext cx="449943" cy="449943"/>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miley Face 10">
            <a:extLst>
              <a:ext uri="{FF2B5EF4-FFF2-40B4-BE49-F238E27FC236}">
                <a16:creationId xmlns:a16="http://schemas.microsoft.com/office/drawing/2014/main" id="{5C21AC51-C8C8-2A49-8615-024B062FD951}"/>
              </a:ext>
            </a:extLst>
          </p:cNvPr>
          <p:cNvSpPr/>
          <p:nvPr/>
        </p:nvSpPr>
        <p:spPr>
          <a:xfrm>
            <a:off x="10849987" y="2322285"/>
            <a:ext cx="449943" cy="449943"/>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miley Face 11">
            <a:extLst>
              <a:ext uri="{FF2B5EF4-FFF2-40B4-BE49-F238E27FC236}">
                <a16:creationId xmlns:a16="http://schemas.microsoft.com/office/drawing/2014/main" id="{E70459D0-65A1-F642-A990-219CBCC00197}"/>
              </a:ext>
            </a:extLst>
          </p:cNvPr>
          <p:cNvSpPr/>
          <p:nvPr/>
        </p:nvSpPr>
        <p:spPr>
          <a:xfrm>
            <a:off x="4170925" y="2907166"/>
            <a:ext cx="449943" cy="449943"/>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a:extLst>
              <a:ext uri="{FF2B5EF4-FFF2-40B4-BE49-F238E27FC236}">
                <a16:creationId xmlns:a16="http://schemas.microsoft.com/office/drawing/2014/main" id="{FE4B61B5-0F93-7345-A323-120B643BE6F2}"/>
              </a:ext>
            </a:extLst>
          </p:cNvPr>
          <p:cNvSpPr/>
          <p:nvPr/>
        </p:nvSpPr>
        <p:spPr>
          <a:xfrm>
            <a:off x="4085771" y="3411970"/>
            <a:ext cx="609600" cy="65314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Multiply 13">
            <a:extLst>
              <a:ext uri="{FF2B5EF4-FFF2-40B4-BE49-F238E27FC236}">
                <a16:creationId xmlns:a16="http://schemas.microsoft.com/office/drawing/2014/main" id="{01FE1E24-B772-474D-B9D3-AEC1EF395C35}"/>
              </a:ext>
            </a:extLst>
          </p:cNvPr>
          <p:cNvSpPr/>
          <p:nvPr/>
        </p:nvSpPr>
        <p:spPr>
          <a:xfrm>
            <a:off x="7483402" y="5174749"/>
            <a:ext cx="609600" cy="65314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Multiply 14">
            <a:extLst>
              <a:ext uri="{FF2B5EF4-FFF2-40B4-BE49-F238E27FC236}">
                <a16:creationId xmlns:a16="http://schemas.microsoft.com/office/drawing/2014/main" id="{838D4447-816C-0548-A84B-5EEF61C105ED}"/>
              </a:ext>
            </a:extLst>
          </p:cNvPr>
          <p:cNvSpPr/>
          <p:nvPr/>
        </p:nvSpPr>
        <p:spPr>
          <a:xfrm>
            <a:off x="7483402" y="3425596"/>
            <a:ext cx="609600" cy="65314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Multiply 16">
            <a:extLst>
              <a:ext uri="{FF2B5EF4-FFF2-40B4-BE49-F238E27FC236}">
                <a16:creationId xmlns:a16="http://schemas.microsoft.com/office/drawing/2014/main" id="{46CBA1AA-4B1C-C746-8E2B-D605B1FE9979}"/>
              </a:ext>
            </a:extLst>
          </p:cNvPr>
          <p:cNvSpPr/>
          <p:nvPr/>
        </p:nvSpPr>
        <p:spPr>
          <a:xfrm>
            <a:off x="7483402" y="4601569"/>
            <a:ext cx="609600" cy="65314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Multiply 17">
            <a:extLst>
              <a:ext uri="{FF2B5EF4-FFF2-40B4-BE49-F238E27FC236}">
                <a16:creationId xmlns:a16="http://schemas.microsoft.com/office/drawing/2014/main" id="{060A5F7E-4433-B243-AFA3-99F047D094EC}"/>
              </a:ext>
            </a:extLst>
          </p:cNvPr>
          <p:cNvSpPr/>
          <p:nvPr/>
        </p:nvSpPr>
        <p:spPr>
          <a:xfrm>
            <a:off x="3023266" y="2807791"/>
            <a:ext cx="609600" cy="65314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Multiply 18">
            <a:extLst>
              <a:ext uri="{FF2B5EF4-FFF2-40B4-BE49-F238E27FC236}">
                <a16:creationId xmlns:a16="http://schemas.microsoft.com/office/drawing/2014/main" id="{96B2F9B1-1479-6A46-8069-E6050FBD280C}"/>
              </a:ext>
            </a:extLst>
          </p:cNvPr>
          <p:cNvSpPr/>
          <p:nvPr/>
        </p:nvSpPr>
        <p:spPr>
          <a:xfrm>
            <a:off x="3030525" y="3411969"/>
            <a:ext cx="609600" cy="653143"/>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0" name="Multiply 19">
            <a:extLst>
              <a:ext uri="{FF2B5EF4-FFF2-40B4-BE49-F238E27FC236}">
                <a16:creationId xmlns:a16="http://schemas.microsoft.com/office/drawing/2014/main" id="{F86FFA84-8B25-CF4C-BA73-66964E4411D6}"/>
              </a:ext>
            </a:extLst>
          </p:cNvPr>
          <p:cNvSpPr/>
          <p:nvPr/>
        </p:nvSpPr>
        <p:spPr>
          <a:xfrm>
            <a:off x="4093030" y="3991968"/>
            <a:ext cx="609600" cy="65314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Multiply 20">
            <a:extLst>
              <a:ext uri="{FF2B5EF4-FFF2-40B4-BE49-F238E27FC236}">
                <a16:creationId xmlns:a16="http://schemas.microsoft.com/office/drawing/2014/main" id="{89D3840A-CEBA-6449-88D8-90F687366CB6}"/>
              </a:ext>
            </a:extLst>
          </p:cNvPr>
          <p:cNvSpPr/>
          <p:nvPr/>
        </p:nvSpPr>
        <p:spPr>
          <a:xfrm>
            <a:off x="4085771" y="4584042"/>
            <a:ext cx="609600" cy="65314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2" name="Smiley Face 21">
            <a:extLst>
              <a:ext uri="{FF2B5EF4-FFF2-40B4-BE49-F238E27FC236}">
                <a16:creationId xmlns:a16="http://schemas.microsoft.com/office/drawing/2014/main" id="{8B4374F9-DD45-CF49-AC63-631854724AFD}"/>
              </a:ext>
            </a:extLst>
          </p:cNvPr>
          <p:cNvSpPr/>
          <p:nvPr/>
        </p:nvSpPr>
        <p:spPr>
          <a:xfrm>
            <a:off x="5225142" y="4100375"/>
            <a:ext cx="449943" cy="449943"/>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miley Face 22">
            <a:extLst>
              <a:ext uri="{FF2B5EF4-FFF2-40B4-BE49-F238E27FC236}">
                <a16:creationId xmlns:a16="http://schemas.microsoft.com/office/drawing/2014/main" id="{83D6CB8B-3583-A543-9E67-ACD4F1B064B2}"/>
              </a:ext>
            </a:extLst>
          </p:cNvPr>
          <p:cNvSpPr/>
          <p:nvPr/>
        </p:nvSpPr>
        <p:spPr>
          <a:xfrm>
            <a:off x="6394186" y="2925493"/>
            <a:ext cx="449943" cy="449943"/>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miley Face 23">
            <a:extLst>
              <a:ext uri="{FF2B5EF4-FFF2-40B4-BE49-F238E27FC236}">
                <a16:creationId xmlns:a16="http://schemas.microsoft.com/office/drawing/2014/main" id="{27AD25BC-C86C-1A4C-A84A-5146B9AAAAE8}"/>
              </a:ext>
            </a:extLst>
          </p:cNvPr>
          <p:cNvSpPr/>
          <p:nvPr/>
        </p:nvSpPr>
        <p:spPr>
          <a:xfrm>
            <a:off x="6394185" y="3513548"/>
            <a:ext cx="449943" cy="449943"/>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ultiply 24">
            <a:extLst>
              <a:ext uri="{FF2B5EF4-FFF2-40B4-BE49-F238E27FC236}">
                <a16:creationId xmlns:a16="http://schemas.microsoft.com/office/drawing/2014/main" id="{CF2F49F5-8ECE-A04D-AF24-219255B5899C}"/>
              </a:ext>
            </a:extLst>
          </p:cNvPr>
          <p:cNvSpPr/>
          <p:nvPr/>
        </p:nvSpPr>
        <p:spPr>
          <a:xfrm>
            <a:off x="6315647" y="4014380"/>
            <a:ext cx="609600" cy="65314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6" name="Multiply 25">
            <a:extLst>
              <a:ext uri="{FF2B5EF4-FFF2-40B4-BE49-F238E27FC236}">
                <a16:creationId xmlns:a16="http://schemas.microsoft.com/office/drawing/2014/main" id="{836D7C4C-8A08-2A4E-A6C2-E686BA9B2A10}"/>
              </a:ext>
            </a:extLst>
          </p:cNvPr>
          <p:cNvSpPr/>
          <p:nvPr/>
        </p:nvSpPr>
        <p:spPr>
          <a:xfrm>
            <a:off x="6323871" y="4608942"/>
            <a:ext cx="609600" cy="65314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7" name="Smiley Face 26">
            <a:extLst>
              <a:ext uri="{FF2B5EF4-FFF2-40B4-BE49-F238E27FC236}">
                <a16:creationId xmlns:a16="http://schemas.microsoft.com/office/drawing/2014/main" id="{A8F3616E-30DD-A749-9041-D022032B78BF}"/>
              </a:ext>
            </a:extLst>
          </p:cNvPr>
          <p:cNvSpPr/>
          <p:nvPr/>
        </p:nvSpPr>
        <p:spPr>
          <a:xfrm>
            <a:off x="9749476" y="2954016"/>
            <a:ext cx="449943" cy="449943"/>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miley Face 27">
            <a:extLst>
              <a:ext uri="{FF2B5EF4-FFF2-40B4-BE49-F238E27FC236}">
                <a16:creationId xmlns:a16="http://schemas.microsoft.com/office/drawing/2014/main" id="{3F19C5C6-3B09-EA49-A221-8754985F84ED}"/>
              </a:ext>
            </a:extLst>
          </p:cNvPr>
          <p:cNvSpPr/>
          <p:nvPr/>
        </p:nvSpPr>
        <p:spPr>
          <a:xfrm>
            <a:off x="9765365" y="3527195"/>
            <a:ext cx="449943" cy="449943"/>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9A6DD0E4-82B0-AD4F-B0E8-7F052232C182}"/>
              </a:ext>
            </a:extLst>
          </p:cNvPr>
          <p:cNvSpPr/>
          <p:nvPr/>
        </p:nvSpPr>
        <p:spPr>
          <a:xfrm>
            <a:off x="9788511" y="4100374"/>
            <a:ext cx="449943" cy="449943"/>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B23BB958-56F4-F54C-9C1B-22D8DF64C04C}"/>
              </a:ext>
            </a:extLst>
          </p:cNvPr>
          <p:cNvSpPr/>
          <p:nvPr/>
        </p:nvSpPr>
        <p:spPr>
          <a:xfrm>
            <a:off x="9788511" y="4685076"/>
            <a:ext cx="449943" cy="449943"/>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0077CF61-2866-0D4A-893A-AA78E2160586}"/>
              </a:ext>
            </a:extLst>
          </p:cNvPr>
          <p:cNvSpPr/>
          <p:nvPr/>
        </p:nvSpPr>
        <p:spPr>
          <a:xfrm>
            <a:off x="10859820" y="2926721"/>
            <a:ext cx="449943" cy="449943"/>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miley Face 31">
            <a:extLst>
              <a:ext uri="{FF2B5EF4-FFF2-40B4-BE49-F238E27FC236}">
                <a16:creationId xmlns:a16="http://schemas.microsoft.com/office/drawing/2014/main" id="{9B7838D6-2912-574A-82A8-421B98B70F83}"/>
              </a:ext>
            </a:extLst>
          </p:cNvPr>
          <p:cNvSpPr/>
          <p:nvPr/>
        </p:nvSpPr>
        <p:spPr>
          <a:xfrm>
            <a:off x="10849987" y="3513547"/>
            <a:ext cx="449943" cy="449943"/>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miley Face 32">
            <a:extLst>
              <a:ext uri="{FF2B5EF4-FFF2-40B4-BE49-F238E27FC236}">
                <a16:creationId xmlns:a16="http://schemas.microsoft.com/office/drawing/2014/main" id="{213A2251-3C91-9746-AE6D-C16B8B59054A}"/>
              </a:ext>
            </a:extLst>
          </p:cNvPr>
          <p:cNvSpPr/>
          <p:nvPr/>
        </p:nvSpPr>
        <p:spPr>
          <a:xfrm>
            <a:off x="10903857" y="4100373"/>
            <a:ext cx="449943" cy="449943"/>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miley Face 33">
            <a:extLst>
              <a:ext uri="{FF2B5EF4-FFF2-40B4-BE49-F238E27FC236}">
                <a16:creationId xmlns:a16="http://schemas.microsoft.com/office/drawing/2014/main" id="{D52974DD-76FC-C94F-8DF5-A976F069E1CE}"/>
              </a:ext>
            </a:extLst>
          </p:cNvPr>
          <p:cNvSpPr/>
          <p:nvPr/>
        </p:nvSpPr>
        <p:spPr>
          <a:xfrm>
            <a:off x="10914207" y="4685076"/>
            <a:ext cx="449943" cy="449943"/>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Multiply 34">
            <a:extLst>
              <a:ext uri="{FF2B5EF4-FFF2-40B4-BE49-F238E27FC236}">
                <a16:creationId xmlns:a16="http://schemas.microsoft.com/office/drawing/2014/main" id="{63845AF4-398D-AC44-A25D-DD5D939163C4}"/>
              </a:ext>
            </a:extLst>
          </p:cNvPr>
          <p:cNvSpPr/>
          <p:nvPr/>
        </p:nvSpPr>
        <p:spPr>
          <a:xfrm>
            <a:off x="3030525" y="4006044"/>
            <a:ext cx="609600" cy="65314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6" name="Multiply 35">
            <a:extLst>
              <a:ext uri="{FF2B5EF4-FFF2-40B4-BE49-F238E27FC236}">
                <a16:creationId xmlns:a16="http://schemas.microsoft.com/office/drawing/2014/main" id="{3A0A3A41-A88D-804E-929D-B9FF13C6D4E7}"/>
              </a:ext>
            </a:extLst>
          </p:cNvPr>
          <p:cNvSpPr/>
          <p:nvPr/>
        </p:nvSpPr>
        <p:spPr>
          <a:xfrm>
            <a:off x="3067897" y="4600119"/>
            <a:ext cx="609600" cy="65314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Multiply 36">
            <a:extLst>
              <a:ext uri="{FF2B5EF4-FFF2-40B4-BE49-F238E27FC236}">
                <a16:creationId xmlns:a16="http://schemas.microsoft.com/office/drawing/2014/main" id="{2353B4B4-68C9-4241-AF4C-4BCCAFB91954}"/>
              </a:ext>
            </a:extLst>
          </p:cNvPr>
          <p:cNvSpPr/>
          <p:nvPr/>
        </p:nvSpPr>
        <p:spPr>
          <a:xfrm>
            <a:off x="3030525" y="5163245"/>
            <a:ext cx="609600" cy="65314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8" name="Multiply 37">
            <a:extLst>
              <a:ext uri="{FF2B5EF4-FFF2-40B4-BE49-F238E27FC236}">
                <a16:creationId xmlns:a16="http://schemas.microsoft.com/office/drawing/2014/main" id="{EA933C09-4459-8C4F-AE05-1FE236EE0BF5}"/>
              </a:ext>
            </a:extLst>
          </p:cNvPr>
          <p:cNvSpPr/>
          <p:nvPr/>
        </p:nvSpPr>
        <p:spPr>
          <a:xfrm>
            <a:off x="4093030" y="5155332"/>
            <a:ext cx="609600" cy="65314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9" name="Smiley Face 38">
            <a:extLst>
              <a:ext uri="{FF2B5EF4-FFF2-40B4-BE49-F238E27FC236}">
                <a16:creationId xmlns:a16="http://schemas.microsoft.com/office/drawing/2014/main" id="{6BF35FF7-8EED-0146-8F69-4F3EF6570C35}"/>
              </a:ext>
            </a:extLst>
          </p:cNvPr>
          <p:cNvSpPr/>
          <p:nvPr/>
        </p:nvSpPr>
        <p:spPr>
          <a:xfrm>
            <a:off x="5260141" y="2926720"/>
            <a:ext cx="449943" cy="449943"/>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Multiply 39">
            <a:extLst>
              <a:ext uri="{FF2B5EF4-FFF2-40B4-BE49-F238E27FC236}">
                <a16:creationId xmlns:a16="http://schemas.microsoft.com/office/drawing/2014/main" id="{AC3A3EE6-F74B-4245-A8B7-5F39E2C5DB52}"/>
              </a:ext>
            </a:extLst>
          </p:cNvPr>
          <p:cNvSpPr/>
          <p:nvPr/>
        </p:nvSpPr>
        <p:spPr>
          <a:xfrm>
            <a:off x="5174986" y="3425596"/>
            <a:ext cx="609600" cy="65314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1" name="Multiply 40">
            <a:extLst>
              <a:ext uri="{FF2B5EF4-FFF2-40B4-BE49-F238E27FC236}">
                <a16:creationId xmlns:a16="http://schemas.microsoft.com/office/drawing/2014/main" id="{CFD6BF03-8418-3E4E-904E-E155F603A8A6}"/>
              </a:ext>
            </a:extLst>
          </p:cNvPr>
          <p:cNvSpPr/>
          <p:nvPr/>
        </p:nvSpPr>
        <p:spPr>
          <a:xfrm>
            <a:off x="5169279" y="4600119"/>
            <a:ext cx="609600" cy="65314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2" name="Multiply 41">
            <a:extLst>
              <a:ext uri="{FF2B5EF4-FFF2-40B4-BE49-F238E27FC236}">
                <a16:creationId xmlns:a16="http://schemas.microsoft.com/office/drawing/2014/main" id="{E2EEE28D-10DF-DA4D-9FC1-0C07091AA0D9}"/>
              </a:ext>
            </a:extLst>
          </p:cNvPr>
          <p:cNvSpPr/>
          <p:nvPr/>
        </p:nvSpPr>
        <p:spPr>
          <a:xfrm>
            <a:off x="5176538" y="5176059"/>
            <a:ext cx="609600" cy="65314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Multiply 42">
            <a:extLst>
              <a:ext uri="{FF2B5EF4-FFF2-40B4-BE49-F238E27FC236}">
                <a16:creationId xmlns:a16="http://schemas.microsoft.com/office/drawing/2014/main" id="{464BB835-96A3-4440-8A81-CF0F25A419F5}"/>
              </a:ext>
            </a:extLst>
          </p:cNvPr>
          <p:cNvSpPr/>
          <p:nvPr/>
        </p:nvSpPr>
        <p:spPr>
          <a:xfrm>
            <a:off x="6329092" y="5182186"/>
            <a:ext cx="609600" cy="65314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4" name="Smiley Face 43">
            <a:extLst>
              <a:ext uri="{FF2B5EF4-FFF2-40B4-BE49-F238E27FC236}">
                <a16:creationId xmlns:a16="http://schemas.microsoft.com/office/drawing/2014/main" id="{15D33E1E-2C91-CF47-B5BB-DB91E9014CA4}"/>
              </a:ext>
            </a:extLst>
          </p:cNvPr>
          <p:cNvSpPr/>
          <p:nvPr/>
        </p:nvSpPr>
        <p:spPr>
          <a:xfrm>
            <a:off x="7575535" y="2931725"/>
            <a:ext cx="449943" cy="449943"/>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ultiply 44">
            <a:extLst>
              <a:ext uri="{FF2B5EF4-FFF2-40B4-BE49-F238E27FC236}">
                <a16:creationId xmlns:a16="http://schemas.microsoft.com/office/drawing/2014/main" id="{814FB034-3875-9A44-BD49-E26E5B786594}"/>
              </a:ext>
            </a:extLst>
          </p:cNvPr>
          <p:cNvSpPr/>
          <p:nvPr/>
        </p:nvSpPr>
        <p:spPr>
          <a:xfrm>
            <a:off x="9717228" y="5163314"/>
            <a:ext cx="609600" cy="65314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6" name="Smiley Face 45">
            <a:extLst>
              <a:ext uri="{FF2B5EF4-FFF2-40B4-BE49-F238E27FC236}">
                <a16:creationId xmlns:a16="http://schemas.microsoft.com/office/drawing/2014/main" id="{495F0931-5B67-C046-A09E-E6D02E947E0F}"/>
              </a:ext>
            </a:extLst>
          </p:cNvPr>
          <p:cNvSpPr/>
          <p:nvPr/>
        </p:nvSpPr>
        <p:spPr>
          <a:xfrm>
            <a:off x="10914206" y="5269779"/>
            <a:ext cx="449943" cy="449943"/>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Multiply 46">
            <a:extLst>
              <a:ext uri="{FF2B5EF4-FFF2-40B4-BE49-F238E27FC236}">
                <a16:creationId xmlns:a16="http://schemas.microsoft.com/office/drawing/2014/main" id="{E3BF9C23-B3F1-7A49-8915-179E4912AC38}"/>
              </a:ext>
            </a:extLst>
          </p:cNvPr>
          <p:cNvSpPr/>
          <p:nvPr/>
        </p:nvSpPr>
        <p:spPr>
          <a:xfrm>
            <a:off x="7447761" y="4013583"/>
            <a:ext cx="609600" cy="65314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421971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17000" b="-17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17EDD6-2D79-46A3-948F-F5DB059E2654}"/>
              </a:ext>
            </a:extLst>
          </p:cNvPr>
          <p:cNvSpPr>
            <a:spLocks noGrp="1"/>
          </p:cNvSpPr>
          <p:nvPr>
            <p:ph type="title"/>
          </p:nvPr>
        </p:nvSpPr>
        <p:spPr/>
        <p:txBody>
          <a:bodyPr/>
          <a:lstStyle/>
          <a:p>
            <a:pPr algn="r"/>
            <a:r>
              <a:rPr lang="en-AU" dirty="0">
                <a:solidFill>
                  <a:schemeClr val="bg1"/>
                </a:solidFill>
              </a:rPr>
              <a:t>Measuring a SERP:</a:t>
            </a:r>
            <a:br>
              <a:rPr lang="en-AU" dirty="0">
                <a:solidFill>
                  <a:schemeClr val="bg1"/>
                </a:solidFill>
              </a:rPr>
            </a:br>
            <a:r>
              <a:rPr lang="en-AU" dirty="0">
                <a:solidFill>
                  <a:schemeClr val="bg1"/>
                </a:solidFill>
              </a:rPr>
              <a:t>Offline/test collection metrics</a:t>
            </a:r>
          </a:p>
        </p:txBody>
      </p:sp>
      <p:sp>
        <p:nvSpPr>
          <p:cNvPr id="5" name="Text Placeholder 4">
            <a:extLst>
              <a:ext uri="{FF2B5EF4-FFF2-40B4-BE49-F238E27FC236}">
                <a16:creationId xmlns:a16="http://schemas.microsoft.com/office/drawing/2014/main" id="{54DC855E-BAA8-4D38-A18D-163BE18A2E31}"/>
              </a:ext>
            </a:extLst>
          </p:cNvPr>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0161674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extLst>
              <a:ext uri="{BEBA8EAE-BF5A-486C-A8C5-ECC9F3942E4B}">
                <a14:imgProps xmlns:a14="http://schemas.microsoft.com/office/drawing/2010/main">
                  <a14:imgLayer r:embed="rId4">
                    <a14:imgEffect>
                      <a14:brightnessContrast bright="-20000"/>
                    </a14:imgEffect>
                  </a14:imgLayer>
                </a14:imgProps>
              </a:ext>
            </a:extLst>
          </a:blip>
          <a:srcRect/>
          <a:stretch>
            <a:fillRect t="-75000" b="-30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17EDD6-2D79-46A3-948F-F5DB059E2654}"/>
              </a:ext>
            </a:extLst>
          </p:cNvPr>
          <p:cNvSpPr>
            <a:spLocks noGrp="1"/>
          </p:cNvSpPr>
          <p:nvPr>
            <p:ph type="title"/>
          </p:nvPr>
        </p:nvSpPr>
        <p:spPr/>
        <p:txBody>
          <a:bodyPr/>
          <a:lstStyle/>
          <a:p>
            <a:pPr algn="r"/>
            <a:r>
              <a:rPr lang="en-AU" dirty="0">
                <a:solidFill>
                  <a:schemeClr val="bg1"/>
                </a:solidFill>
              </a:rPr>
              <a:t>Measuring the measures</a:t>
            </a:r>
          </a:p>
        </p:txBody>
      </p:sp>
      <p:sp>
        <p:nvSpPr>
          <p:cNvPr id="6" name="Text Placeholder 4">
            <a:extLst>
              <a:ext uri="{FF2B5EF4-FFF2-40B4-BE49-F238E27FC236}">
                <a16:creationId xmlns:a16="http://schemas.microsoft.com/office/drawing/2014/main" id="{ABC697BA-FF3C-1247-A37C-80EA2C290CE9}"/>
              </a:ext>
            </a:extLst>
          </p:cNvPr>
          <p:cNvSpPr txBox="1">
            <a:spLocks/>
          </p:cNvSpPr>
          <p:nvPr/>
        </p:nvSpPr>
        <p:spPr>
          <a:xfrm>
            <a:off x="7712242" y="4741863"/>
            <a:ext cx="3787607"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r"/>
            <a:r>
              <a:rPr lang="en-AU" dirty="0">
                <a:solidFill>
                  <a:schemeClr val="bg1"/>
                </a:solidFill>
              </a:rPr>
              <a:t>Qui </a:t>
            </a:r>
            <a:r>
              <a:rPr lang="en-AU" dirty="0" err="1">
                <a:solidFill>
                  <a:schemeClr val="bg1"/>
                </a:solidFill>
              </a:rPr>
              <a:t>judicas</a:t>
            </a:r>
            <a:r>
              <a:rPr lang="en-AU" dirty="0">
                <a:solidFill>
                  <a:schemeClr val="bg1"/>
                </a:solidFill>
              </a:rPr>
              <a:t> judices?</a:t>
            </a:r>
          </a:p>
          <a:p>
            <a:endParaRPr lang="en-AU" dirty="0"/>
          </a:p>
        </p:txBody>
      </p:sp>
    </p:spTree>
    <p:extLst>
      <p:ext uri="{BB962C8B-B14F-4D97-AF65-F5344CB8AC3E}">
        <p14:creationId xmlns:p14="http://schemas.microsoft.com/office/powerpoint/2010/main" val="2840817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25000"/>
            <a:lum/>
          </a:blip>
          <a:srcRect/>
          <a:stretch>
            <a:fillRect t="-11000" b="-11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5A8E2B-D4CF-4284-A264-2BDFA892553E}"/>
              </a:ext>
            </a:extLst>
          </p:cNvPr>
          <p:cNvSpPr>
            <a:spLocks noGrp="1"/>
          </p:cNvSpPr>
          <p:nvPr>
            <p:ph type="title"/>
          </p:nvPr>
        </p:nvSpPr>
        <p:spPr/>
        <p:txBody>
          <a:bodyPr/>
          <a:lstStyle/>
          <a:p>
            <a:r>
              <a:rPr lang="en-AU" dirty="0"/>
              <a:t>Measuring the measures</a:t>
            </a:r>
          </a:p>
        </p:txBody>
      </p:sp>
      <p:sp>
        <p:nvSpPr>
          <p:cNvPr id="2" name="Text Placeholder 1">
            <a:extLst>
              <a:ext uri="{FF2B5EF4-FFF2-40B4-BE49-F238E27FC236}">
                <a16:creationId xmlns:a16="http://schemas.microsoft.com/office/drawing/2014/main" id="{6E23FBAD-573E-0D40-8188-7509BE395A4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8439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D9CC-9993-46A3-8EE4-02CA8CB9A8EB}"/>
              </a:ext>
            </a:extLst>
          </p:cNvPr>
          <p:cNvSpPr>
            <a:spLocks noGrp="1"/>
          </p:cNvSpPr>
          <p:nvPr>
            <p:ph type="title"/>
          </p:nvPr>
        </p:nvSpPr>
        <p:spPr>
          <a:xfrm>
            <a:off x="838200" y="1944913"/>
            <a:ext cx="10515600" cy="3863295"/>
          </a:xfrm>
        </p:spPr>
        <p:txBody>
          <a:bodyPr>
            <a:normAutofit/>
          </a:bodyPr>
          <a:lstStyle/>
          <a:p>
            <a:pPr lvl="0"/>
            <a:r>
              <a:rPr lang="en-AU" sz="2800" dirty="0"/>
              <a:t>C</a:t>
            </a:r>
            <a:r>
              <a:rPr lang="en-AU" sz="2800" kern="1200" dirty="0">
                <a:solidFill>
                  <a:schemeClr val="tx1"/>
                </a:solidFill>
                <a:effectLst/>
                <a:latin typeface="+mj-lt"/>
                <a:ea typeface="+mj-ea"/>
                <a:cs typeface="+mj-cs"/>
              </a:rPr>
              <a:t>an we show that one model (or its equivalent metric) is better/worse than another?</a:t>
            </a:r>
            <a:br>
              <a:rPr lang="en-AU" sz="2800" kern="1200" dirty="0">
                <a:solidFill>
                  <a:schemeClr val="tx1"/>
                </a:solidFill>
                <a:effectLst/>
                <a:latin typeface="+mj-lt"/>
                <a:ea typeface="+mj-ea"/>
                <a:cs typeface="+mj-cs"/>
              </a:rPr>
            </a:br>
            <a:br>
              <a:rPr lang="en-AU" sz="2800" kern="1200" dirty="0">
                <a:solidFill>
                  <a:schemeClr val="tx1"/>
                </a:solidFill>
                <a:effectLst/>
                <a:latin typeface="+mj-lt"/>
                <a:ea typeface="+mj-ea"/>
                <a:cs typeface="+mj-cs"/>
              </a:rPr>
            </a:br>
            <a:r>
              <a:rPr lang="en-AU" sz="2800" kern="1200" dirty="0">
                <a:solidFill>
                  <a:schemeClr val="tx1"/>
                </a:solidFill>
                <a:effectLst/>
                <a:latin typeface="+mj-lt"/>
                <a:ea typeface="+mj-ea"/>
                <a:cs typeface="+mj-cs"/>
              </a:rPr>
              <a:t>Can we do </a:t>
            </a:r>
            <a:r>
              <a:rPr lang="en-AU" sz="2800" b="1" kern="1200" dirty="0">
                <a:solidFill>
                  <a:srgbClr val="FF0000"/>
                </a:solidFill>
                <a:effectLst/>
                <a:latin typeface="+mj-lt"/>
                <a:ea typeface="+mj-ea"/>
                <a:cs typeface="+mj-cs"/>
              </a:rPr>
              <a:t>experiments</a:t>
            </a:r>
            <a:r>
              <a:rPr lang="en-AU" sz="2800" kern="1200" dirty="0">
                <a:solidFill>
                  <a:schemeClr val="tx1"/>
                </a:solidFill>
                <a:effectLst/>
                <a:latin typeface="+mj-lt"/>
                <a:ea typeface="+mj-ea"/>
                <a:cs typeface="+mj-cs"/>
              </a:rPr>
              <a:t> that compare metrics?</a:t>
            </a:r>
            <a:br>
              <a:rPr lang="en-AU" sz="2800" kern="1200" dirty="0">
                <a:solidFill>
                  <a:schemeClr val="tx1"/>
                </a:solidFill>
                <a:effectLst/>
                <a:latin typeface="+mj-lt"/>
                <a:ea typeface="+mj-ea"/>
                <a:cs typeface="+mj-cs"/>
              </a:rPr>
            </a:br>
            <a:br>
              <a:rPr lang="en-AU" sz="2800" kern="1200" dirty="0">
                <a:solidFill>
                  <a:schemeClr val="tx1"/>
                </a:solidFill>
                <a:effectLst/>
                <a:latin typeface="+mj-lt"/>
                <a:ea typeface="+mj-ea"/>
                <a:cs typeface="+mj-cs"/>
              </a:rPr>
            </a:br>
            <a:r>
              <a:rPr lang="en-AU" sz="2800" kern="1200" dirty="0">
                <a:solidFill>
                  <a:schemeClr val="tx1"/>
                </a:solidFill>
                <a:effectLst/>
                <a:latin typeface="+mj-lt"/>
                <a:ea typeface="+mj-ea"/>
                <a:cs typeface="+mj-cs"/>
              </a:rPr>
              <a:t>Or, are we doomed to rhetorical arguments??</a:t>
            </a:r>
            <a:br>
              <a:rPr lang="en-AU" sz="2800" kern="1200" dirty="0">
                <a:solidFill>
                  <a:schemeClr val="tx1"/>
                </a:solidFill>
                <a:effectLst/>
                <a:latin typeface="+mj-lt"/>
                <a:ea typeface="+mj-ea"/>
                <a:cs typeface="+mj-cs"/>
              </a:rPr>
            </a:br>
            <a:r>
              <a:rPr lang="en-AU" sz="2800" kern="1200" dirty="0">
                <a:solidFill>
                  <a:schemeClr val="tx1"/>
                </a:solidFill>
                <a:effectLst/>
                <a:latin typeface="+mj-lt"/>
                <a:ea typeface="+mj-ea"/>
                <a:cs typeface="+mj-cs"/>
              </a:rPr>
              <a:t>(At the same time admitting that arguments in which you can’t google the answer are much more fun than ones where you can!)</a:t>
            </a:r>
            <a:endParaRPr lang="en-AU" sz="2800" dirty="0"/>
          </a:p>
        </p:txBody>
      </p:sp>
      <p:sp>
        <p:nvSpPr>
          <p:cNvPr id="6" name="Title 1">
            <a:extLst>
              <a:ext uri="{FF2B5EF4-FFF2-40B4-BE49-F238E27FC236}">
                <a16:creationId xmlns:a16="http://schemas.microsoft.com/office/drawing/2014/main" id="{2D9230C1-E17F-B249-9B40-2FDD1FB0284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t>Can metrics be measured?</a:t>
            </a:r>
            <a:endParaRPr lang="en-AU" dirty="0"/>
          </a:p>
        </p:txBody>
      </p:sp>
    </p:spTree>
    <p:extLst>
      <p:ext uri="{BB962C8B-B14F-4D97-AF65-F5344CB8AC3E}">
        <p14:creationId xmlns:p14="http://schemas.microsoft.com/office/powerpoint/2010/main" val="36258014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D9CC-9993-46A3-8EE4-02CA8CB9A8EB}"/>
              </a:ext>
            </a:extLst>
          </p:cNvPr>
          <p:cNvSpPr>
            <a:spLocks noGrp="1"/>
          </p:cNvSpPr>
          <p:nvPr>
            <p:ph type="title"/>
          </p:nvPr>
        </p:nvSpPr>
        <p:spPr>
          <a:xfrm>
            <a:off x="838200" y="1944913"/>
            <a:ext cx="10515600" cy="3863295"/>
          </a:xfrm>
        </p:spPr>
        <p:txBody>
          <a:bodyPr>
            <a:normAutofit/>
          </a:bodyPr>
          <a:lstStyle/>
          <a:p>
            <a:pPr lvl="0"/>
            <a:r>
              <a:rPr lang="en-AU" sz="2800" dirty="0"/>
              <a:t>If a user model is an attempt to predict users’ collective </a:t>
            </a:r>
            <a:r>
              <a:rPr lang="en-AU" sz="2800" dirty="0" err="1"/>
              <a:t>behavior</a:t>
            </a:r>
            <a:r>
              <a:rPr lang="en-AU" sz="2800" dirty="0"/>
              <a:t>, can we observe those </a:t>
            </a:r>
            <a:r>
              <a:rPr lang="en-AU" sz="2800" dirty="0" err="1"/>
              <a:t>behaviors</a:t>
            </a:r>
            <a:r>
              <a:rPr lang="en-AU" sz="2800" dirty="0"/>
              <a:t> and correlate back to metrics?</a:t>
            </a:r>
            <a:br>
              <a:rPr lang="en-AU" sz="2800" dirty="0"/>
            </a:br>
            <a:br>
              <a:rPr lang="en-AU" sz="2800" dirty="0"/>
            </a:br>
            <a:r>
              <a:rPr lang="en-AU" sz="2800" dirty="0"/>
              <a:t>Or are the hairs that the models are splitting too fine to be distinguished via observation?</a:t>
            </a:r>
          </a:p>
        </p:txBody>
      </p:sp>
      <p:sp>
        <p:nvSpPr>
          <p:cNvPr id="6" name="Title 1">
            <a:extLst>
              <a:ext uri="{FF2B5EF4-FFF2-40B4-BE49-F238E27FC236}">
                <a16:creationId xmlns:a16="http://schemas.microsoft.com/office/drawing/2014/main" id="{2D9230C1-E17F-B249-9B40-2FDD1FB0284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t>Can </a:t>
            </a:r>
            <a:r>
              <a:rPr lang="en-AU" b="1" dirty="0">
                <a:solidFill>
                  <a:srgbClr val="FF0000"/>
                </a:solidFill>
              </a:rPr>
              <a:t>models</a:t>
            </a:r>
            <a:r>
              <a:rPr lang="en-AU" b="1" dirty="0"/>
              <a:t> be measured?</a:t>
            </a:r>
            <a:endParaRPr lang="en-AU" dirty="0"/>
          </a:p>
        </p:txBody>
      </p:sp>
    </p:spTree>
    <p:extLst>
      <p:ext uri="{BB962C8B-B14F-4D97-AF65-F5344CB8AC3E}">
        <p14:creationId xmlns:p14="http://schemas.microsoft.com/office/powerpoint/2010/main" val="10571010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0F4C4-081F-B04D-AB6B-B25F2C3CB844}"/>
              </a:ext>
            </a:extLst>
          </p:cNvPr>
          <p:cNvSpPr>
            <a:spLocks noGrp="1"/>
          </p:cNvSpPr>
          <p:nvPr>
            <p:ph type="title"/>
          </p:nvPr>
        </p:nvSpPr>
        <p:spPr/>
        <p:txBody>
          <a:bodyPr/>
          <a:lstStyle/>
          <a:p>
            <a:r>
              <a:rPr lang="en-US" dirty="0"/>
              <a:t>Many connections…</a:t>
            </a:r>
          </a:p>
        </p:txBody>
      </p:sp>
      <p:grpSp>
        <p:nvGrpSpPr>
          <p:cNvPr id="4" name="Group 3">
            <a:extLst>
              <a:ext uri="{FF2B5EF4-FFF2-40B4-BE49-F238E27FC236}">
                <a16:creationId xmlns:a16="http://schemas.microsoft.com/office/drawing/2014/main" id="{9ADD5BAD-7DCE-3545-8687-7D7B2EC05BDF}"/>
              </a:ext>
            </a:extLst>
          </p:cNvPr>
          <p:cNvGrpSpPr/>
          <p:nvPr/>
        </p:nvGrpSpPr>
        <p:grpSpPr>
          <a:xfrm>
            <a:off x="8597226" y="1924055"/>
            <a:ext cx="2876333" cy="906230"/>
            <a:chOff x="2800027" y="3232843"/>
            <a:chExt cx="2486952" cy="1616518"/>
          </a:xfrm>
          <a:solidFill>
            <a:srgbClr val="00B0F0"/>
          </a:solidFill>
        </p:grpSpPr>
        <p:sp>
          <p:nvSpPr>
            <p:cNvPr id="5" name="Rounded Rectangle 4">
              <a:extLst>
                <a:ext uri="{FF2B5EF4-FFF2-40B4-BE49-F238E27FC236}">
                  <a16:creationId xmlns:a16="http://schemas.microsoft.com/office/drawing/2014/main" id="{F33FD2A4-A39A-4545-B087-E72B1ED82010}"/>
                </a:ext>
              </a:extLst>
            </p:cNvPr>
            <p:cNvSpPr/>
            <p:nvPr/>
          </p:nvSpPr>
          <p:spPr>
            <a:xfrm>
              <a:off x="2800027" y="3232843"/>
              <a:ext cx="2486952" cy="161651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a:extLst>
                <a:ext uri="{FF2B5EF4-FFF2-40B4-BE49-F238E27FC236}">
                  <a16:creationId xmlns:a16="http://schemas.microsoft.com/office/drawing/2014/main" id="{B6239471-9FF0-0D42-96C4-75A094AAE3F2}"/>
                </a:ext>
              </a:extLst>
            </p:cNvPr>
            <p:cNvSpPr txBox="1"/>
            <p:nvPr/>
          </p:nvSpPr>
          <p:spPr>
            <a:xfrm>
              <a:off x="2878939" y="3311755"/>
              <a:ext cx="2329128" cy="14586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AU" sz="3600" kern="1200" dirty="0" err="1"/>
                <a:t>Behavior</a:t>
              </a:r>
              <a:endParaRPr lang="en-AU" sz="3600" kern="1200" dirty="0"/>
            </a:p>
          </p:txBody>
        </p:sp>
      </p:grpSp>
      <p:grpSp>
        <p:nvGrpSpPr>
          <p:cNvPr id="7" name="Group 6">
            <a:extLst>
              <a:ext uri="{FF2B5EF4-FFF2-40B4-BE49-F238E27FC236}">
                <a16:creationId xmlns:a16="http://schemas.microsoft.com/office/drawing/2014/main" id="{3A580A87-C521-6249-859E-F5F0135305A4}"/>
              </a:ext>
            </a:extLst>
          </p:cNvPr>
          <p:cNvGrpSpPr/>
          <p:nvPr/>
        </p:nvGrpSpPr>
        <p:grpSpPr>
          <a:xfrm>
            <a:off x="552660" y="1924055"/>
            <a:ext cx="2876333" cy="906230"/>
            <a:chOff x="4665198" y="2272"/>
            <a:chExt cx="2486952" cy="1616518"/>
          </a:xfrm>
        </p:grpSpPr>
        <p:sp>
          <p:nvSpPr>
            <p:cNvPr id="8" name="Rounded Rectangle 7">
              <a:extLst>
                <a:ext uri="{FF2B5EF4-FFF2-40B4-BE49-F238E27FC236}">
                  <a16:creationId xmlns:a16="http://schemas.microsoft.com/office/drawing/2014/main" id="{28BC6C88-34D0-8F41-8ED1-4CF2E96169D8}"/>
                </a:ext>
              </a:extLst>
            </p:cNvPr>
            <p:cNvSpPr/>
            <p:nvPr/>
          </p:nvSpPr>
          <p:spPr>
            <a:xfrm>
              <a:off x="4665198" y="2272"/>
              <a:ext cx="2486952" cy="1616518"/>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sp>
        <p:sp>
          <p:nvSpPr>
            <p:cNvPr id="9" name="Rounded Rectangle 4">
              <a:extLst>
                <a:ext uri="{FF2B5EF4-FFF2-40B4-BE49-F238E27FC236}">
                  <a16:creationId xmlns:a16="http://schemas.microsoft.com/office/drawing/2014/main" id="{BCBC8FFE-7F2D-F04B-9B04-6DB4DFA12892}"/>
                </a:ext>
              </a:extLst>
            </p:cNvPr>
            <p:cNvSpPr txBox="1"/>
            <p:nvPr/>
          </p:nvSpPr>
          <p:spPr>
            <a:xfrm>
              <a:off x="4744110" y="81184"/>
              <a:ext cx="2329128" cy="1458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AU" sz="3600" kern="1200" dirty="0"/>
                <a:t>Outcome</a:t>
              </a:r>
              <a:endParaRPr lang="en-AU" sz="4000" kern="1200" dirty="0"/>
            </a:p>
          </p:txBody>
        </p:sp>
      </p:grpSp>
      <p:grpSp>
        <p:nvGrpSpPr>
          <p:cNvPr id="19" name="Group 18">
            <a:extLst>
              <a:ext uri="{FF2B5EF4-FFF2-40B4-BE49-F238E27FC236}">
                <a16:creationId xmlns:a16="http://schemas.microsoft.com/office/drawing/2014/main" id="{A71E5CC1-D259-AE47-85E1-5E5C2B959363}"/>
              </a:ext>
            </a:extLst>
          </p:cNvPr>
          <p:cNvGrpSpPr/>
          <p:nvPr/>
        </p:nvGrpSpPr>
        <p:grpSpPr>
          <a:xfrm>
            <a:off x="8685867" y="4833258"/>
            <a:ext cx="2879046" cy="906230"/>
            <a:chOff x="2800027" y="3232843"/>
            <a:chExt cx="2486952" cy="1616518"/>
          </a:xfrm>
        </p:grpSpPr>
        <p:sp>
          <p:nvSpPr>
            <p:cNvPr id="20" name="Rounded Rectangle 19">
              <a:extLst>
                <a:ext uri="{FF2B5EF4-FFF2-40B4-BE49-F238E27FC236}">
                  <a16:creationId xmlns:a16="http://schemas.microsoft.com/office/drawing/2014/main" id="{F49DDF47-C96F-A745-BF14-77DDC2CC85B2}"/>
                </a:ext>
              </a:extLst>
            </p:cNvPr>
            <p:cNvSpPr/>
            <p:nvPr/>
          </p:nvSpPr>
          <p:spPr>
            <a:xfrm>
              <a:off x="2800027" y="3232843"/>
              <a:ext cx="2486952" cy="161651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ounded Rectangle 4">
              <a:extLst>
                <a:ext uri="{FF2B5EF4-FFF2-40B4-BE49-F238E27FC236}">
                  <a16:creationId xmlns:a16="http://schemas.microsoft.com/office/drawing/2014/main" id="{8496A2BF-D9D8-D245-8F13-08E64B73DA12}"/>
                </a:ext>
              </a:extLst>
            </p:cNvPr>
            <p:cNvSpPr txBox="1"/>
            <p:nvPr/>
          </p:nvSpPr>
          <p:spPr>
            <a:xfrm>
              <a:off x="2878939" y="3311755"/>
              <a:ext cx="2329128" cy="1458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AU" sz="3600" kern="1200" dirty="0"/>
                <a:t>User Model</a:t>
              </a:r>
            </a:p>
          </p:txBody>
        </p:sp>
      </p:grpSp>
      <p:grpSp>
        <p:nvGrpSpPr>
          <p:cNvPr id="22" name="Group 21">
            <a:extLst>
              <a:ext uri="{FF2B5EF4-FFF2-40B4-BE49-F238E27FC236}">
                <a16:creationId xmlns:a16="http://schemas.microsoft.com/office/drawing/2014/main" id="{44B91684-BB4E-B844-AEEB-D0DE326EF0D1}"/>
              </a:ext>
            </a:extLst>
          </p:cNvPr>
          <p:cNvGrpSpPr/>
          <p:nvPr/>
        </p:nvGrpSpPr>
        <p:grpSpPr>
          <a:xfrm>
            <a:off x="596206" y="4833258"/>
            <a:ext cx="2876333" cy="906230"/>
            <a:chOff x="4665198" y="2272"/>
            <a:chExt cx="2486952" cy="1616518"/>
          </a:xfrm>
          <a:solidFill>
            <a:srgbClr val="FFC000"/>
          </a:solidFill>
        </p:grpSpPr>
        <p:sp>
          <p:nvSpPr>
            <p:cNvPr id="23" name="Rounded Rectangle 22">
              <a:extLst>
                <a:ext uri="{FF2B5EF4-FFF2-40B4-BE49-F238E27FC236}">
                  <a16:creationId xmlns:a16="http://schemas.microsoft.com/office/drawing/2014/main" id="{32A41BE7-F0ED-D848-A10F-E48D161B3E54}"/>
                </a:ext>
              </a:extLst>
            </p:cNvPr>
            <p:cNvSpPr/>
            <p:nvPr/>
          </p:nvSpPr>
          <p:spPr>
            <a:xfrm>
              <a:off x="4665198" y="2272"/>
              <a:ext cx="2486952" cy="1616518"/>
            </a:xfrm>
            <a:prstGeom prst="roundRect">
              <a:avLst/>
            </a:prstGeom>
            <a:grpFill/>
            <a:ln>
              <a:noFill/>
            </a:ln>
          </p:spPr>
          <p:style>
            <a:lnRef idx="0">
              <a:scrgbClr r="0" g="0" b="0"/>
            </a:lnRef>
            <a:fillRef idx="0">
              <a:scrgbClr r="0" g="0" b="0"/>
            </a:fillRef>
            <a:effectRef idx="0">
              <a:scrgbClr r="0" g="0" b="0"/>
            </a:effectRef>
            <a:fontRef idx="minor">
              <a:schemeClr val="lt1"/>
            </a:fontRef>
          </p:style>
        </p:sp>
        <p:sp>
          <p:nvSpPr>
            <p:cNvPr id="24" name="Rounded Rectangle 4">
              <a:extLst>
                <a:ext uri="{FF2B5EF4-FFF2-40B4-BE49-F238E27FC236}">
                  <a16:creationId xmlns:a16="http://schemas.microsoft.com/office/drawing/2014/main" id="{B07A4E03-021D-BB49-BF9A-5DB51EB36D48}"/>
                </a:ext>
              </a:extLst>
            </p:cNvPr>
            <p:cNvSpPr txBox="1"/>
            <p:nvPr/>
          </p:nvSpPr>
          <p:spPr>
            <a:xfrm>
              <a:off x="4744110" y="81184"/>
              <a:ext cx="2329128" cy="14586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AU" sz="3600" kern="1200" dirty="0"/>
                <a:t>Score</a:t>
              </a:r>
              <a:endParaRPr lang="en-AU" sz="4000" kern="1200" dirty="0"/>
            </a:p>
          </p:txBody>
        </p:sp>
      </p:grpSp>
      <p:grpSp>
        <p:nvGrpSpPr>
          <p:cNvPr id="36" name="Group 35">
            <a:extLst>
              <a:ext uri="{FF2B5EF4-FFF2-40B4-BE49-F238E27FC236}">
                <a16:creationId xmlns:a16="http://schemas.microsoft.com/office/drawing/2014/main" id="{6F037D9C-12C0-B44C-B0EA-0702544E9732}"/>
              </a:ext>
            </a:extLst>
          </p:cNvPr>
          <p:cNvGrpSpPr/>
          <p:nvPr/>
        </p:nvGrpSpPr>
        <p:grpSpPr>
          <a:xfrm>
            <a:off x="4632972" y="4803320"/>
            <a:ext cx="2880000" cy="906230"/>
            <a:chOff x="4665198" y="2272"/>
            <a:chExt cx="2486952" cy="1616518"/>
          </a:xfrm>
          <a:solidFill>
            <a:schemeClr val="accent4">
              <a:lumMod val="60000"/>
              <a:lumOff val="40000"/>
            </a:schemeClr>
          </a:solidFill>
        </p:grpSpPr>
        <p:sp>
          <p:nvSpPr>
            <p:cNvPr id="37" name="Rounded Rectangle 36">
              <a:extLst>
                <a:ext uri="{FF2B5EF4-FFF2-40B4-BE49-F238E27FC236}">
                  <a16:creationId xmlns:a16="http://schemas.microsoft.com/office/drawing/2014/main" id="{8A014277-A804-4449-95B4-49CF5DEFE584}"/>
                </a:ext>
              </a:extLst>
            </p:cNvPr>
            <p:cNvSpPr/>
            <p:nvPr/>
          </p:nvSpPr>
          <p:spPr>
            <a:xfrm>
              <a:off x="4665198" y="2272"/>
              <a:ext cx="2486952" cy="1616518"/>
            </a:xfrm>
            <a:prstGeom prst="roundRect">
              <a:avLst/>
            </a:prstGeom>
            <a:grpFill/>
            <a:ln>
              <a:noFill/>
            </a:ln>
          </p:spPr>
          <p:style>
            <a:lnRef idx="0">
              <a:scrgbClr r="0" g="0" b="0"/>
            </a:lnRef>
            <a:fillRef idx="0">
              <a:scrgbClr r="0" g="0" b="0"/>
            </a:fillRef>
            <a:effectRef idx="0">
              <a:scrgbClr r="0" g="0" b="0"/>
            </a:effectRef>
            <a:fontRef idx="minor">
              <a:schemeClr val="lt1"/>
            </a:fontRef>
          </p:style>
        </p:sp>
        <p:sp>
          <p:nvSpPr>
            <p:cNvPr id="38" name="Rounded Rectangle 4">
              <a:extLst>
                <a:ext uri="{FF2B5EF4-FFF2-40B4-BE49-F238E27FC236}">
                  <a16:creationId xmlns:a16="http://schemas.microsoft.com/office/drawing/2014/main" id="{C9ECC9C8-C167-274B-B275-998050A4F4AF}"/>
                </a:ext>
              </a:extLst>
            </p:cNvPr>
            <p:cNvSpPr txBox="1"/>
            <p:nvPr/>
          </p:nvSpPr>
          <p:spPr>
            <a:xfrm>
              <a:off x="4744110" y="81184"/>
              <a:ext cx="2329128" cy="14586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AU" sz="3600" kern="1200" dirty="0"/>
                <a:t>Metric</a:t>
              </a:r>
              <a:endParaRPr lang="en-AU" sz="4000" kern="1200" dirty="0"/>
            </a:p>
          </p:txBody>
        </p:sp>
      </p:grpSp>
      <p:sp>
        <p:nvSpPr>
          <p:cNvPr id="39" name="Up-Down Arrow 38">
            <a:extLst>
              <a:ext uri="{FF2B5EF4-FFF2-40B4-BE49-F238E27FC236}">
                <a16:creationId xmlns:a16="http://schemas.microsoft.com/office/drawing/2014/main" id="{68A3FF6C-FAFA-F34B-B5A8-63C403C47C0B}"/>
              </a:ext>
            </a:extLst>
          </p:cNvPr>
          <p:cNvSpPr/>
          <p:nvPr/>
        </p:nvSpPr>
        <p:spPr>
          <a:xfrm>
            <a:off x="1748510" y="2971800"/>
            <a:ext cx="484632" cy="1730829"/>
          </a:xfrm>
          <a:prstGeom prst="up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p-Down Arrow 39">
            <a:extLst>
              <a:ext uri="{FF2B5EF4-FFF2-40B4-BE49-F238E27FC236}">
                <a16:creationId xmlns:a16="http://schemas.microsoft.com/office/drawing/2014/main" id="{D316AE7A-FB4C-8F41-86E0-C60AB007567C}"/>
              </a:ext>
            </a:extLst>
          </p:cNvPr>
          <p:cNvSpPr/>
          <p:nvPr/>
        </p:nvSpPr>
        <p:spPr>
          <a:xfrm>
            <a:off x="9673317" y="2971800"/>
            <a:ext cx="484632" cy="1730829"/>
          </a:xfrm>
          <a:prstGeom prst="up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Up-Down Arrow 40">
            <a:extLst>
              <a:ext uri="{FF2B5EF4-FFF2-40B4-BE49-F238E27FC236}">
                <a16:creationId xmlns:a16="http://schemas.microsoft.com/office/drawing/2014/main" id="{5FE874E7-1088-0A4F-9892-CCC485A095BA}"/>
              </a:ext>
            </a:extLst>
          </p:cNvPr>
          <p:cNvSpPr/>
          <p:nvPr/>
        </p:nvSpPr>
        <p:spPr>
          <a:xfrm rot="5400000">
            <a:off x="3794367" y="4735777"/>
            <a:ext cx="484632" cy="1101193"/>
          </a:xfrm>
          <a:prstGeom prst="up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Up-Down Arrow 41">
            <a:extLst>
              <a:ext uri="{FF2B5EF4-FFF2-40B4-BE49-F238E27FC236}">
                <a16:creationId xmlns:a16="http://schemas.microsoft.com/office/drawing/2014/main" id="{B2D7534E-A782-294C-BA13-19F65F403D08}"/>
              </a:ext>
            </a:extLst>
          </p:cNvPr>
          <p:cNvSpPr/>
          <p:nvPr/>
        </p:nvSpPr>
        <p:spPr>
          <a:xfrm rot="5400000">
            <a:off x="7853909" y="4756240"/>
            <a:ext cx="484632" cy="1101193"/>
          </a:xfrm>
          <a:prstGeom prst="up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Up-Down Arrow 42">
            <a:extLst>
              <a:ext uri="{FF2B5EF4-FFF2-40B4-BE49-F238E27FC236}">
                <a16:creationId xmlns:a16="http://schemas.microsoft.com/office/drawing/2014/main" id="{B70AB83E-BC06-C94A-853A-BFBF1D9EAFEE}"/>
              </a:ext>
            </a:extLst>
          </p:cNvPr>
          <p:cNvSpPr/>
          <p:nvPr/>
        </p:nvSpPr>
        <p:spPr>
          <a:xfrm rot="5400000">
            <a:off x="5784173" y="-54543"/>
            <a:ext cx="484632" cy="4863428"/>
          </a:xfrm>
          <a:prstGeom prst="up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52F159AA-5742-FA40-B9EE-E036CCBD5A33}"/>
              </a:ext>
            </a:extLst>
          </p:cNvPr>
          <p:cNvGrpSpPr/>
          <p:nvPr/>
        </p:nvGrpSpPr>
        <p:grpSpPr>
          <a:xfrm>
            <a:off x="748606" y="4985658"/>
            <a:ext cx="2876333" cy="906230"/>
            <a:chOff x="4665198" y="2272"/>
            <a:chExt cx="2486952" cy="1616518"/>
          </a:xfrm>
          <a:solidFill>
            <a:srgbClr val="FFC000"/>
          </a:solidFill>
        </p:grpSpPr>
        <p:sp>
          <p:nvSpPr>
            <p:cNvPr id="45" name="Rounded Rectangle 44">
              <a:extLst>
                <a:ext uri="{FF2B5EF4-FFF2-40B4-BE49-F238E27FC236}">
                  <a16:creationId xmlns:a16="http://schemas.microsoft.com/office/drawing/2014/main" id="{1B9A17D0-9322-AC47-993B-A909912371B3}"/>
                </a:ext>
              </a:extLst>
            </p:cNvPr>
            <p:cNvSpPr/>
            <p:nvPr/>
          </p:nvSpPr>
          <p:spPr>
            <a:xfrm>
              <a:off x="4665198" y="2272"/>
              <a:ext cx="2486952" cy="1616518"/>
            </a:xfrm>
            <a:prstGeom prst="roundRect">
              <a:avLst/>
            </a:prstGeom>
            <a:grpFill/>
            <a:ln>
              <a:noFill/>
            </a:ln>
          </p:spPr>
          <p:style>
            <a:lnRef idx="0">
              <a:scrgbClr r="0" g="0" b="0"/>
            </a:lnRef>
            <a:fillRef idx="0">
              <a:scrgbClr r="0" g="0" b="0"/>
            </a:fillRef>
            <a:effectRef idx="0">
              <a:scrgbClr r="0" g="0" b="0"/>
            </a:effectRef>
            <a:fontRef idx="minor">
              <a:schemeClr val="lt1"/>
            </a:fontRef>
          </p:style>
        </p:sp>
        <p:sp>
          <p:nvSpPr>
            <p:cNvPr id="46" name="Rounded Rectangle 4">
              <a:extLst>
                <a:ext uri="{FF2B5EF4-FFF2-40B4-BE49-F238E27FC236}">
                  <a16:creationId xmlns:a16="http://schemas.microsoft.com/office/drawing/2014/main" id="{3A0AFBCA-895C-CD41-B3FA-0DFC0FD212E1}"/>
                </a:ext>
              </a:extLst>
            </p:cNvPr>
            <p:cNvSpPr txBox="1"/>
            <p:nvPr/>
          </p:nvSpPr>
          <p:spPr>
            <a:xfrm>
              <a:off x="4744110" y="81184"/>
              <a:ext cx="2329128" cy="14586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AU" sz="3600" kern="1200" dirty="0"/>
                <a:t>Score</a:t>
              </a:r>
              <a:endParaRPr lang="en-AU" sz="4000" kern="1200" dirty="0"/>
            </a:p>
          </p:txBody>
        </p:sp>
      </p:grpSp>
      <p:grpSp>
        <p:nvGrpSpPr>
          <p:cNvPr id="47" name="Group 46">
            <a:extLst>
              <a:ext uri="{FF2B5EF4-FFF2-40B4-BE49-F238E27FC236}">
                <a16:creationId xmlns:a16="http://schemas.microsoft.com/office/drawing/2014/main" id="{B2C92902-F4C7-7D4E-89D1-B4ABA014A587}"/>
              </a:ext>
            </a:extLst>
          </p:cNvPr>
          <p:cNvGrpSpPr/>
          <p:nvPr/>
        </p:nvGrpSpPr>
        <p:grpSpPr>
          <a:xfrm>
            <a:off x="4785372" y="4955720"/>
            <a:ext cx="2880000" cy="906230"/>
            <a:chOff x="4665198" y="2272"/>
            <a:chExt cx="2486952" cy="1616518"/>
          </a:xfrm>
          <a:solidFill>
            <a:schemeClr val="accent4">
              <a:lumMod val="60000"/>
              <a:lumOff val="40000"/>
            </a:schemeClr>
          </a:solidFill>
        </p:grpSpPr>
        <p:sp>
          <p:nvSpPr>
            <p:cNvPr id="48" name="Rounded Rectangle 47">
              <a:extLst>
                <a:ext uri="{FF2B5EF4-FFF2-40B4-BE49-F238E27FC236}">
                  <a16:creationId xmlns:a16="http://schemas.microsoft.com/office/drawing/2014/main" id="{8B583C51-0307-FD4D-82A5-15F467B7513D}"/>
                </a:ext>
              </a:extLst>
            </p:cNvPr>
            <p:cNvSpPr/>
            <p:nvPr/>
          </p:nvSpPr>
          <p:spPr>
            <a:xfrm>
              <a:off x="4665198" y="2272"/>
              <a:ext cx="2486952" cy="1616518"/>
            </a:xfrm>
            <a:prstGeom prst="roundRect">
              <a:avLst/>
            </a:prstGeom>
            <a:grpFill/>
            <a:ln>
              <a:noFill/>
            </a:ln>
          </p:spPr>
          <p:style>
            <a:lnRef idx="0">
              <a:scrgbClr r="0" g="0" b="0"/>
            </a:lnRef>
            <a:fillRef idx="0">
              <a:scrgbClr r="0" g="0" b="0"/>
            </a:fillRef>
            <a:effectRef idx="0">
              <a:scrgbClr r="0" g="0" b="0"/>
            </a:effectRef>
            <a:fontRef idx="minor">
              <a:schemeClr val="lt1"/>
            </a:fontRef>
          </p:style>
        </p:sp>
        <p:sp>
          <p:nvSpPr>
            <p:cNvPr id="49" name="Rounded Rectangle 4">
              <a:extLst>
                <a:ext uri="{FF2B5EF4-FFF2-40B4-BE49-F238E27FC236}">
                  <a16:creationId xmlns:a16="http://schemas.microsoft.com/office/drawing/2014/main" id="{06F4E4FD-2C86-A44F-8B55-070201D88854}"/>
                </a:ext>
              </a:extLst>
            </p:cNvPr>
            <p:cNvSpPr txBox="1"/>
            <p:nvPr/>
          </p:nvSpPr>
          <p:spPr>
            <a:xfrm>
              <a:off x="4744110" y="81184"/>
              <a:ext cx="2329128" cy="14586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AU" sz="3600" kern="1200" dirty="0"/>
                <a:t>Metric</a:t>
              </a:r>
              <a:endParaRPr lang="en-AU" sz="4000" kern="1200" dirty="0"/>
            </a:p>
          </p:txBody>
        </p:sp>
      </p:grpSp>
      <p:grpSp>
        <p:nvGrpSpPr>
          <p:cNvPr id="50" name="Group 49">
            <a:extLst>
              <a:ext uri="{FF2B5EF4-FFF2-40B4-BE49-F238E27FC236}">
                <a16:creationId xmlns:a16="http://schemas.microsoft.com/office/drawing/2014/main" id="{81149BB8-C17B-024F-A8FE-D5C7F6FEB13C}"/>
              </a:ext>
            </a:extLst>
          </p:cNvPr>
          <p:cNvGrpSpPr/>
          <p:nvPr/>
        </p:nvGrpSpPr>
        <p:grpSpPr>
          <a:xfrm>
            <a:off x="8838267" y="4985658"/>
            <a:ext cx="2879046" cy="906230"/>
            <a:chOff x="2800027" y="3232843"/>
            <a:chExt cx="2486952" cy="1616518"/>
          </a:xfrm>
        </p:grpSpPr>
        <p:sp>
          <p:nvSpPr>
            <p:cNvPr id="51" name="Rounded Rectangle 50">
              <a:extLst>
                <a:ext uri="{FF2B5EF4-FFF2-40B4-BE49-F238E27FC236}">
                  <a16:creationId xmlns:a16="http://schemas.microsoft.com/office/drawing/2014/main" id="{72C2C533-A0C3-8344-8436-4886B9400C1F}"/>
                </a:ext>
              </a:extLst>
            </p:cNvPr>
            <p:cNvSpPr/>
            <p:nvPr/>
          </p:nvSpPr>
          <p:spPr>
            <a:xfrm>
              <a:off x="2800027" y="3232843"/>
              <a:ext cx="2486952" cy="161651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 name="Rounded Rectangle 4">
              <a:extLst>
                <a:ext uri="{FF2B5EF4-FFF2-40B4-BE49-F238E27FC236}">
                  <a16:creationId xmlns:a16="http://schemas.microsoft.com/office/drawing/2014/main" id="{B9457CCD-430D-DF4E-BFDF-4455C93FF11E}"/>
                </a:ext>
              </a:extLst>
            </p:cNvPr>
            <p:cNvSpPr txBox="1"/>
            <p:nvPr/>
          </p:nvSpPr>
          <p:spPr>
            <a:xfrm>
              <a:off x="2878939" y="3311755"/>
              <a:ext cx="2329128" cy="1458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AU" sz="3600" kern="1200" dirty="0"/>
                <a:t>User Model</a:t>
              </a:r>
            </a:p>
          </p:txBody>
        </p:sp>
      </p:grpSp>
      <p:grpSp>
        <p:nvGrpSpPr>
          <p:cNvPr id="53" name="Group 52">
            <a:extLst>
              <a:ext uri="{FF2B5EF4-FFF2-40B4-BE49-F238E27FC236}">
                <a16:creationId xmlns:a16="http://schemas.microsoft.com/office/drawing/2014/main" id="{97522C35-EAF3-9A4A-8AE6-2FCDA3174C0E}"/>
              </a:ext>
            </a:extLst>
          </p:cNvPr>
          <p:cNvGrpSpPr/>
          <p:nvPr/>
        </p:nvGrpSpPr>
        <p:grpSpPr>
          <a:xfrm>
            <a:off x="901006" y="5138058"/>
            <a:ext cx="2876333" cy="906230"/>
            <a:chOff x="4665198" y="2272"/>
            <a:chExt cx="2486952" cy="1616518"/>
          </a:xfrm>
          <a:solidFill>
            <a:srgbClr val="FFC000"/>
          </a:solidFill>
        </p:grpSpPr>
        <p:sp>
          <p:nvSpPr>
            <p:cNvPr id="54" name="Rounded Rectangle 53">
              <a:extLst>
                <a:ext uri="{FF2B5EF4-FFF2-40B4-BE49-F238E27FC236}">
                  <a16:creationId xmlns:a16="http://schemas.microsoft.com/office/drawing/2014/main" id="{133C5674-9E62-CC46-895B-B7F9B1F4ADB6}"/>
                </a:ext>
              </a:extLst>
            </p:cNvPr>
            <p:cNvSpPr/>
            <p:nvPr/>
          </p:nvSpPr>
          <p:spPr>
            <a:xfrm>
              <a:off x="4665198" y="2272"/>
              <a:ext cx="2486952" cy="1616518"/>
            </a:xfrm>
            <a:prstGeom prst="roundRect">
              <a:avLst/>
            </a:prstGeom>
            <a:grpFill/>
            <a:ln>
              <a:noFill/>
            </a:ln>
          </p:spPr>
          <p:style>
            <a:lnRef idx="0">
              <a:scrgbClr r="0" g="0" b="0"/>
            </a:lnRef>
            <a:fillRef idx="0">
              <a:scrgbClr r="0" g="0" b="0"/>
            </a:fillRef>
            <a:effectRef idx="0">
              <a:scrgbClr r="0" g="0" b="0"/>
            </a:effectRef>
            <a:fontRef idx="minor">
              <a:schemeClr val="lt1"/>
            </a:fontRef>
          </p:style>
        </p:sp>
        <p:sp>
          <p:nvSpPr>
            <p:cNvPr id="55" name="Rounded Rectangle 4">
              <a:extLst>
                <a:ext uri="{FF2B5EF4-FFF2-40B4-BE49-F238E27FC236}">
                  <a16:creationId xmlns:a16="http://schemas.microsoft.com/office/drawing/2014/main" id="{54F12737-FAB7-444B-95D6-5A6834130C21}"/>
                </a:ext>
              </a:extLst>
            </p:cNvPr>
            <p:cNvSpPr txBox="1"/>
            <p:nvPr/>
          </p:nvSpPr>
          <p:spPr>
            <a:xfrm>
              <a:off x="4744110" y="81184"/>
              <a:ext cx="2329128" cy="14586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AU" sz="3600" kern="1200" dirty="0"/>
                <a:t>Scores</a:t>
              </a:r>
              <a:endParaRPr lang="en-AU" sz="4000" kern="1200" dirty="0"/>
            </a:p>
          </p:txBody>
        </p:sp>
      </p:grpSp>
      <p:grpSp>
        <p:nvGrpSpPr>
          <p:cNvPr id="56" name="Group 55">
            <a:extLst>
              <a:ext uri="{FF2B5EF4-FFF2-40B4-BE49-F238E27FC236}">
                <a16:creationId xmlns:a16="http://schemas.microsoft.com/office/drawing/2014/main" id="{48BF9923-65F2-F147-988F-89A63CC8E851}"/>
              </a:ext>
            </a:extLst>
          </p:cNvPr>
          <p:cNvGrpSpPr/>
          <p:nvPr/>
        </p:nvGrpSpPr>
        <p:grpSpPr>
          <a:xfrm>
            <a:off x="4937772" y="5108120"/>
            <a:ext cx="2880000" cy="906230"/>
            <a:chOff x="4665198" y="2272"/>
            <a:chExt cx="2486952" cy="1616518"/>
          </a:xfrm>
          <a:solidFill>
            <a:schemeClr val="accent4">
              <a:lumMod val="60000"/>
              <a:lumOff val="40000"/>
            </a:schemeClr>
          </a:solidFill>
        </p:grpSpPr>
        <p:sp>
          <p:nvSpPr>
            <p:cNvPr id="57" name="Rounded Rectangle 56">
              <a:extLst>
                <a:ext uri="{FF2B5EF4-FFF2-40B4-BE49-F238E27FC236}">
                  <a16:creationId xmlns:a16="http://schemas.microsoft.com/office/drawing/2014/main" id="{E4A7A4CC-B02A-C44C-BBBC-9E7751928985}"/>
                </a:ext>
              </a:extLst>
            </p:cNvPr>
            <p:cNvSpPr/>
            <p:nvPr/>
          </p:nvSpPr>
          <p:spPr>
            <a:xfrm>
              <a:off x="4665198" y="2272"/>
              <a:ext cx="2486952" cy="1616518"/>
            </a:xfrm>
            <a:prstGeom prst="round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sp>
        <p:sp>
          <p:nvSpPr>
            <p:cNvPr id="58" name="Rounded Rectangle 4">
              <a:extLst>
                <a:ext uri="{FF2B5EF4-FFF2-40B4-BE49-F238E27FC236}">
                  <a16:creationId xmlns:a16="http://schemas.microsoft.com/office/drawing/2014/main" id="{31E8A0BF-E4A5-1F49-91AB-D25F3A95B924}"/>
                </a:ext>
              </a:extLst>
            </p:cNvPr>
            <p:cNvSpPr txBox="1"/>
            <p:nvPr/>
          </p:nvSpPr>
          <p:spPr>
            <a:xfrm>
              <a:off x="4744110" y="81184"/>
              <a:ext cx="2329128" cy="14586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AU" sz="3600" kern="1200" dirty="0"/>
                <a:t>Metrics</a:t>
              </a:r>
              <a:endParaRPr lang="en-AU" sz="4000" kern="1200" dirty="0"/>
            </a:p>
          </p:txBody>
        </p:sp>
      </p:grpSp>
      <p:grpSp>
        <p:nvGrpSpPr>
          <p:cNvPr id="59" name="Group 58">
            <a:extLst>
              <a:ext uri="{FF2B5EF4-FFF2-40B4-BE49-F238E27FC236}">
                <a16:creationId xmlns:a16="http://schemas.microsoft.com/office/drawing/2014/main" id="{AF8A41E7-042C-C84C-B075-944706ACAA8A}"/>
              </a:ext>
            </a:extLst>
          </p:cNvPr>
          <p:cNvGrpSpPr/>
          <p:nvPr/>
        </p:nvGrpSpPr>
        <p:grpSpPr>
          <a:xfrm>
            <a:off x="8990667" y="5138058"/>
            <a:ext cx="2879046" cy="906230"/>
            <a:chOff x="2800027" y="3232843"/>
            <a:chExt cx="2486952" cy="1616518"/>
          </a:xfrm>
        </p:grpSpPr>
        <p:sp>
          <p:nvSpPr>
            <p:cNvPr id="60" name="Rounded Rectangle 59">
              <a:extLst>
                <a:ext uri="{FF2B5EF4-FFF2-40B4-BE49-F238E27FC236}">
                  <a16:creationId xmlns:a16="http://schemas.microsoft.com/office/drawing/2014/main" id="{0C303B62-824E-B14E-A991-023E16BE215A}"/>
                </a:ext>
              </a:extLst>
            </p:cNvPr>
            <p:cNvSpPr/>
            <p:nvPr/>
          </p:nvSpPr>
          <p:spPr>
            <a:xfrm>
              <a:off x="2800027" y="3232843"/>
              <a:ext cx="2486952" cy="161651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 name="Rounded Rectangle 4">
              <a:extLst>
                <a:ext uri="{FF2B5EF4-FFF2-40B4-BE49-F238E27FC236}">
                  <a16:creationId xmlns:a16="http://schemas.microsoft.com/office/drawing/2014/main" id="{378F8FA0-138F-B249-9FBA-0F07C6B6975C}"/>
                </a:ext>
              </a:extLst>
            </p:cNvPr>
            <p:cNvSpPr txBox="1"/>
            <p:nvPr/>
          </p:nvSpPr>
          <p:spPr>
            <a:xfrm>
              <a:off x="2878939" y="3311755"/>
              <a:ext cx="2329128" cy="1458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AU" sz="3600" kern="1200" dirty="0"/>
                <a:t>User Models</a:t>
              </a:r>
            </a:p>
          </p:txBody>
        </p:sp>
      </p:grpSp>
      <p:sp>
        <p:nvSpPr>
          <p:cNvPr id="62" name="Up-Down Arrow 61">
            <a:extLst>
              <a:ext uri="{FF2B5EF4-FFF2-40B4-BE49-F238E27FC236}">
                <a16:creationId xmlns:a16="http://schemas.microsoft.com/office/drawing/2014/main" id="{A159E63F-4E0E-364C-96AB-DFA020B452D8}"/>
              </a:ext>
            </a:extLst>
          </p:cNvPr>
          <p:cNvSpPr/>
          <p:nvPr/>
        </p:nvSpPr>
        <p:spPr>
          <a:xfrm rot="5400000">
            <a:off x="3946767" y="4888177"/>
            <a:ext cx="484632" cy="1101193"/>
          </a:xfrm>
          <a:prstGeom prst="up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Up-Down Arrow 62">
            <a:extLst>
              <a:ext uri="{FF2B5EF4-FFF2-40B4-BE49-F238E27FC236}">
                <a16:creationId xmlns:a16="http://schemas.microsoft.com/office/drawing/2014/main" id="{60E2CDD1-13DA-834D-A2D1-DDFAB971DED0}"/>
              </a:ext>
            </a:extLst>
          </p:cNvPr>
          <p:cNvSpPr/>
          <p:nvPr/>
        </p:nvSpPr>
        <p:spPr>
          <a:xfrm rot="5400000">
            <a:off x="4099167" y="5040577"/>
            <a:ext cx="484632" cy="1101193"/>
          </a:xfrm>
          <a:prstGeom prst="up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Up-Down Arrow 63">
            <a:extLst>
              <a:ext uri="{FF2B5EF4-FFF2-40B4-BE49-F238E27FC236}">
                <a16:creationId xmlns:a16="http://schemas.microsoft.com/office/drawing/2014/main" id="{CD0D8B7B-95D6-0B40-B9C3-17FC085826B1}"/>
              </a:ext>
            </a:extLst>
          </p:cNvPr>
          <p:cNvSpPr/>
          <p:nvPr/>
        </p:nvSpPr>
        <p:spPr>
          <a:xfrm rot="5400000">
            <a:off x="8006309" y="4908640"/>
            <a:ext cx="484632" cy="1101193"/>
          </a:xfrm>
          <a:prstGeom prst="up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Up-Down Arrow 64">
            <a:extLst>
              <a:ext uri="{FF2B5EF4-FFF2-40B4-BE49-F238E27FC236}">
                <a16:creationId xmlns:a16="http://schemas.microsoft.com/office/drawing/2014/main" id="{BE2A1BA4-C61F-AD42-8285-D271F8D8B06D}"/>
              </a:ext>
            </a:extLst>
          </p:cNvPr>
          <p:cNvSpPr/>
          <p:nvPr/>
        </p:nvSpPr>
        <p:spPr>
          <a:xfrm rot="5400000">
            <a:off x="8158709" y="5061040"/>
            <a:ext cx="484632" cy="1101193"/>
          </a:xfrm>
          <a:prstGeom prst="up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2" name="Ink 81">
                <a:extLst>
                  <a:ext uri="{FF2B5EF4-FFF2-40B4-BE49-F238E27FC236}">
                    <a16:creationId xmlns:a16="http://schemas.microsoft.com/office/drawing/2014/main" id="{C545B9AB-EB1B-C440-BE70-120A09911929}"/>
                  </a:ext>
                </a:extLst>
              </p14:cNvPr>
              <p14:cNvContentPartPr/>
              <p14:nvPr/>
            </p14:nvContentPartPr>
            <p14:xfrm>
              <a:off x="2942400" y="2957966"/>
              <a:ext cx="411120" cy="1707120"/>
            </p14:xfrm>
          </p:contentPart>
        </mc:Choice>
        <mc:Fallback xmlns="">
          <p:pic>
            <p:nvPicPr>
              <p:cNvPr id="82" name="Ink 81">
                <a:extLst>
                  <a:ext uri="{FF2B5EF4-FFF2-40B4-BE49-F238E27FC236}">
                    <a16:creationId xmlns:a16="http://schemas.microsoft.com/office/drawing/2014/main" id="{C545B9AB-EB1B-C440-BE70-120A09911929}"/>
                  </a:ext>
                </a:extLst>
              </p:cNvPr>
              <p:cNvPicPr/>
              <p:nvPr/>
            </p:nvPicPr>
            <p:blipFill>
              <a:blip r:embed="rId4"/>
              <a:stretch>
                <a:fillRect/>
              </a:stretch>
            </p:blipFill>
            <p:spPr>
              <a:xfrm>
                <a:off x="2919000" y="2934206"/>
                <a:ext cx="458280" cy="1754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5" name="Ink 84">
                <a:extLst>
                  <a:ext uri="{FF2B5EF4-FFF2-40B4-BE49-F238E27FC236}">
                    <a16:creationId xmlns:a16="http://schemas.microsoft.com/office/drawing/2014/main" id="{434A06C7-BDA6-7A4F-A43E-DF7DCEE0F830}"/>
                  </a:ext>
                </a:extLst>
              </p14:cNvPr>
              <p14:cNvContentPartPr/>
              <p14:nvPr/>
            </p14:nvContentPartPr>
            <p14:xfrm>
              <a:off x="2932320" y="2967326"/>
              <a:ext cx="211320" cy="162000"/>
            </p14:xfrm>
          </p:contentPart>
        </mc:Choice>
        <mc:Fallback xmlns="">
          <p:pic>
            <p:nvPicPr>
              <p:cNvPr id="85" name="Ink 84">
                <a:extLst>
                  <a:ext uri="{FF2B5EF4-FFF2-40B4-BE49-F238E27FC236}">
                    <a16:creationId xmlns:a16="http://schemas.microsoft.com/office/drawing/2014/main" id="{434A06C7-BDA6-7A4F-A43E-DF7DCEE0F830}"/>
                  </a:ext>
                </a:extLst>
              </p:cNvPr>
              <p:cNvPicPr/>
              <p:nvPr/>
            </p:nvPicPr>
            <p:blipFill>
              <a:blip r:embed="rId6"/>
              <a:stretch>
                <a:fillRect/>
              </a:stretch>
            </p:blipFill>
            <p:spPr>
              <a:xfrm>
                <a:off x="2908600" y="2943566"/>
                <a:ext cx="2584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6" name="Ink 85">
                <a:extLst>
                  <a:ext uri="{FF2B5EF4-FFF2-40B4-BE49-F238E27FC236}">
                    <a16:creationId xmlns:a16="http://schemas.microsoft.com/office/drawing/2014/main" id="{C3978444-D3EF-E245-9DF4-74B9E1C24181}"/>
                  </a:ext>
                </a:extLst>
              </p14:cNvPr>
              <p14:cNvContentPartPr/>
              <p14:nvPr/>
            </p14:nvContentPartPr>
            <p14:xfrm>
              <a:off x="3023400" y="4498406"/>
              <a:ext cx="202680" cy="171000"/>
            </p14:xfrm>
          </p:contentPart>
        </mc:Choice>
        <mc:Fallback xmlns="">
          <p:pic>
            <p:nvPicPr>
              <p:cNvPr id="86" name="Ink 85">
                <a:extLst>
                  <a:ext uri="{FF2B5EF4-FFF2-40B4-BE49-F238E27FC236}">
                    <a16:creationId xmlns:a16="http://schemas.microsoft.com/office/drawing/2014/main" id="{C3978444-D3EF-E245-9DF4-74B9E1C24181}"/>
                  </a:ext>
                </a:extLst>
              </p:cNvPr>
              <p:cNvPicPr/>
              <p:nvPr/>
            </p:nvPicPr>
            <p:blipFill>
              <a:blip r:embed="rId8"/>
              <a:stretch>
                <a:fillRect/>
              </a:stretch>
            </p:blipFill>
            <p:spPr>
              <a:xfrm>
                <a:off x="2999640" y="4475006"/>
                <a:ext cx="2502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7" name="Ink 86">
                <a:extLst>
                  <a:ext uri="{FF2B5EF4-FFF2-40B4-BE49-F238E27FC236}">
                    <a16:creationId xmlns:a16="http://schemas.microsoft.com/office/drawing/2014/main" id="{E9FECAB0-4B8A-4A43-AD23-A9F145AE7FDD}"/>
                  </a:ext>
                </a:extLst>
              </p14:cNvPr>
              <p14:cNvContentPartPr/>
              <p14:nvPr/>
            </p14:nvContentPartPr>
            <p14:xfrm>
              <a:off x="10666255" y="2979322"/>
              <a:ext cx="411120" cy="1707120"/>
            </p14:xfrm>
          </p:contentPart>
        </mc:Choice>
        <mc:Fallback xmlns="">
          <p:pic>
            <p:nvPicPr>
              <p:cNvPr id="87" name="Ink 86">
                <a:extLst>
                  <a:ext uri="{FF2B5EF4-FFF2-40B4-BE49-F238E27FC236}">
                    <a16:creationId xmlns:a16="http://schemas.microsoft.com/office/drawing/2014/main" id="{E9FECAB0-4B8A-4A43-AD23-A9F145AE7FDD}"/>
                  </a:ext>
                </a:extLst>
              </p:cNvPr>
              <p:cNvPicPr/>
              <p:nvPr/>
            </p:nvPicPr>
            <p:blipFill>
              <a:blip r:embed="rId4"/>
              <a:stretch>
                <a:fillRect/>
              </a:stretch>
            </p:blipFill>
            <p:spPr>
              <a:xfrm>
                <a:off x="10642855" y="2955562"/>
                <a:ext cx="458280" cy="1754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8" name="Ink 87">
                <a:extLst>
                  <a:ext uri="{FF2B5EF4-FFF2-40B4-BE49-F238E27FC236}">
                    <a16:creationId xmlns:a16="http://schemas.microsoft.com/office/drawing/2014/main" id="{14E04DF3-00D3-C543-A94A-B5D285034C9E}"/>
                  </a:ext>
                </a:extLst>
              </p14:cNvPr>
              <p14:cNvContentPartPr/>
              <p14:nvPr/>
            </p14:nvContentPartPr>
            <p14:xfrm>
              <a:off x="10656175" y="2988682"/>
              <a:ext cx="211320" cy="162000"/>
            </p14:xfrm>
          </p:contentPart>
        </mc:Choice>
        <mc:Fallback xmlns="">
          <p:pic>
            <p:nvPicPr>
              <p:cNvPr id="88" name="Ink 87">
                <a:extLst>
                  <a:ext uri="{FF2B5EF4-FFF2-40B4-BE49-F238E27FC236}">
                    <a16:creationId xmlns:a16="http://schemas.microsoft.com/office/drawing/2014/main" id="{14E04DF3-00D3-C543-A94A-B5D285034C9E}"/>
                  </a:ext>
                </a:extLst>
              </p:cNvPr>
              <p:cNvPicPr/>
              <p:nvPr/>
            </p:nvPicPr>
            <p:blipFill>
              <a:blip r:embed="rId6"/>
              <a:stretch>
                <a:fillRect/>
              </a:stretch>
            </p:blipFill>
            <p:spPr>
              <a:xfrm>
                <a:off x="10632455" y="2964922"/>
                <a:ext cx="2584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9" name="Ink 88">
                <a:extLst>
                  <a:ext uri="{FF2B5EF4-FFF2-40B4-BE49-F238E27FC236}">
                    <a16:creationId xmlns:a16="http://schemas.microsoft.com/office/drawing/2014/main" id="{9771A7D7-C98C-EB4B-9DFE-078396C83F4F}"/>
                  </a:ext>
                </a:extLst>
              </p14:cNvPr>
              <p14:cNvContentPartPr/>
              <p14:nvPr/>
            </p14:nvContentPartPr>
            <p14:xfrm>
              <a:off x="10747255" y="4519762"/>
              <a:ext cx="202680" cy="171000"/>
            </p14:xfrm>
          </p:contentPart>
        </mc:Choice>
        <mc:Fallback xmlns="">
          <p:pic>
            <p:nvPicPr>
              <p:cNvPr id="89" name="Ink 88">
                <a:extLst>
                  <a:ext uri="{FF2B5EF4-FFF2-40B4-BE49-F238E27FC236}">
                    <a16:creationId xmlns:a16="http://schemas.microsoft.com/office/drawing/2014/main" id="{9771A7D7-C98C-EB4B-9DFE-078396C83F4F}"/>
                  </a:ext>
                </a:extLst>
              </p:cNvPr>
              <p:cNvPicPr/>
              <p:nvPr/>
            </p:nvPicPr>
            <p:blipFill>
              <a:blip r:embed="rId8"/>
              <a:stretch>
                <a:fillRect/>
              </a:stretch>
            </p:blipFill>
            <p:spPr>
              <a:xfrm>
                <a:off x="10723495" y="4496362"/>
                <a:ext cx="2502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6" name="Ink 95">
                <a:extLst>
                  <a:ext uri="{FF2B5EF4-FFF2-40B4-BE49-F238E27FC236}">
                    <a16:creationId xmlns:a16="http://schemas.microsoft.com/office/drawing/2014/main" id="{5285C6E6-3387-9748-8DBC-7506717B13F2}"/>
                  </a:ext>
                </a:extLst>
              </p14:cNvPr>
              <p14:cNvContentPartPr/>
              <p14:nvPr/>
            </p14:nvContentPartPr>
            <p14:xfrm>
              <a:off x="1441200" y="-808354"/>
              <a:ext cx="360" cy="360"/>
            </p14:xfrm>
          </p:contentPart>
        </mc:Choice>
        <mc:Fallback xmlns="">
          <p:pic>
            <p:nvPicPr>
              <p:cNvPr id="96" name="Ink 95">
                <a:extLst>
                  <a:ext uri="{FF2B5EF4-FFF2-40B4-BE49-F238E27FC236}">
                    <a16:creationId xmlns:a16="http://schemas.microsoft.com/office/drawing/2014/main" id="{5285C6E6-3387-9748-8DBC-7506717B13F2}"/>
                  </a:ext>
                </a:extLst>
              </p:cNvPr>
              <p:cNvPicPr/>
              <p:nvPr/>
            </p:nvPicPr>
            <p:blipFill>
              <a:blip r:embed="rId13"/>
              <a:stretch>
                <a:fillRect/>
              </a:stretch>
            </p:blipFill>
            <p:spPr>
              <a:xfrm>
                <a:off x="1432200" y="-817354"/>
                <a:ext cx="18000" cy="18000"/>
              </a:xfrm>
              <a:prstGeom prst="rect">
                <a:avLst/>
              </a:prstGeom>
            </p:spPr>
          </p:pic>
        </mc:Fallback>
      </mc:AlternateContent>
    </p:spTree>
    <p:extLst>
      <p:ext uri="{BB962C8B-B14F-4D97-AF65-F5344CB8AC3E}">
        <p14:creationId xmlns:p14="http://schemas.microsoft.com/office/powerpoint/2010/main" val="31829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62" grpId="0" animBg="1"/>
      <p:bldP spid="63" grpId="0" animBg="1"/>
      <p:bldP spid="64" grpId="0" animBg="1"/>
      <p:bldP spid="65"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A4FA54-B62B-4AEC-B0A3-3AB3F3CD6D77}"/>
              </a:ext>
            </a:extLst>
          </p:cNvPr>
          <p:cNvSpPr>
            <a:spLocks noGrp="1"/>
          </p:cNvSpPr>
          <p:nvPr>
            <p:ph idx="1"/>
          </p:nvPr>
        </p:nvSpPr>
        <p:spPr/>
        <p:txBody>
          <a:bodyPr>
            <a:normAutofit fontScale="92500" lnSpcReduction="20000"/>
          </a:bodyPr>
          <a:lstStyle/>
          <a:p>
            <a:pPr lvl="0"/>
            <a:r>
              <a:rPr lang="en-AU" sz="4400" kern="1200" dirty="0">
                <a:solidFill>
                  <a:schemeClr val="tx1"/>
                </a:solidFill>
                <a:effectLst/>
                <a:latin typeface="+mj-lt"/>
                <a:ea typeface="+mj-ea"/>
                <a:cs typeface="+mj-cs"/>
              </a:rPr>
              <a:t>(this is Alfan/Alistair, Leif/Paul/Nick for example; also Emine/Nick and doubtless others)</a:t>
            </a:r>
          </a:p>
          <a:p>
            <a:pPr lvl="0"/>
            <a:r>
              <a:rPr lang="en-AU" sz="4400" kern="1200" dirty="0">
                <a:solidFill>
                  <a:schemeClr val="tx1"/>
                </a:solidFill>
                <a:effectLst/>
                <a:latin typeface="+mj-lt"/>
                <a:ea typeface="+mj-ea"/>
                <a:cs typeface="+mj-cs"/>
              </a:rPr>
              <a:t>rhetoric</a:t>
            </a:r>
          </a:p>
          <a:p>
            <a:pPr lvl="0"/>
            <a:r>
              <a:rPr lang="en-AU" sz="4400" kern="1200" dirty="0">
                <a:solidFill>
                  <a:schemeClr val="tx1"/>
                </a:solidFill>
                <a:effectLst/>
                <a:latin typeface="+mj-lt"/>
                <a:ea typeface="+mj-ea"/>
                <a:cs typeface="+mj-cs"/>
              </a:rPr>
              <a:t>theory</a:t>
            </a:r>
          </a:p>
          <a:p>
            <a:pPr lvl="0"/>
            <a:r>
              <a:rPr lang="en-AU" sz="4400" kern="1200" dirty="0">
                <a:solidFill>
                  <a:schemeClr val="tx1"/>
                </a:solidFill>
                <a:effectLst/>
                <a:latin typeface="+mj-lt"/>
                <a:ea typeface="+mj-ea"/>
                <a:cs typeface="+mj-cs"/>
              </a:rPr>
              <a:t>alignment with observations of behaviour</a:t>
            </a:r>
          </a:p>
          <a:p>
            <a:pPr lvl="0"/>
            <a:r>
              <a:rPr lang="en-AU" sz="4400" kern="1200" dirty="0">
                <a:solidFill>
                  <a:schemeClr val="tx1"/>
                </a:solidFill>
                <a:effectLst/>
                <a:latin typeface="+mj-lt"/>
                <a:ea typeface="+mj-ea"/>
                <a:cs typeface="+mj-cs"/>
              </a:rPr>
              <a:t>other nice properties e.g. sensitivity, simplicity, ...</a:t>
            </a:r>
          </a:p>
          <a:p>
            <a:pPr lvl="0"/>
            <a:r>
              <a:rPr lang="en-AU" sz="4400" kern="1200" dirty="0">
                <a:solidFill>
                  <a:schemeClr val="tx1"/>
                </a:solidFill>
                <a:effectLst/>
                <a:latin typeface="+mj-lt"/>
                <a:ea typeface="+mj-ea"/>
                <a:cs typeface="+mj-cs"/>
              </a:rPr>
              <a:t>how complex do we need to be in our models?</a:t>
            </a:r>
          </a:p>
        </p:txBody>
      </p:sp>
      <p:sp>
        <p:nvSpPr>
          <p:cNvPr id="5" name="Title 4">
            <a:extLst>
              <a:ext uri="{FF2B5EF4-FFF2-40B4-BE49-F238E27FC236}">
                <a16:creationId xmlns:a16="http://schemas.microsoft.com/office/drawing/2014/main" id="{0CE2EE36-805B-8F43-89DE-8D9040EF363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464702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7C7EDE-57FE-498A-95AF-A9099F0E6D7A}"/>
              </a:ext>
            </a:extLst>
          </p:cNvPr>
          <p:cNvSpPr/>
          <p:nvPr/>
        </p:nvSpPr>
        <p:spPr>
          <a:xfrm>
            <a:off x="3754167" y="2505136"/>
            <a:ext cx="4664616" cy="400110"/>
          </a:xfrm>
          <a:prstGeom prst="rect">
            <a:avLst/>
          </a:prstGeom>
        </p:spPr>
        <p:txBody>
          <a:bodyPr wrap="square">
            <a:spAutoFit/>
          </a:bodyPr>
          <a:lstStyle/>
          <a:p>
            <a:pPr lvl="0" algn="ctr"/>
            <a:r>
              <a:rPr lang="en-AU" sz="2000" dirty="0">
                <a:solidFill>
                  <a:schemeClr val="accent2"/>
                </a:solidFill>
                <a:latin typeface="Ink Free" panose="03080402000500000000" pitchFamily="66" charset="0"/>
              </a:rPr>
              <a:t>Value judgement</a:t>
            </a:r>
          </a:p>
        </p:txBody>
      </p:sp>
      <p:graphicFrame>
        <p:nvGraphicFramePr>
          <p:cNvPr id="4" name="Diagram 3">
            <a:extLst>
              <a:ext uri="{FF2B5EF4-FFF2-40B4-BE49-F238E27FC236}">
                <a16:creationId xmlns:a16="http://schemas.microsoft.com/office/drawing/2014/main" id="{2892DDE0-8F2B-4AE0-B029-6905F6473236}"/>
              </a:ext>
            </a:extLst>
          </p:cNvPr>
          <p:cNvGraphicFramePr/>
          <p:nvPr/>
        </p:nvGraphicFramePr>
        <p:xfrm>
          <a:off x="177800" y="910166"/>
          <a:ext cx="1181735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Freeform: Shape 21">
            <a:extLst>
              <a:ext uri="{FF2B5EF4-FFF2-40B4-BE49-F238E27FC236}">
                <a16:creationId xmlns:a16="http://schemas.microsoft.com/office/drawing/2014/main" id="{EBF3091E-8FB4-4AB1-9B0F-1F7C8D151ACC}"/>
              </a:ext>
            </a:extLst>
          </p:cNvPr>
          <p:cNvSpPr/>
          <p:nvPr/>
        </p:nvSpPr>
        <p:spPr>
          <a:xfrm>
            <a:off x="3543300" y="450850"/>
            <a:ext cx="4978400" cy="3416300"/>
          </a:xfrm>
          <a:custGeom>
            <a:avLst/>
            <a:gdLst>
              <a:gd name="connsiteX0" fmla="*/ 781050 w 4978400"/>
              <a:gd name="connsiteY0" fmla="*/ 2914650 h 3416300"/>
              <a:gd name="connsiteX1" fmla="*/ 781050 w 4978400"/>
              <a:gd name="connsiteY1" fmla="*/ 2914650 h 3416300"/>
              <a:gd name="connsiteX2" fmla="*/ 768350 w 4978400"/>
              <a:gd name="connsiteY2" fmla="*/ 3009900 h 3416300"/>
              <a:gd name="connsiteX3" fmla="*/ 749300 w 4978400"/>
              <a:gd name="connsiteY3" fmla="*/ 3028950 h 3416300"/>
              <a:gd name="connsiteX4" fmla="*/ 742950 w 4978400"/>
              <a:gd name="connsiteY4" fmla="*/ 3048000 h 3416300"/>
              <a:gd name="connsiteX5" fmla="*/ 730250 w 4978400"/>
              <a:gd name="connsiteY5" fmla="*/ 3073400 h 3416300"/>
              <a:gd name="connsiteX6" fmla="*/ 723900 w 4978400"/>
              <a:gd name="connsiteY6" fmla="*/ 3098800 h 3416300"/>
              <a:gd name="connsiteX7" fmla="*/ 692150 w 4978400"/>
              <a:gd name="connsiteY7" fmla="*/ 3117850 h 3416300"/>
              <a:gd name="connsiteX8" fmla="*/ 628650 w 4978400"/>
              <a:gd name="connsiteY8" fmla="*/ 3194050 h 3416300"/>
              <a:gd name="connsiteX9" fmla="*/ 603250 w 4978400"/>
              <a:gd name="connsiteY9" fmla="*/ 3213100 h 3416300"/>
              <a:gd name="connsiteX10" fmla="*/ 590550 w 4978400"/>
              <a:gd name="connsiteY10" fmla="*/ 3232150 h 3416300"/>
              <a:gd name="connsiteX11" fmla="*/ 571500 w 4978400"/>
              <a:gd name="connsiteY11" fmla="*/ 3257550 h 3416300"/>
              <a:gd name="connsiteX12" fmla="*/ 546100 w 4978400"/>
              <a:gd name="connsiteY12" fmla="*/ 3295650 h 3416300"/>
              <a:gd name="connsiteX13" fmla="*/ 508000 w 4978400"/>
              <a:gd name="connsiteY13" fmla="*/ 3321050 h 3416300"/>
              <a:gd name="connsiteX14" fmla="*/ 501650 w 4978400"/>
              <a:gd name="connsiteY14" fmla="*/ 3340100 h 3416300"/>
              <a:gd name="connsiteX15" fmla="*/ 171450 w 4978400"/>
              <a:gd name="connsiteY15" fmla="*/ 3327400 h 3416300"/>
              <a:gd name="connsiteX16" fmla="*/ 133350 w 4978400"/>
              <a:gd name="connsiteY16" fmla="*/ 3308350 h 3416300"/>
              <a:gd name="connsiteX17" fmla="*/ 88900 w 4978400"/>
              <a:gd name="connsiteY17" fmla="*/ 3263900 h 3416300"/>
              <a:gd name="connsiteX18" fmla="*/ 69850 w 4978400"/>
              <a:gd name="connsiteY18" fmla="*/ 3244850 h 3416300"/>
              <a:gd name="connsiteX19" fmla="*/ 38100 w 4978400"/>
              <a:gd name="connsiteY19" fmla="*/ 3225800 h 3416300"/>
              <a:gd name="connsiteX20" fmla="*/ 31750 w 4978400"/>
              <a:gd name="connsiteY20" fmla="*/ 3200400 h 3416300"/>
              <a:gd name="connsiteX21" fmla="*/ 19050 w 4978400"/>
              <a:gd name="connsiteY21" fmla="*/ 3168650 h 3416300"/>
              <a:gd name="connsiteX22" fmla="*/ 0 w 4978400"/>
              <a:gd name="connsiteY22" fmla="*/ 3035300 h 3416300"/>
              <a:gd name="connsiteX23" fmla="*/ 6350 w 4978400"/>
              <a:gd name="connsiteY23" fmla="*/ 2273300 h 3416300"/>
              <a:gd name="connsiteX24" fmla="*/ 19050 w 4978400"/>
              <a:gd name="connsiteY24" fmla="*/ 2241550 h 3416300"/>
              <a:gd name="connsiteX25" fmla="*/ 31750 w 4978400"/>
              <a:gd name="connsiteY25" fmla="*/ 2171700 h 3416300"/>
              <a:gd name="connsiteX26" fmla="*/ 63500 w 4978400"/>
              <a:gd name="connsiteY26" fmla="*/ 1955800 h 3416300"/>
              <a:gd name="connsiteX27" fmla="*/ 76200 w 4978400"/>
              <a:gd name="connsiteY27" fmla="*/ 1924050 h 3416300"/>
              <a:gd name="connsiteX28" fmla="*/ 88900 w 4978400"/>
              <a:gd name="connsiteY28" fmla="*/ 1885950 h 3416300"/>
              <a:gd name="connsiteX29" fmla="*/ 101600 w 4978400"/>
              <a:gd name="connsiteY29" fmla="*/ 1822450 h 3416300"/>
              <a:gd name="connsiteX30" fmla="*/ 114300 w 4978400"/>
              <a:gd name="connsiteY30" fmla="*/ 1784350 h 3416300"/>
              <a:gd name="connsiteX31" fmla="*/ 133350 w 4978400"/>
              <a:gd name="connsiteY31" fmla="*/ 1701800 h 3416300"/>
              <a:gd name="connsiteX32" fmla="*/ 184150 w 4978400"/>
              <a:gd name="connsiteY32" fmla="*/ 1581150 h 3416300"/>
              <a:gd name="connsiteX33" fmla="*/ 196850 w 4978400"/>
              <a:gd name="connsiteY33" fmla="*/ 1543050 h 3416300"/>
              <a:gd name="connsiteX34" fmla="*/ 209550 w 4978400"/>
              <a:gd name="connsiteY34" fmla="*/ 1511300 h 3416300"/>
              <a:gd name="connsiteX35" fmla="*/ 222250 w 4978400"/>
              <a:gd name="connsiteY35" fmla="*/ 1460500 h 3416300"/>
              <a:gd name="connsiteX36" fmla="*/ 228600 w 4978400"/>
              <a:gd name="connsiteY36" fmla="*/ 1441450 h 3416300"/>
              <a:gd name="connsiteX37" fmla="*/ 254000 w 4978400"/>
              <a:gd name="connsiteY37" fmla="*/ 1397000 h 3416300"/>
              <a:gd name="connsiteX38" fmla="*/ 266700 w 4978400"/>
              <a:gd name="connsiteY38" fmla="*/ 1365250 h 3416300"/>
              <a:gd name="connsiteX39" fmla="*/ 273050 w 4978400"/>
              <a:gd name="connsiteY39" fmla="*/ 1339850 h 3416300"/>
              <a:gd name="connsiteX40" fmla="*/ 298450 w 4978400"/>
              <a:gd name="connsiteY40" fmla="*/ 1320800 h 3416300"/>
              <a:gd name="connsiteX41" fmla="*/ 317500 w 4978400"/>
              <a:gd name="connsiteY41" fmla="*/ 1263650 h 3416300"/>
              <a:gd name="connsiteX42" fmla="*/ 349250 w 4978400"/>
              <a:gd name="connsiteY42" fmla="*/ 1225550 h 3416300"/>
              <a:gd name="connsiteX43" fmla="*/ 374650 w 4978400"/>
              <a:gd name="connsiteY43" fmla="*/ 1168400 h 3416300"/>
              <a:gd name="connsiteX44" fmla="*/ 400050 w 4978400"/>
              <a:gd name="connsiteY44" fmla="*/ 1155700 h 3416300"/>
              <a:gd name="connsiteX45" fmla="*/ 431800 w 4978400"/>
              <a:gd name="connsiteY45" fmla="*/ 1073150 h 3416300"/>
              <a:gd name="connsiteX46" fmla="*/ 444500 w 4978400"/>
              <a:gd name="connsiteY46" fmla="*/ 1016000 h 3416300"/>
              <a:gd name="connsiteX47" fmla="*/ 463550 w 4978400"/>
              <a:gd name="connsiteY47" fmla="*/ 971550 h 3416300"/>
              <a:gd name="connsiteX48" fmla="*/ 482600 w 4978400"/>
              <a:gd name="connsiteY48" fmla="*/ 927100 h 3416300"/>
              <a:gd name="connsiteX49" fmla="*/ 539750 w 4978400"/>
              <a:gd name="connsiteY49" fmla="*/ 869950 h 3416300"/>
              <a:gd name="connsiteX50" fmla="*/ 609600 w 4978400"/>
              <a:gd name="connsiteY50" fmla="*/ 742950 h 3416300"/>
              <a:gd name="connsiteX51" fmla="*/ 647700 w 4978400"/>
              <a:gd name="connsiteY51" fmla="*/ 692150 h 3416300"/>
              <a:gd name="connsiteX52" fmla="*/ 673100 w 4978400"/>
              <a:gd name="connsiteY52" fmla="*/ 673100 h 3416300"/>
              <a:gd name="connsiteX53" fmla="*/ 717550 w 4978400"/>
              <a:gd name="connsiteY53" fmla="*/ 609600 h 3416300"/>
              <a:gd name="connsiteX54" fmla="*/ 806450 w 4978400"/>
              <a:gd name="connsiteY54" fmla="*/ 488950 h 3416300"/>
              <a:gd name="connsiteX55" fmla="*/ 857250 w 4978400"/>
              <a:gd name="connsiteY55" fmla="*/ 400050 h 3416300"/>
              <a:gd name="connsiteX56" fmla="*/ 876300 w 4978400"/>
              <a:gd name="connsiteY56" fmla="*/ 381000 h 3416300"/>
              <a:gd name="connsiteX57" fmla="*/ 908050 w 4978400"/>
              <a:gd name="connsiteY57" fmla="*/ 311150 h 3416300"/>
              <a:gd name="connsiteX58" fmla="*/ 927100 w 4978400"/>
              <a:gd name="connsiteY58" fmla="*/ 298450 h 3416300"/>
              <a:gd name="connsiteX59" fmla="*/ 952500 w 4978400"/>
              <a:gd name="connsiteY59" fmla="*/ 241300 h 3416300"/>
              <a:gd name="connsiteX60" fmla="*/ 1022350 w 4978400"/>
              <a:gd name="connsiteY60" fmla="*/ 196850 h 3416300"/>
              <a:gd name="connsiteX61" fmla="*/ 1079500 w 4978400"/>
              <a:gd name="connsiteY61" fmla="*/ 165100 h 3416300"/>
              <a:gd name="connsiteX62" fmla="*/ 1092200 w 4978400"/>
              <a:gd name="connsiteY62" fmla="*/ 139700 h 3416300"/>
              <a:gd name="connsiteX63" fmla="*/ 1111250 w 4978400"/>
              <a:gd name="connsiteY63" fmla="*/ 133350 h 3416300"/>
              <a:gd name="connsiteX64" fmla="*/ 1155700 w 4978400"/>
              <a:gd name="connsiteY64" fmla="*/ 114300 h 3416300"/>
              <a:gd name="connsiteX65" fmla="*/ 1174750 w 4978400"/>
              <a:gd name="connsiteY65" fmla="*/ 101600 h 3416300"/>
              <a:gd name="connsiteX66" fmla="*/ 1295400 w 4978400"/>
              <a:gd name="connsiteY66" fmla="*/ 82550 h 3416300"/>
              <a:gd name="connsiteX67" fmla="*/ 1320800 w 4978400"/>
              <a:gd name="connsiteY67" fmla="*/ 69850 h 3416300"/>
              <a:gd name="connsiteX68" fmla="*/ 1371600 w 4978400"/>
              <a:gd name="connsiteY68" fmla="*/ 57150 h 3416300"/>
              <a:gd name="connsiteX69" fmla="*/ 1390650 w 4978400"/>
              <a:gd name="connsiteY69" fmla="*/ 31750 h 3416300"/>
              <a:gd name="connsiteX70" fmla="*/ 1435100 w 4978400"/>
              <a:gd name="connsiteY70" fmla="*/ 12700 h 3416300"/>
              <a:gd name="connsiteX71" fmla="*/ 1454150 w 4978400"/>
              <a:gd name="connsiteY71" fmla="*/ 0 h 3416300"/>
              <a:gd name="connsiteX72" fmla="*/ 1879600 w 4978400"/>
              <a:gd name="connsiteY72" fmla="*/ 6350 h 3416300"/>
              <a:gd name="connsiteX73" fmla="*/ 2025650 w 4978400"/>
              <a:gd name="connsiteY73" fmla="*/ 19050 h 3416300"/>
              <a:gd name="connsiteX74" fmla="*/ 2209800 w 4978400"/>
              <a:gd name="connsiteY74" fmla="*/ 31750 h 3416300"/>
              <a:gd name="connsiteX75" fmla="*/ 2279650 w 4978400"/>
              <a:gd name="connsiteY75" fmla="*/ 50800 h 3416300"/>
              <a:gd name="connsiteX76" fmla="*/ 2673350 w 4978400"/>
              <a:gd name="connsiteY76" fmla="*/ 76200 h 3416300"/>
              <a:gd name="connsiteX77" fmla="*/ 2908300 w 4978400"/>
              <a:gd name="connsiteY77" fmla="*/ 127000 h 3416300"/>
              <a:gd name="connsiteX78" fmla="*/ 3111500 w 4978400"/>
              <a:gd name="connsiteY78" fmla="*/ 228600 h 3416300"/>
              <a:gd name="connsiteX79" fmla="*/ 3219450 w 4978400"/>
              <a:gd name="connsiteY79" fmla="*/ 279400 h 3416300"/>
              <a:gd name="connsiteX80" fmla="*/ 3270250 w 4978400"/>
              <a:gd name="connsiteY80" fmla="*/ 323850 h 3416300"/>
              <a:gd name="connsiteX81" fmla="*/ 3352800 w 4978400"/>
              <a:gd name="connsiteY81" fmla="*/ 342900 h 3416300"/>
              <a:gd name="connsiteX82" fmla="*/ 3409950 w 4978400"/>
              <a:gd name="connsiteY82" fmla="*/ 368300 h 3416300"/>
              <a:gd name="connsiteX83" fmla="*/ 3460750 w 4978400"/>
              <a:gd name="connsiteY83" fmla="*/ 381000 h 3416300"/>
              <a:gd name="connsiteX84" fmla="*/ 3517900 w 4978400"/>
              <a:gd name="connsiteY84" fmla="*/ 400050 h 3416300"/>
              <a:gd name="connsiteX85" fmla="*/ 3606800 w 4978400"/>
              <a:gd name="connsiteY85" fmla="*/ 450850 h 3416300"/>
              <a:gd name="connsiteX86" fmla="*/ 3702050 w 4978400"/>
              <a:gd name="connsiteY86" fmla="*/ 476250 h 3416300"/>
              <a:gd name="connsiteX87" fmla="*/ 3860800 w 4978400"/>
              <a:gd name="connsiteY87" fmla="*/ 546100 h 3416300"/>
              <a:gd name="connsiteX88" fmla="*/ 3949700 w 4978400"/>
              <a:gd name="connsiteY88" fmla="*/ 571500 h 3416300"/>
              <a:gd name="connsiteX89" fmla="*/ 4051300 w 4978400"/>
              <a:gd name="connsiteY89" fmla="*/ 628650 h 3416300"/>
              <a:gd name="connsiteX90" fmla="*/ 4102100 w 4978400"/>
              <a:gd name="connsiteY90" fmla="*/ 666750 h 3416300"/>
              <a:gd name="connsiteX91" fmla="*/ 4114800 w 4978400"/>
              <a:gd name="connsiteY91" fmla="*/ 685800 h 3416300"/>
              <a:gd name="connsiteX92" fmla="*/ 4159250 w 4978400"/>
              <a:gd name="connsiteY92" fmla="*/ 704850 h 3416300"/>
              <a:gd name="connsiteX93" fmla="*/ 4222750 w 4978400"/>
              <a:gd name="connsiteY93" fmla="*/ 781050 h 3416300"/>
              <a:gd name="connsiteX94" fmla="*/ 4279900 w 4978400"/>
              <a:gd name="connsiteY94" fmla="*/ 825500 h 3416300"/>
              <a:gd name="connsiteX95" fmla="*/ 4305300 w 4978400"/>
              <a:gd name="connsiteY95" fmla="*/ 882650 h 3416300"/>
              <a:gd name="connsiteX96" fmla="*/ 4337050 w 4978400"/>
              <a:gd name="connsiteY96" fmla="*/ 927100 h 3416300"/>
              <a:gd name="connsiteX97" fmla="*/ 4381500 w 4978400"/>
              <a:gd name="connsiteY97" fmla="*/ 971550 h 3416300"/>
              <a:gd name="connsiteX98" fmla="*/ 4400550 w 4978400"/>
              <a:gd name="connsiteY98" fmla="*/ 996950 h 3416300"/>
              <a:gd name="connsiteX99" fmla="*/ 4419600 w 4978400"/>
              <a:gd name="connsiteY99" fmla="*/ 1016000 h 3416300"/>
              <a:gd name="connsiteX100" fmla="*/ 4476750 w 4978400"/>
              <a:gd name="connsiteY100" fmla="*/ 1123950 h 3416300"/>
              <a:gd name="connsiteX101" fmla="*/ 4495800 w 4978400"/>
              <a:gd name="connsiteY101" fmla="*/ 1149350 h 3416300"/>
              <a:gd name="connsiteX102" fmla="*/ 4521200 w 4978400"/>
              <a:gd name="connsiteY102" fmla="*/ 1206500 h 3416300"/>
              <a:gd name="connsiteX103" fmla="*/ 4584700 w 4978400"/>
              <a:gd name="connsiteY103" fmla="*/ 1327150 h 3416300"/>
              <a:gd name="connsiteX104" fmla="*/ 4641850 w 4978400"/>
              <a:gd name="connsiteY104" fmla="*/ 1473200 h 3416300"/>
              <a:gd name="connsiteX105" fmla="*/ 4686300 w 4978400"/>
              <a:gd name="connsiteY105" fmla="*/ 1574800 h 3416300"/>
              <a:gd name="connsiteX106" fmla="*/ 4718050 w 4978400"/>
              <a:gd name="connsiteY106" fmla="*/ 1657350 h 3416300"/>
              <a:gd name="connsiteX107" fmla="*/ 4737100 w 4978400"/>
              <a:gd name="connsiteY107" fmla="*/ 1695450 h 3416300"/>
              <a:gd name="connsiteX108" fmla="*/ 4762500 w 4978400"/>
              <a:gd name="connsiteY108" fmla="*/ 1752600 h 3416300"/>
              <a:gd name="connsiteX109" fmla="*/ 4806950 w 4978400"/>
              <a:gd name="connsiteY109" fmla="*/ 1822450 h 3416300"/>
              <a:gd name="connsiteX110" fmla="*/ 4838700 w 4978400"/>
              <a:gd name="connsiteY110" fmla="*/ 1993900 h 3416300"/>
              <a:gd name="connsiteX111" fmla="*/ 4864100 w 4978400"/>
              <a:gd name="connsiteY111" fmla="*/ 2089150 h 3416300"/>
              <a:gd name="connsiteX112" fmla="*/ 4914900 w 4978400"/>
              <a:gd name="connsiteY112" fmla="*/ 2279650 h 3416300"/>
              <a:gd name="connsiteX113" fmla="*/ 4921250 w 4978400"/>
              <a:gd name="connsiteY113" fmla="*/ 2311400 h 3416300"/>
              <a:gd name="connsiteX114" fmla="*/ 4933950 w 4978400"/>
              <a:gd name="connsiteY114" fmla="*/ 2330450 h 3416300"/>
              <a:gd name="connsiteX115" fmla="*/ 4946650 w 4978400"/>
              <a:gd name="connsiteY115" fmla="*/ 2355850 h 3416300"/>
              <a:gd name="connsiteX116" fmla="*/ 4965700 w 4978400"/>
              <a:gd name="connsiteY116" fmla="*/ 2654300 h 3416300"/>
              <a:gd name="connsiteX117" fmla="*/ 4978400 w 4978400"/>
              <a:gd name="connsiteY117" fmla="*/ 2692400 h 3416300"/>
              <a:gd name="connsiteX118" fmla="*/ 4972050 w 4978400"/>
              <a:gd name="connsiteY118" fmla="*/ 3130550 h 3416300"/>
              <a:gd name="connsiteX119" fmla="*/ 4953000 w 4978400"/>
              <a:gd name="connsiteY119" fmla="*/ 3149600 h 3416300"/>
              <a:gd name="connsiteX120" fmla="*/ 4933950 w 4978400"/>
              <a:gd name="connsiteY120" fmla="*/ 3155950 h 3416300"/>
              <a:gd name="connsiteX121" fmla="*/ 4895850 w 4978400"/>
              <a:gd name="connsiteY121" fmla="*/ 3175000 h 3416300"/>
              <a:gd name="connsiteX122" fmla="*/ 4832350 w 4978400"/>
              <a:gd name="connsiteY122" fmla="*/ 3187700 h 3416300"/>
              <a:gd name="connsiteX123" fmla="*/ 4806950 w 4978400"/>
              <a:gd name="connsiteY123" fmla="*/ 3194050 h 3416300"/>
              <a:gd name="connsiteX124" fmla="*/ 4800600 w 4978400"/>
              <a:gd name="connsiteY124" fmla="*/ 3225800 h 3416300"/>
              <a:gd name="connsiteX125" fmla="*/ 4781550 w 4978400"/>
              <a:gd name="connsiteY125" fmla="*/ 3232150 h 3416300"/>
              <a:gd name="connsiteX126" fmla="*/ 4768850 w 4978400"/>
              <a:gd name="connsiteY126" fmla="*/ 3251200 h 3416300"/>
              <a:gd name="connsiteX127" fmla="*/ 4749800 w 4978400"/>
              <a:gd name="connsiteY127" fmla="*/ 3333750 h 3416300"/>
              <a:gd name="connsiteX128" fmla="*/ 4730750 w 4978400"/>
              <a:gd name="connsiteY128" fmla="*/ 3352800 h 3416300"/>
              <a:gd name="connsiteX129" fmla="*/ 4724400 w 4978400"/>
              <a:gd name="connsiteY129" fmla="*/ 3371850 h 3416300"/>
              <a:gd name="connsiteX130" fmla="*/ 4667250 w 4978400"/>
              <a:gd name="connsiteY130" fmla="*/ 3397250 h 3416300"/>
              <a:gd name="connsiteX131" fmla="*/ 4597400 w 4978400"/>
              <a:gd name="connsiteY131" fmla="*/ 3416300 h 3416300"/>
              <a:gd name="connsiteX132" fmla="*/ 4413250 w 4978400"/>
              <a:gd name="connsiteY132" fmla="*/ 3403600 h 3416300"/>
              <a:gd name="connsiteX133" fmla="*/ 4394200 w 4978400"/>
              <a:gd name="connsiteY133" fmla="*/ 3390900 h 3416300"/>
              <a:gd name="connsiteX134" fmla="*/ 4349750 w 4978400"/>
              <a:gd name="connsiteY134" fmla="*/ 3340100 h 3416300"/>
              <a:gd name="connsiteX135" fmla="*/ 4311650 w 4978400"/>
              <a:gd name="connsiteY135" fmla="*/ 3302000 h 3416300"/>
              <a:gd name="connsiteX136" fmla="*/ 4292600 w 4978400"/>
              <a:gd name="connsiteY136" fmla="*/ 3289300 h 3416300"/>
              <a:gd name="connsiteX137" fmla="*/ 4254500 w 4978400"/>
              <a:gd name="connsiteY137" fmla="*/ 3257550 h 3416300"/>
              <a:gd name="connsiteX138" fmla="*/ 4216400 w 4978400"/>
              <a:gd name="connsiteY138" fmla="*/ 3219450 h 3416300"/>
              <a:gd name="connsiteX139" fmla="*/ 4197350 w 4978400"/>
              <a:gd name="connsiteY139" fmla="*/ 3200400 h 3416300"/>
              <a:gd name="connsiteX140" fmla="*/ 4178300 w 4978400"/>
              <a:gd name="connsiteY140" fmla="*/ 3194050 h 3416300"/>
              <a:gd name="connsiteX141" fmla="*/ 4171950 w 4978400"/>
              <a:gd name="connsiteY141" fmla="*/ 3168650 h 3416300"/>
              <a:gd name="connsiteX142" fmla="*/ 4152900 w 4978400"/>
              <a:gd name="connsiteY142" fmla="*/ 3155950 h 3416300"/>
              <a:gd name="connsiteX143" fmla="*/ 4089400 w 4978400"/>
              <a:gd name="connsiteY143" fmla="*/ 3098800 h 3416300"/>
              <a:gd name="connsiteX144" fmla="*/ 4076700 w 4978400"/>
              <a:gd name="connsiteY144" fmla="*/ 3073400 h 3416300"/>
              <a:gd name="connsiteX145" fmla="*/ 4057650 w 4978400"/>
              <a:gd name="connsiteY145" fmla="*/ 3060700 h 3416300"/>
              <a:gd name="connsiteX146" fmla="*/ 4019550 w 4978400"/>
              <a:gd name="connsiteY146" fmla="*/ 3022600 h 3416300"/>
              <a:gd name="connsiteX147" fmla="*/ 3994150 w 4978400"/>
              <a:gd name="connsiteY147" fmla="*/ 3003550 h 3416300"/>
              <a:gd name="connsiteX148" fmla="*/ 3981450 w 4978400"/>
              <a:gd name="connsiteY148" fmla="*/ 2984500 h 3416300"/>
              <a:gd name="connsiteX149" fmla="*/ 3943350 w 4978400"/>
              <a:gd name="connsiteY149" fmla="*/ 2946400 h 3416300"/>
              <a:gd name="connsiteX150" fmla="*/ 3924300 w 4978400"/>
              <a:gd name="connsiteY150" fmla="*/ 2927350 h 3416300"/>
              <a:gd name="connsiteX151" fmla="*/ 3898900 w 4978400"/>
              <a:gd name="connsiteY151" fmla="*/ 2908300 h 3416300"/>
              <a:gd name="connsiteX152" fmla="*/ 3867150 w 4978400"/>
              <a:gd name="connsiteY152" fmla="*/ 2870200 h 3416300"/>
              <a:gd name="connsiteX153" fmla="*/ 3841750 w 4978400"/>
              <a:gd name="connsiteY153" fmla="*/ 2857500 h 3416300"/>
              <a:gd name="connsiteX154" fmla="*/ 3822700 w 4978400"/>
              <a:gd name="connsiteY154" fmla="*/ 2838450 h 3416300"/>
              <a:gd name="connsiteX155" fmla="*/ 3765550 w 4978400"/>
              <a:gd name="connsiteY155" fmla="*/ 2832100 h 3416300"/>
              <a:gd name="connsiteX156" fmla="*/ 3746500 w 4978400"/>
              <a:gd name="connsiteY156" fmla="*/ 2819400 h 3416300"/>
              <a:gd name="connsiteX157" fmla="*/ 3714750 w 4978400"/>
              <a:gd name="connsiteY157" fmla="*/ 2813050 h 3416300"/>
              <a:gd name="connsiteX158" fmla="*/ 3594100 w 4978400"/>
              <a:gd name="connsiteY158" fmla="*/ 2794000 h 3416300"/>
              <a:gd name="connsiteX159" fmla="*/ 3435350 w 4978400"/>
              <a:gd name="connsiteY159" fmla="*/ 2781300 h 3416300"/>
              <a:gd name="connsiteX160" fmla="*/ 2838450 w 4978400"/>
              <a:gd name="connsiteY160" fmla="*/ 2768600 h 3416300"/>
              <a:gd name="connsiteX161" fmla="*/ 2755900 w 4978400"/>
              <a:gd name="connsiteY161" fmla="*/ 2749550 h 3416300"/>
              <a:gd name="connsiteX162" fmla="*/ 2127250 w 4978400"/>
              <a:gd name="connsiteY162" fmla="*/ 2762250 h 3416300"/>
              <a:gd name="connsiteX163" fmla="*/ 2101850 w 4978400"/>
              <a:gd name="connsiteY163" fmla="*/ 2768600 h 3416300"/>
              <a:gd name="connsiteX164" fmla="*/ 1663700 w 4978400"/>
              <a:gd name="connsiteY164" fmla="*/ 2806700 h 3416300"/>
              <a:gd name="connsiteX165" fmla="*/ 1162050 w 4978400"/>
              <a:gd name="connsiteY165" fmla="*/ 2825750 h 3416300"/>
              <a:gd name="connsiteX166" fmla="*/ 1016000 w 4978400"/>
              <a:gd name="connsiteY166" fmla="*/ 2832100 h 3416300"/>
              <a:gd name="connsiteX167" fmla="*/ 933450 w 4978400"/>
              <a:gd name="connsiteY167" fmla="*/ 2844800 h 3416300"/>
              <a:gd name="connsiteX168" fmla="*/ 825500 w 4978400"/>
              <a:gd name="connsiteY168" fmla="*/ 2857500 h 3416300"/>
              <a:gd name="connsiteX169" fmla="*/ 812800 w 4978400"/>
              <a:gd name="connsiteY169" fmla="*/ 2876550 h 3416300"/>
              <a:gd name="connsiteX170" fmla="*/ 781050 w 4978400"/>
              <a:gd name="connsiteY170" fmla="*/ 2914650 h 341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4978400" h="3416300">
                <a:moveTo>
                  <a:pt x="781050" y="2914650"/>
                </a:moveTo>
                <a:lnTo>
                  <a:pt x="781050" y="2914650"/>
                </a:lnTo>
                <a:cubicBezTo>
                  <a:pt x="776817" y="2946400"/>
                  <a:pt x="776923" y="2979038"/>
                  <a:pt x="768350" y="3009900"/>
                </a:cubicBezTo>
                <a:cubicBezTo>
                  <a:pt x="765946" y="3018553"/>
                  <a:pt x="754281" y="3021478"/>
                  <a:pt x="749300" y="3028950"/>
                </a:cubicBezTo>
                <a:cubicBezTo>
                  <a:pt x="745587" y="3034519"/>
                  <a:pt x="745587" y="3041848"/>
                  <a:pt x="742950" y="3048000"/>
                </a:cubicBezTo>
                <a:cubicBezTo>
                  <a:pt x="739221" y="3056701"/>
                  <a:pt x="733574" y="3064537"/>
                  <a:pt x="730250" y="3073400"/>
                </a:cubicBezTo>
                <a:cubicBezTo>
                  <a:pt x="727186" y="3081572"/>
                  <a:pt x="729580" y="3092174"/>
                  <a:pt x="723900" y="3098800"/>
                </a:cubicBezTo>
                <a:cubicBezTo>
                  <a:pt x="715868" y="3108171"/>
                  <a:pt x="701632" y="3109949"/>
                  <a:pt x="692150" y="3117850"/>
                </a:cubicBezTo>
                <a:cubicBezTo>
                  <a:pt x="581900" y="3209725"/>
                  <a:pt x="692098" y="3121538"/>
                  <a:pt x="628650" y="3194050"/>
                </a:cubicBezTo>
                <a:cubicBezTo>
                  <a:pt x="621681" y="3202015"/>
                  <a:pt x="610734" y="3205616"/>
                  <a:pt x="603250" y="3213100"/>
                </a:cubicBezTo>
                <a:cubicBezTo>
                  <a:pt x="597854" y="3218496"/>
                  <a:pt x="594986" y="3225940"/>
                  <a:pt x="590550" y="3232150"/>
                </a:cubicBezTo>
                <a:cubicBezTo>
                  <a:pt x="584399" y="3240762"/>
                  <a:pt x="577850" y="3249083"/>
                  <a:pt x="571500" y="3257550"/>
                </a:cubicBezTo>
                <a:cubicBezTo>
                  <a:pt x="555966" y="3335220"/>
                  <a:pt x="580271" y="3261479"/>
                  <a:pt x="546100" y="3295650"/>
                </a:cubicBezTo>
                <a:cubicBezTo>
                  <a:pt x="511929" y="3329821"/>
                  <a:pt x="585670" y="3305516"/>
                  <a:pt x="508000" y="3321050"/>
                </a:cubicBezTo>
                <a:cubicBezTo>
                  <a:pt x="505883" y="3327400"/>
                  <a:pt x="508342" y="3339974"/>
                  <a:pt x="501650" y="3340100"/>
                </a:cubicBezTo>
                <a:cubicBezTo>
                  <a:pt x="391522" y="3342178"/>
                  <a:pt x="281435" y="3333399"/>
                  <a:pt x="171450" y="3327400"/>
                </a:cubicBezTo>
                <a:cubicBezTo>
                  <a:pt x="159788" y="3326764"/>
                  <a:pt x="141290" y="3315496"/>
                  <a:pt x="133350" y="3308350"/>
                </a:cubicBezTo>
                <a:cubicBezTo>
                  <a:pt x="117775" y="3294333"/>
                  <a:pt x="103717" y="3278717"/>
                  <a:pt x="88900" y="3263900"/>
                </a:cubicBezTo>
                <a:cubicBezTo>
                  <a:pt x="82550" y="3257550"/>
                  <a:pt x="77551" y="3249470"/>
                  <a:pt x="69850" y="3244850"/>
                </a:cubicBezTo>
                <a:lnTo>
                  <a:pt x="38100" y="3225800"/>
                </a:lnTo>
                <a:cubicBezTo>
                  <a:pt x="35983" y="3217333"/>
                  <a:pt x="34510" y="3208679"/>
                  <a:pt x="31750" y="3200400"/>
                </a:cubicBezTo>
                <a:cubicBezTo>
                  <a:pt x="28145" y="3189586"/>
                  <a:pt x="20524" y="3179953"/>
                  <a:pt x="19050" y="3168650"/>
                </a:cubicBezTo>
                <a:cubicBezTo>
                  <a:pt x="927" y="3029705"/>
                  <a:pt x="36137" y="3089505"/>
                  <a:pt x="0" y="3035300"/>
                </a:cubicBezTo>
                <a:cubicBezTo>
                  <a:pt x="2117" y="2781300"/>
                  <a:pt x="256" y="2527236"/>
                  <a:pt x="6350" y="2273300"/>
                </a:cubicBezTo>
                <a:cubicBezTo>
                  <a:pt x="6623" y="2261905"/>
                  <a:pt x="16285" y="2252608"/>
                  <a:pt x="19050" y="2241550"/>
                </a:cubicBezTo>
                <a:cubicBezTo>
                  <a:pt x="24790" y="2218592"/>
                  <a:pt x="28152" y="2195090"/>
                  <a:pt x="31750" y="2171700"/>
                </a:cubicBezTo>
                <a:cubicBezTo>
                  <a:pt x="43405" y="2095946"/>
                  <a:pt x="47623" y="2032009"/>
                  <a:pt x="63500" y="1955800"/>
                </a:cubicBezTo>
                <a:cubicBezTo>
                  <a:pt x="65825" y="1944641"/>
                  <a:pt x="72305" y="1934762"/>
                  <a:pt x="76200" y="1924050"/>
                </a:cubicBezTo>
                <a:cubicBezTo>
                  <a:pt x="80775" y="1911469"/>
                  <a:pt x="85653" y="1898937"/>
                  <a:pt x="88900" y="1885950"/>
                </a:cubicBezTo>
                <a:cubicBezTo>
                  <a:pt x="94135" y="1865009"/>
                  <a:pt x="96365" y="1843391"/>
                  <a:pt x="101600" y="1822450"/>
                </a:cubicBezTo>
                <a:cubicBezTo>
                  <a:pt x="104847" y="1809463"/>
                  <a:pt x="110778" y="1797265"/>
                  <a:pt x="114300" y="1784350"/>
                </a:cubicBezTo>
                <a:cubicBezTo>
                  <a:pt x="134349" y="1710838"/>
                  <a:pt x="101415" y="1802929"/>
                  <a:pt x="133350" y="1701800"/>
                </a:cubicBezTo>
                <a:cubicBezTo>
                  <a:pt x="168380" y="1590871"/>
                  <a:pt x="145255" y="1671904"/>
                  <a:pt x="184150" y="1581150"/>
                </a:cubicBezTo>
                <a:cubicBezTo>
                  <a:pt x="189423" y="1568845"/>
                  <a:pt x="192275" y="1555631"/>
                  <a:pt x="196850" y="1543050"/>
                </a:cubicBezTo>
                <a:cubicBezTo>
                  <a:pt x="200745" y="1532338"/>
                  <a:pt x="206198" y="1522195"/>
                  <a:pt x="209550" y="1511300"/>
                </a:cubicBezTo>
                <a:cubicBezTo>
                  <a:pt x="214683" y="1494617"/>
                  <a:pt x="217657" y="1477339"/>
                  <a:pt x="222250" y="1460500"/>
                </a:cubicBezTo>
                <a:cubicBezTo>
                  <a:pt x="224011" y="1454042"/>
                  <a:pt x="225607" y="1447437"/>
                  <a:pt x="228600" y="1441450"/>
                </a:cubicBezTo>
                <a:cubicBezTo>
                  <a:pt x="236232" y="1426186"/>
                  <a:pt x="246368" y="1412264"/>
                  <a:pt x="254000" y="1397000"/>
                </a:cubicBezTo>
                <a:cubicBezTo>
                  <a:pt x="259098" y="1386805"/>
                  <a:pt x="263095" y="1376064"/>
                  <a:pt x="266700" y="1365250"/>
                </a:cubicBezTo>
                <a:cubicBezTo>
                  <a:pt x="269460" y="1356971"/>
                  <a:pt x="267977" y="1346952"/>
                  <a:pt x="273050" y="1339850"/>
                </a:cubicBezTo>
                <a:cubicBezTo>
                  <a:pt x="279201" y="1331238"/>
                  <a:pt x="289983" y="1327150"/>
                  <a:pt x="298450" y="1320800"/>
                </a:cubicBezTo>
                <a:cubicBezTo>
                  <a:pt x="341168" y="1235364"/>
                  <a:pt x="280571" y="1362127"/>
                  <a:pt x="317500" y="1263650"/>
                </a:cubicBezTo>
                <a:cubicBezTo>
                  <a:pt x="322804" y="1249505"/>
                  <a:pt x="339367" y="1235433"/>
                  <a:pt x="349250" y="1225550"/>
                </a:cubicBezTo>
                <a:cubicBezTo>
                  <a:pt x="355294" y="1207418"/>
                  <a:pt x="362780" y="1181965"/>
                  <a:pt x="374650" y="1168400"/>
                </a:cubicBezTo>
                <a:cubicBezTo>
                  <a:pt x="380883" y="1161276"/>
                  <a:pt x="391583" y="1159933"/>
                  <a:pt x="400050" y="1155700"/>
                </a:cubicBezTo>
                <a:cubicBezTo>
                  <a:pt x="420544" y="1073724"/>
                  <a:pt x="381147" y="1225108"/>
                  <a:pt x="431800" y="1073150"/>
                </a:cubicBezTo>
                <a:cubicBezTo>
                  <a:pt x="437971" y="1054637"/>
                  <a:pt x="439767" y="1034932"/>
                  <a:pt x="444500" y="1016000"/>
                </a:cubicBezTo>
                <a:cubicBezTo>
                  <a:pt x="449886" y="994458"/>
                  <a:pt x="453454" y="993762"/>
                  <a:pt x="463550" y="971550"/>
                </a:cubicBezTo>
                <a:cubicBezTo>
                  <a:pt x="470221" y="956875"/>
                  <a:pt x="474152" y="940829"/>
                  <a:pt x="482600" y="927100"/>
                </a:cubicBezTo>
                <a:cubicBezTo>
                  <a:pt x="502413" y="894904"/>
                  <a:pt x="513104" y="889935"/>
                  <a:pt x="539750" y="869950"/>
                </a:cubicBezTo>
                <a:cubicBezTo>
                  <a:pt x="575189" y="799073"/>
                  <a:pt x="573118" y="794024"/>
                  <a:pt x="609600" y="742950"/>
                </a:cubicBezTo>
                <a:cubicBezTo>
                  <a:pt x="621903" y="725726"/>
                  <a:pt x="633462" y="707812"/>
                  <a:pt x="647700" y="692150"/>
                </a:cubicBezTo>
                <a:cubicBezTo>
                  <a:pt x="654819" y="684319"/>
                  <a:pt x="665616" y="680584"/>
                  <a:pt x="673100" y="673100"/>
                </a:cubicBezTo>
                <a:cubicBezTo>
                  <a:pt x="683653" y="662547"/>
                  <a:pt x="711741" y="617483"/>
                  <a:pt x="717550" y="609600"/>
                </a:cubicBezTo>
                <a:cubicBezTo>
                  <a:pt x="736311" y="584138"/>
                  <a:pt x="785555" y="525516"/>
                  <a:pt x="806450" y="488950"/>
                </a:cubicBezTo>
                <a:cubicBezTo>
                  <a:pt x="835476" y="438154"/>
                  <a:pt x="823928" y="442892"/>
                  <a:pt x="857250" y="400050"/>
                </a:cubicBezTo>
                <a:cubicBezTo>
                  <a:pt x="862763" y="392961"/>
                  <a:pt x="871080" y="388308"/>
                  <a:pt x="876300" y="381000"/>
                </a:cubicBezTo>
                <a:cubicBezTo>
                  <a:pt x="888223" y="364308"/>
                  <a:pt x="898871" y="324918"/>
                  <a:pt x="908050" y="311150"/>
                </a:cubicBezTo>
                <a:cubicBezTo>
                  <a:pt x="912283" y="304800"/>
                  <a:pt x="920750" y="302683"/>
                  <a:pt x="927100" y="298450"/>
                </a:cubicBezTo>
                <a:cubicBezTo>
                  <a:pt x="933050" y="280600"/>
                  <a:pt x="940830" y="254267"/>
                  <a:pt x="952500" y="241300"/>
                </a:cubicBezTo>
                <a:cubicBezTo>
                  <a:pt x="958100" y="235078"/>
                  <a:pt x="1012095" y="202710"/>
                  <a:pt x="1022350" y="196850"/>
                </a:cubicBezTo>
                <a:cubicBezTo>
                  <a:pt x="1041271" y="186038"/>
                  <a:pt x="1079500" y="165100"/>
                  <a:pt x="1079500" y="165100"/>
                </a:cubicBezTo>
                <a:cubicBezTo>
                  <a:pt x="1083733" y="156633"/>
                  <a:pt x="1085507" y="146393"/>
                  <a:pt x="1092200" y="139700"/>
                </a:cubicBezTo>
                <a:cubicBezTo>
                  <a:pt x="1096933" y="134967"/>
                  <a:pt x="1105035" y="135836"/>
                  <a:pt x="1111250" y="133350"/>
                </a:cubicBezTo>
                <a:cubicBezTo>
                  <a:pt x="1126217" y="127363"/>
                  <a:pt x="1141282" y="121509"/>
                  <a:pt x="1155700" y="114300"/>
                </a:cubicBezTo>
                <a:cubicBezTo>
                  <a:pt x="1162526" y="110887"/>
                  <a:pt x="1167308" y="103291"/>
                  <a:pt x="1174750" y="101600"/>
                </a:cubicBezTo>
                <a:cubicBezTo>
                  <a:pt x="1214452" y="92577"/>
                  <a:pt x="1295400" y="82550"/>
                  <a:pt x="1295400" y="82550"/>
                </a:cubicBezTo>
                <a:cubicBezTo>
                  <a:pt x="1303867" y="78317"/>
                  <a:pt x="1311820" y="72843"/>
                  <a:pt x="1320800" y="69850"/>
                </a:cubicBezTo>
                <a:cubicBezTo>
                  <a:pt x="1337359" y="64330"/>
                  <a:pt x="1356277" y="65508"/>
                  <a:pt x="1371600" y="57150"/>
                </a:cubicBezTo>
                <a:cubicBezTo>
                  <a:pt x="1380891" y="52082"/>
                  <a:pt x="1381980" y="37819"/>
                  <a:pt x="1390650" y="31750"/>
                </a:cubicBezTo>
                <a:cubicBezTo>
                  <a:pt x="1403856" y="22506"/>
                  <a:pt x="1420682" y="19909"/>
                  <a:pt x="1435100" y="12700"/>
                </a:cubicBezTo>
                <a:cubicBezTo>
                  <a:pt x="1441926" y="9287"/>
                  <a:pt x="1447800" y="4233"/>
                  <a:pt x="1454150" y="0"/>
                </a:cubicBezTo>
                <a:lnTo>
                  <a:pt x="1879600" y="6350"/>
                </a:lnTo>
                <a:cubicBezTo>
                  <a:pt x="1928440" y="7978"/>
                  <a:pt x="1976927" y="15302"/>
                  <a:pt x="2025650" y="19050"/>
                </a:cubicBezTo>
                <a:lnTo>
                  <a:pt x="2209800" y="31750"/>
                </a:lnTo>
                <a:cubicBezTo>
                  <a:pt x="2233083" y="38100"/>
                  <a:pt x="2255920" y="46406"/>
                  <a:pt x="2279650" y="50800"/>
                </a:cubicBezTo>
                <a:cubicBezTo>
                  <a:pt x="2393732" y="71926"/>
                  <a:pt x="2587652" y="72474"/>
                  <a:pt x="2673350" y="76200"/>
                </a:cubicBezTo>
                <a:cubicBezTo>
                  <a:pt x="2777996" y="87827"/>
                  <a:pt x="2807831" y="83660"/>
                  <a:pt x="2908300" y="127000"/>
                </a:cubicBezTo>
                <a:cubicBezTo>
                  <a:pt x="2977834" y="156995"/>
                  <a:pt x="3043491" y="195290"/>
                  <a:pt x="3111500" y="228600"/>
                </a:cubicBezTo>
                <a:cubicBezTo>
                  <a:pt x="3147215" y="246093"/>
                  <a:pt x="3189521" y="253212"/>
                  <a:pt x="3219450" y="279400"/>
                </a:cubicBezTo>
                <a:cubicBezTo>
                  <a:pt x="3236383" y="294217"/>
                  <a:pt x="3249935" y="314176"/>
                  <a:pt x="3270250" y="323850"/>
                </a:cubicBezTo>
                <a:cubicBezTo>
                  <a:pt x="3295747" y="335991"/>
                  <a:pt x="3325490" y="335713"/>
                  <a:pt x="3352800" y="342900"/>
                </a:cubicBezTo>
                <a:cubicBezTo>
                  <a:pt x="3526178" y="388526"/>
                  <a:pt x="3306769" y="330780"/>
                  <a:pt x="3409950" y="368300"/>
                </a:cubicBezTo>
                <a:cubicBezTo>
                  <a:pt x="3426354" y="374265"/>
                  <a:pt x="3443817" y="376767"/>
                  <a:pt x="3460750" y="381000"/>
                </a:cubicBezTo>
                <a:cubicBezTo>
                  <a:pt x="3525881" y="424420"/>
                  <a:pt x="3412605" y="352667"/>
                  <a:pt x="3517900" y="400050"/>
                </a:cubicBezTo>
                <a:cubicBezTo>
                  <a:pt x="3549024" y="414056"/>
                  <a:pt x="3575985" y="436176"/>
                  <a:pt x="3606800" y="450850"/>
                </a:cubicBezTo>
                <a:cubicBezTo>
                  <a:pt x="3619127" y="456720"/>
                  <a:pt x="3691697" y="472980"/>
                  <a:pt x="3702050" y="476250"/>
                </a:cubicBezTo>
                <a:cubicBezTo>
                  <a:pt x="3855798" y="524802"/>
                  <a:pt x="3679184" y="474751"/>
                  <a:pt x="3860800" y="546100"/>
                </a:cubicBezTo>
                <a:cubicBezTo>
                  <a:pt x="3889485" y="557369"/>
                  <a:pt x="3920067" y="563033"/>
                  <a:pt x="3949700" y="571500"/>
                </a:cubicBezTo>
                <a:cubicBezTo>
                  <a:pt x="4084634" y="667882"/>
                  <a:pt x="3893337" y="535731"/>
                  <a:pt x="4051300" y="628650"/>
                </a:cubicBezTo>
                <a:cubicBezTo>
                  <a:pt x="4069544" y="639382"/>
                  <a:pt x="4086367" y="652590"/>
                  <a:pt x="4102100" y="666750"/>
                </a:cubicBezTo>
                <a:cubicBezTo>
                  <a:pt x="4107773" y="671855"/>
                  <a:pt x="4108450" y="681567"/>
                  <a:pt x="4114800" y="685800"/>
                </a:cubicBezTo>
                <a:cubicBezTo>
                  <a:pt x="4128213" y="694742"/>
                  <a:pt x="4144433" y="698500"/>
                  <a:pt x="4159250" y="704850"/>
                </a:cubicBezTo>
                <a:cubicBezTo>
                  <a:pt x="4180417" y="730250"/>
                  <a:pt x="4199371" y="757671"/>
                  <a:pt x="4222750" y="781050"/>
                </a:cubicBezTo>
                <a:cubicBezTo>
                  <a:pt x="4239815" y="798115"/>
                  <a:pt x="4264681" y="806769"/>
                  <a:pt x="4279900" y="825500"/>
                </a:cubicBezTo>
                <a:cubicBezTo>
                  <a:pt x="4293046" y="841679"/>
                  <a:pt x="4295080" y="864480"/>
                  <a:pt x="4305300" y="882650"/>
                </a:cubicBezTo>
                <a:cubicBezTo>
                  <a:pt x="4314227" y="898520"/>
                  <a:pt x="4325200" y="913275"/>
                  <a:pt x="4337050" y="927100"/>
                </a:cubicBezTo>
                <a:cubicBezTo>
                  <a:pt x="4350687" y="943009"/>
                  <a:pt x="4367405" y="956045"/>
                  <a:pt x="4381500" y="971550"/>
                </a:cubicBezTo>
                <a:cubicBezTo>
                  <a:pt x="4388619" y="979381"/>
                  <a:pt x="4393662" y="988915"/>
                  <a:pt x="4400550" y="996950"/>
                </a:cubicBezTo>
                <a:cubicBezTo>
                  <a:pt x="4406394" y="1003768"/>
                  <a:pt x="4414980" y="1008299"/>
                  <a:pt x="4419600" y="1016000"/>
                </a:cubicBezTo>
                <a:cubicBezTo>
                  <a:pt x="4440548" y="1050913"/>
                  <a:pt x="4452321" y="1091378"/>
                  <a:pt x="4476750" y="1123950"/>
                </a:cubicBezTo>
                <a:cubicBezTo>
                  <a:pt x="4483100" y="1132417"/>
                  <a:pt x="4490782" y="1140032"/>
                  <a:pt x="4495800" y="1149350"/>
                </a:cubicBezTo>
                <a:cubicBezTo>
                  <a:pt x="4505683" y="1167705"/>
                  <a:pt x="4511877" y="1187854"/>
                  <a:pt x="4521200" y="1206500"/>
                </a:cubicBezTo>
                <a:cubicBezTo>
                  <a:pt x="4541524" y="1247149"/>
                  <a:pt x="4571876" y="1283550"/>
                  <a:pt x="4584700" y="1327150"/>
                </a:cubicBezTo>
                <a:cubicBezTo>
                  <a:pt x="4620757" y="1449743"/>
                  <a:pt x="4595645" y="1403892"/>
                  <a:pt x="4641850" y="1473200"/>
                </a:cubicBezTo>
                <a:cubicBezTo>
                  <a:pt x="4669584" y="1598004"/>
                  <a:pt x="4632865" y="1467930"/>
                  <a:pt x="4686300" y="1574800"/>
                </a:cubicBezTo>
                <a:cubicBezTo>
                  <a:pt x="4699485" y="1601169"/>
                  <a:pt x="4706609" y="1630179"/>
                  <a:pt x="4718050" y="1657350"/>
                </a:cubicBezTo>
                <a:cubicBezTo>
                  <a:pt x="4723560" y="1670436"/>
                  <a:pt x="4731095" y="1682583"/>
                  <a:pt x="4737100" y="1695450"/>
                </a:cubicBezTo>
                <a:cubicBezTo>
                  <a:pt x="4745916" y="1714341"/>
                  <a:pt x="4752454" y="1734334"/>
                  <a:pt x="4762500" y="1752600"/>
                </a:cubicBezTo>
                <a:cubicBezTo>
                  <a:pt x="4775800" y="1776782"/>
                  <a:pt x="4792133" y="1799167"/>
                  <a:pt x="4806950" y="1822450"/>
                </a:cubicBezTo>
                <a:cubicBezTo>
                  <a:pt x="4817533" y="1879600"/>
                  <a:pt x="4826980" y="1936972"/>
                  <a:pt x="4838700" y="1993900"/>
                </a:cubicBezTo>
                <a:cubicBezTo>
                  <a:pt x="4856902" y="2082308"/>
                  <a:pt x="4846862" y="1992620"/>
                  <a:pt x="4864100" y="2089150"/>
                </a:cubicBezTo>
                <a:cubicBezTo>
                  <a:pt x="4893345" y="2252922"/>
                  <a:pt x="4860311" y="2170471"/>
                  <a:pt x="4914900" y="2279650"/>
                </a:cubicBezTo>
                <a:cubicBezTo>
                  <a:pt x="4917017" y="2290233"/>
                  <a:pt x="4917460" y="2301294"/>
                  <a:pt x="4921250" y="2311400"/>
                </a:cubicBezTo>
                <a:cubicBezTo>
                  <a:pt x="4923930" y="2318546"/>
                  <a:pt x="4930164" y="2323824"/>
                  <a:pt x="4933950" y="2330450"/>
                </a:cubicBezTo>
                <a:cubicBezTo>
                  <a:pt x="4938646" y="2338669"/>
                  <a:pt x="4942417" y="2347383"/>
                  <a:pt x="4946650" y="2355850"/>
                </a:cubicBezTo>
                <a:cubicBezTo>
                  <a:pt x="4972515" y="2485173"/>
                  <a:pt x="4935498" y="2291876"/>
                  <a:pt x="4965700" y="2654300"/>
                </a:cubicBezTo>
                <a:cubicBezTo>
                  <a:pt x="4966812" y="2667641"/>
                  <a:pt x="4974167" y="2679700"/>
                  <a:pt x="4978400" y="2692400"/>
                </a:cubicBezTo>
                <a:cubicBezTo>
                  <a:pt x="4976283" y="2838450"/>
                  <a:pt x="4980152" y="2984710"/>
                  <a:pt x="4972050" y="3130550"/>
                </a:cubicBezTo>
                <a:cubicBezTo>
                  <a:pt x="4971552" y="3139516"/>
                  <a:pt x="4960472" y="3144619"/>
                  <a:pt x="4953000" y="3149600"/>
                </a:cubicBezTo>
                <a:cubicBezTo>
                  <a:pt x="4947431" y="3153313"/>
                  <a:pt x="4940067" y="3153232"/>
                  <a:pt x="4933950" y="3155950"/>
                </a:cubicBezTo>
                <a:cubicBezTo>
                  <a:pt x="4920975" y="3161717"/>
                  <a:pt x="4909403" y="3170765"/>
                  <a:pt x="4895850" y="3175000"/>
                </a:cubicBezTo>
                <a:cubicBezTo>
                  <a:pt x="4875247" y="3181439"/>
                  <a:pt x="4853457" y="3183177"/>
                  <a:pt x="4832350" y="3187700"/>
                </a:cubicBezTo>
                <a:cubicBezTo>
                  <a:pt x="4823816" y="3189529"/>
                  <a:pt x="4815417" y="3191933"/>
                  <a:pt x="4806950" y="3194050"/>
                </a:cubicBezTo>
                <a:cubicBezTo>
                  <a:pt x="4804833" y="3204633"/>
                  <a:pt x="4806587" y="3216820"/>
                  <a:pt x="4800600" y="3225800"/>
                </a:cubicBezTo>
                <a:cubicBezTo>
                  <a:pt x="4796887" y="3231369"/>
                  <a:pt x="4786777" y="3227969"/>
                  <a:pt x="4781550" y="3232150"/>
                </a:cubicBezTo>
                <a:cubicBezTo>
                  <a:pt x="4775591" y="3236918"/>
                  <a:pt x="4773083" y="3244850"/>
                  <a:pt x="4768850" y="3251200"/>
                </a:cubicBezTo>
                <a:cubicBezTo>
                  <a:pt x="4765105" y="3277417"/>
                  <a:pt x="4763210" y="3309612"/>
                  <a:pt x="4749800" y="3333750"/>
                </a:cubicBezTo>
                <a:cubicBezTo>
                  <a:pt x="4745439" y="3341600"/>
                  <a:pt x="4737100" y="3346450"/>
                  <a:pt x="4730750" y="3352800"/>
                </a:cubicBezTo>
                <a:cubicBezTo>
                  <a:pt x="4728633" y="3359150"/>
                  <a:pt x="4728581" y="3366623"/>
                  <a:pt x="4724400" y="3371850"/>
                </a:cubicBezTo>
                <a:cubicBezTo>
                  <a:pt x="4713422" y="3385572"/>
                  <a:pt x="4678892" y="3393369"/>
                  <a:pt x="4667250" y="3397250"/>
                </a:cubicBezTo>
                <a:cubicBezTo>
                  <a:pt x="4618911" y="3413363"/>
                  <a:pt x="4642277" y="3407325"/>
                  <a:pt x="4597400" y="3416300"/>
                </a:cubicBezTo>
                <a:cubicBezTo>
                  <a:pt x="4536017" y="3412067"/>
                  <a:pt x="4474304" y="3411232"/>
                  <a:pt x="4413250" y="3403600"/>
                </a:cubicBezTo>
                <a:cubicBezTo>
                  <a:pt x="4405677" y="3402653"/>
                  <a:pt x="4399943" y="3395926"/>
                  <a:pt x="4394200" y="3390900"/>
                </a:cubicBezTo>
                <a:cubicBezTo>
                  <a:pt x="4313844" y="3320588"/>
                  <a:pt x="4392785" y="3388514"/>
                  <a:pt x="4349750" y="3340100"/>
                </a:cubicBezTo>
                <a:cubicBezTo>
                  <a:pt x="4337818" y="3326676"/>
                  <a:pt x="4326594" y="3311963"/>
                  <a:pt x="4311650" y="3302000"/>
                </a:cubicBezTo>
                <a:cubicBezTo>
                  <a:pt x="4305300" y="3297767"/>
                  <a:pt x="4297996" y="3294696"/>
                  <a:pt x="4292600" y="3289300"/>
                </a:cubicBezTo>
                <a:cubicBezTo>
                  <a:pt x="4258001" y="3254701"/>
                  <a:pt x="4290884" y="3269678"/>
                  <a:pt x="4254500" y="3257550"/>
                </a:cubicBezTo>
                <a:lnTo>
                  <a:pt x="4216400" y="3219450"/>
                </a:lnTo>
                <a:cubicBezTo>
                  <a:pt x="4210050" y="3213100"/>
                  <a:pt x="4205869" y="3203240"/>
                  <a:pt x="4197350" y="3200400"/>
                </a:cubicBezTo>
                <a:lnTo>
                  <a:pt x="4178300" y="3194050"/>
                </a:lnTo>
                <a:cubicBezTo>
                  <a:pt x="4176183" y="3185583"/>
                  <a:pt x="4176791" y="3175912"/>
                  <a:pt x="4171950" y="3168650"/>
                </a:cubicBezTo>
                <a:cubicBezTo>
                  <a:pt x="4167717" y="3162300"/>
                  <a:pt x="4158604" y="3161020"/>
                  <a:pt x="4152900" y="3155950"/>
                </a:cubicBezTo>
                <a:cubicBezTo>
                  <a:pt x="4070850" y="3083016"/>
                  <a:pt x="4150657" y="3144743"/>
                  <a:pt x="4089400" y="3098800"/>
                </a:cubicBezTo>
                <a:cubicBezTo>
                  <a:pt x="4085167" y="3090333"/>
                  <a:pt x="4082760" y="3080672"/>
                  <a:pt x="4076700" y="3073400"/>
                </a:cubicBezTo>
                <a:cubicBezTo>
                  <a:pt x="4071814" y="3067537"/>
                  <a:pt x="4063354" y="3065770"/>
                  <a:pt x="4057650" y="3060700"/>
                </a:cubicBezTo>
                <a:cubicBezTo>
                  <a:pt x="4044226" y="3048768"/>
                  <a:pt x="4033918" y="3033376"/>
                  <a:pt x="4019550" y="3022600"/>
                </a:cubicBezTo>
                <a:cubicBezTo>
                  <a:pt x="4011083" y="3016250"/>
                  <a:pt x="4001634" y="3011034"/>
                  <a:pt x="3994150" y="3003550"/>
                </a:cubicBezTo>
                <a:cubicBezTo>
                  <a:pt x="3988754" y="2998154"/>
                  <a:pt x="3986520" y="2990204"/>
                  <a:pt x="3981450" y="2984500"/>
                </a:cubicBezTo>
                <a:cubicBezTo>
                  <a:pt x="3969518" y="2971076"/>
                  <a:pt x="3956050" y="2959100"/>
                  <a:pt x="3943350" y="2946400"/>
                </a:cubicBezTo>
                <a:cubicBezTo>
                  <a:pt x="3937000" y="2940050"/>
                  <a:pt x="3931484" y="2932738"/>
                  <a:pt x="3924300" y="2927350"/>
                </a:cubicBezTo>
                <a:cubicBezTo>
                  <a:pt x="3915833" y="2921000"/>
                  <a:pt x="3906384" y="2915784"/>
                  <a:pt x="3898900" y="2908300"/>
                </a:cubicBezTo>
                <a:cubicBezTo>
                  <a:pt x="3871052" y="2880452"/>
                  <a:pt x="3903560" y="2896207"/>
                  <a:pt x="3867150" y="2870200"/>
                </a:cubicBezTo>
                <a:cubicBezTo>
                  <a:pt x="3859447" y="2864698"/>
                  <a:pt x="3849453" y="2863002"/>
                  <a:pt x="3841750" y="2857500"/>
                </a:cubicBezTo>
                <a:cubicBezTo>
                  <a:pt x="3834442" y="2852280"/>
                  <a:pt x="3831219" y="2841290"/>
                  <a:pt x="3822700" y="2838450"/>
                </a:cubicBezTo>
                <a:cubicBezTo>
                  <a:pt x="3804516" y="2832389"/>
                  <a:pt x="3784600" y="2834217"/>
                  <a:pt x="3765550" y="2832100"/>
                </a:cubicBezTo>
                <a:cubicBezTo>
                  <a:pt x="3759200" y="2827867"/>
                  <a:pt x="3753646" y="2822080"/>
                  <a:pt x="3746500" y="2819400"/>
                </a:cubicBezTo>
                <a:cubicBezTo>
                  <a:pt x="3736394" y="2815610"/>
                  <a:pt x="3725396" y="2814824"/>
                  <a:pt x="3714750" y="2813050"/>
                </a:cubicBezTo>
                <a:cubicBezTo>
                  <a:pt x="3674589" y="2806357"/>
                  <a:pt x="3634555" y="2798597"/>
                  <a:pt x="3594100" y="2794000"/>
                </a:cubicBezTo>
                <a:cubicBezTo>
                  <a:pt x="3541354" y="2788006"/>
                  <a:pt x="3488294" y="2785174"/>
                  <a:pt x="3435350" y="2781300"/>
                </a:cubicBezTo>
                <a:cubicBezTo>
                  <a:pt x="3216060" y="2765254"/>
                  <a:pt x="3138488" y="2772447"/>
                  <a:pt x="2838450" y="2768600"/>
                </a:cubicBezTo>
                <a:cubicBezTo>
                  <a:pt x="2803676" y="2751213"/>
                  <a:pt x="2806726" y="2749079"/>
                  <a:pt x="2755900" y="2749550"/>
                </a:cubicBezTo>
                <a:cubicBezTo>
                  <a:pt x="2546316" y="2751491"/>
                  <a:pt x="2336800" y="2758017"/>
                  <a:pt x="2127250" y="2762250"/>
                </a:cubicBezTo>
                <a:cubicBezTo>
                  <a:pt x="2118783" y="2764367"/>
                  <a:pt x="2110180" y="2765997"/>
                  <a:pt x="2101850" y="2768600"/>
                </a:cubicBezTo>
                <a:cubicBezTo>
                  <a:pt x="1896797" y="2832679"/>
                  <a:pt x="2116993" y="2790795"/>
                  <a:pt x="1663700" y="2806700"/>
                </a:cubicBezTo>
                <a:cubicBezTo>
                  <a:pt x="1491718" y="2864027"/>
                  <a:pt x="1657779" y="2810728"/>
                  <a:pt x="1162050" y="2825750"/>
                </a:cubicBezTo>
                <a:cubicBezTo>
                  <a:pt x="1113343" y="2827226"/>
                  <a:pt x="1064683" y="2829983"/>
                  <a:pt x="1016000" y="2832100"/>
                </a:cubicBezTo>
                <a:cubicBezTo>
                  <a:pt x="988483" y="2836333"/>
                  <a:pt x="961092" y="2841483"/>
                  <a:pt x="933450" y="2844800"/>
                </a:cubicBezTo>
                <a:cubicBezTo>
                  <a:pt x="806640" y="2860017"/>
                  <a:pt x="899120" y="2842776"/>
                  <a:pt x="825500" y="2857500"/>
                </a:cubicBezTo>
                <a:cubicBezTo>
                  <a:pt x="821267" y="2863850"/>
                  <a:pt x="818196" y="2871154"/>
                  <a:pt x="812800" y="2876550"/>
                </a:cubicBezTo>
                <a:cubicBezTo>
                  <a:pt x="807404" y="2881946"/>
                  <a:pt x="786342" y="2908300"/>
                  <a:pt x="781050" y="2914650"/>
                </a:cubicBez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Straight Connector 3">
            <a:extLst>
              <a:ext uri="{FF2B5EF4-FFF2-40B4-BE49-F238E27FC236}">
                <a16:creationId xmlns:a16="http://schemas.microsoft.com/office/drawing/2014/main" id="{8EEAE8E3-A9CC-481F-B331-CFCA59A277FC}"/>
              </a:ext>
            </a:extLst>
          </p:cNvPr>
          <p:cNvSpPr/>
          <p:nvPr/>
        </p:nvSpPr>
        <p:spPr>
          <a:xfrm rot="10800000">
            <a:off x="3942286" y="3935936"/>
            <a:ext cx="4307428" cy="4307428"/>
          </a:xfrm>
          <a:custGeom>
            <a:avLst/>
            <a:gdLst/>
            <a:ahLst/>
            <a:cxnLst/>
            <a:rect l="0" t="0" r="0" b="0"/>
            <a:pathLst>
              <a:path>
                <a:moveTo>
                  <a:pt x="2813444" y="4203895"/>
                </a:moveTo>
                <a:arcTo wR="2153714" hR="2153714" stAng="4329737" swAng="2140525"/>
              </a:path>
            </a:pathLst>
          </a:custGeom>
          <a:noFill/>
          <a:ln w="76200">
            <a:solidFill>
              <a:schemeClr val="accent1"/>
            </a:solidFill>
            <a:tailEnd type="arrow"/>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Rectangle 7">
            <a:extLst>
              <a:ext uri="{FF2B5EF4-FFF2-40B4-BE49-F238E27FC236}">
                <a16:creationId xmlns:a16="http://schemas.microsoft.com/office/drawing/2014/main" id="{589B36F9-0EC8-4FA9-91BC-A7D2FBE880D6}"/>
              </a:ext>
            </a:extLst>
          </p:cNvPr>
          <p:cNvSpPr/>
          <p:nvPr/>
        </p:nvSpPr>
        <p:spPr>
          <a:xfrm>
            <a:off x="5622245" y="6089650"/>
            <a:ext cx="928460" cy="400110"/>
          </a:xfrm>
          <a:prstGeom prst="rect">
            <a:avLst/>
          </a:prstGeom>
        </p:spPr>
        <p:txBody>
          <a:bodyPr wrap="none">
            <a:spAutoFit/>
          </a:bodyPr>
          <a:lstStyle/>
          <a:p>
            <a:pPr lvl="0" algn="ctr"/>
            <a:r>
              <a:rPr lang="en-AU" sz="2000" dirty="0">
                <a:solidFill>
                  <a:schemeClr val="accent1"/>
                </a:solidFill>
                <a:latin typeface="Ink Free" panose="03080402000500000000" pitchFamily="66" charset="0"/>
              </a:rPr>
              <a:t>Offline</a:t>
            </a:r>
            <a:endParaRPr lang="en-AU" sz="2800" dirty="0">
              <a:solidFill>
                <a:schemeClr val="accent1"/>
              </a:solidFill>
              <a:latin typeface="Ink Free" panose="03080402000500000000" pitchFamily="66" charset="0"/>
            </a:endParaRPr>
          </a:p>
        </p:txBody>
      </p:sp>
      <p:sp>
        <p:nvSpPr>
          <p:cNvPr id="9" name="Rectangle 8">
            <a:extLst>
              <a:ext uri="{FF2B5EF4-FFF2-40B4-BE49-F238E27FC236}">
                <a16:creationId xmlns:a16="http://schemas.microsoft.com/office/drawing/2014/main" id="{654A8AF0-AF4F-42D5-B4C5-0F1029BEF8E1}"/>
              </a:ext>
            </a:extLst>
          </p:cNvPr>
          <p:cNvSpPr/>
          <p:nvPr/>
        </p:nvSpPr>
        <p:spPr>
          <a:xfrm>
            <a:off x="5679859" y="3535826"/>
            <a:ext cx="832279" cy="400110"/>
          </a:xfrm>
          <a:prstGeom prst="rect">
            <a:avLst/>
          </a:prstGeom>
        </p:spPr>
        <p:txBody>
          <a:bodyPr wrap="none">
            <a:spAutoFit/>
          </a:bodyPr>
          <a:lstStyle/>
          <a:p>
            <a:pPr lvl="0" algn="ctr"/>
            <a:r>
              <a:rPr lang="en-AU" sz="2000" dirty="0">
                <a:solidFill>
                  <a:schemeClr val="accent1"/>
                </a:solidFill>
                <a:latin typeface="Ink Free" panose="03080402000500000000" pitchFamily="66" charset="0"/>
              </a:rPr>
              <a:t>Online</a:t>
            </a:r>
            <a:endParaRPr lang="en-AU" sz="2800" dirty="0">
              <a:solidFill>
                <a:schemeClr val="accent1"/>
              </a:solidFill>
              <a:latin typeface="Ink Free" panose="03080402000500000000" pitchFamily="66" charset="0"/>
            </a:endParaRPr>
          </a:p>
        </p:txBody>
      </p:sp>
    </p:spTree>
    <p:extLst>
      <p:ext uri="{BB962C8B-B14F-4D97-AF65-F5344CB8AC3E}">
        <p14:creationId xmlns:p14="http://schemas.microsoft.com/office/powerpoint/2010/main" val="1145012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892DDE0-8F2B-4AE0-B029-6905F6473236}"/>
              </a:ext>
            </a:extLst>
          </p:cNvPr>
          <p:cNvGraphicFramePr/>
          <p:nvPr/>
        </p:nvGraphicFramePr>
        <p:xfrm>
          <a:off x="177800" y="910166"/>
          <a:ext cx="1181735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2515FA0E-D957-49C1-AB19-BEB888DC9347}"/>
              </a:ext>
            </a:extLst>
          </p:cNvPr>
          <p:cNvSpPr/>
          <p:nvPr/>
        </p:nvSpPr>
        <p:spPr>
          <a:xfrm>
            <a:off x="5622245" y="6089650"/>
            <a:ext cx="928460" cy="400110"/>
          </a:xfrm>
          <a:prstGeom prst="rect">
            <a:avLst/>
          </a:prstGeom>
        </p:spPr>
        <p:txBody>
          <a:bodyPr wrap="none">
            <a:spAutoFit/>
          </a:bodyPr>
          <a:lstStyle/>
          <a:p>
            <a:pPr lvl="0" algn="ctr"/>
            <a:r>
              <a:rPr lang="en-AU" sz="2000" dirty="0">
                <a:solidFill>
                  <a:schemeClr val="accent1"/>
                </a:solidFill>
                <a:latin typeface="Ink Free" panose="03080402000500000000" pitchFamily="66" charset="0"/>
              </a:rPr>
              <a:t>Offline</a:t>
            </a:r>
            <a:endParaRPr lang="en-AU" sz="2800" dirty="0">
              <a:solidFill>
                <a:schemeClr val="accent1"/>
              </a:solidFill>
              <a:latin typeface="Ink Free" panose="03080402000500000000" pitchFamily="66" charset="0"/>
            </a:endParaRPr>
          </a:p>
        </p:txBody>
      </p:sp>
      <p:sp>
        <p:nvSpPr>
          <p:cNvPr id="6" name="Rectangle 5">
            <a:extLst>
              <a:ext uri="{FF2B5EF4-FFF2-40B4-BE49-F238E27FC236}">
                <a16:creationId xmlns:a16="http://schemas.microsoft.com/office/drawing/2014/main" id="{64378E81-10DC-49FA-947C-7B73F7FBEDC1}"/>
              </a:ext>
            </a:extLst>
          </p:cNvPr>
          <p:cNvSpPr/>
          <p:nvPr/>
        </p:nvSpPr>
        <p:spPr>
          <a:xfrm>
            <a:off x="5679859" y="3535826"/>
            <a:ext cx="832279" cy="400110"/>
          </a:xfrm>
          <a:prstGeom prst="rect">
            <a:avLst/>
          </a:prstGeom>
        </p:spPr>
        <p:txBody>
          <a:bodyPr wrap="none">
            <a:spAutoFit/>
          </a:bodyPr>
          <a:lstStyle/>
          <a:p>
            <a:pPr lvl="0" algn="ctr"/>
            <a:r>
              <a:rPr lang="en-AU" sz="2000" dirty="0">
                <a:solidFill>
                  <a:schemeClr val="accent1"/>
                </a:solidFill>
                <a:latin typeface="Ink Free" panose="03080402000500000000" pitchFamily="66" charset="0"/>
              </a:rPr>
              <a:t>Online</a:t>
            </a:r>
            <a:endParaRPr lang="en-AU" sz="2800" dirty="0">
              <a:solidFill>
                <a:schemeClr val="accent1"/>
              </a:solidFill>
              <a:latin typeface="Ink Free" panose="03080402000500000000" pitchFamily="66" charset="0"/>
            </a:endParaRPr>
          </a:p>
        </p:txBody>
      </p:sp>
      <p:sp>
        <p:nvSpPr>
          <p:cNvPr id="18" name="Rectangle 17">
            <a:extLst>
              <a:ext uri="{FF2B5EF4-FFF2-40B4-BE49-F238E27FC236}">
                <a16:creationId xmlns:a16="http://schemas.microsoft.com/office/drawing/2014/main" id="{7086252E-A770-4F54-B030-ED2B6EC7A30F}"/>
              </a:ext>
            </a:extLst>
          </p:cNvPr>
          <p:cNvSpPr/>
          <p:nvPr/>
        </p:nvSpPr>
        <p:spPr>
          <a:xfrm>
            <a:off x="3982767" y="2917082"/>
            <a:ext cx="2207362" cy="400110"/>
          </a:xfrm>
          <a:prstGeom prst="rect">
            <a:avLst/>
          </a:prstGeom>
        </p:spPr>
        <p:txBody>
          <a:bodyPr wrap="square">
            <a:spAutoFit/>
          </a:bodyPr>
          <a:lstStyle/>
          <a:p>
            <a:pPr lvl="0" algn="ctr"/>
            <a:r>
              <a:rPr lang="en-AU" sz="2000" dirty="0">
                <a:solidFill>
                  <a:schemeClr val="accent2"/>
                </a:solidFill>
                <a:latin typeface="Ink Free" panose="03080402000500000000" pitchFamily="66" charset="0"/>
              </a:rPr>
              <a:t>Value judgement</a:t>
            </a:r>
          </a:p>
        </p:txBody>
      </p:sp>
      <p:sp>
        <p:nvSpPr>
          <p:cNvPr id="21" name="Straight Connector 3">
            <a:extLst>
              <a:ext uri="{FF2B5EF4-FFF2-40B4-BE49-F238E27FC236}">
                <a16:creationId xmlns:a16="http://schemas.microsoft.com/office/drawing/2014/main" id="{8EEAE8E3-A9CC-481F-B331-CFCA59A277FC}"/>
              </a:ext>
            </a:extLst>
          </p:cNvPr>
          <p:cNvSpPr/>
          <p:nvPr/>
        </p:nvSpPr>
        <p:spPr>
          <a:xfrm rot="10800000">
            <a:off x="3942286" y="3935936"/>
            <a:ext cx="4307428" cy="4307428"/>
          </a:xfrm>
          <a:custGeom>
            <a:avLst/>
            <a:gdLst/>
            <a:ahLst/>
            <a:cxnLst/>
            <a:rect l="0" t="0" r="0" b="0"/>
            <a:pathLst>
              <a:path>
                <a:moveTo>
                  <a:pt x="2813444" y="4203895"/>
                </a:moveTo>
                <a:arcTo wR="2153714" hR="2153714" stAng="4329737" swAng="2140525"/>
              </a:path>
            </a:pathLst>
          </a:custGeom>
          <a:noFill/>
          <a:ln w="76200">
            <a:solidFill>
              <a:schemeClr val="accent1"/>
            </a:solidFill>
            <a:tailEnd type="arrow"/>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 name="Rectangle 6">
            <a:extLst>
              <a:ext uri="{FF2B5EF4-FFF2-40B4-BE49-F238E27FC236}">
                <a16:creationId xmlns:a16="http://schemas.microsoft.com/office/drawing/2014/main" id="{0BA20CC8-7DB4-4BB1-AFC4-3F8CE9334F2E}"/>
              </a:ext>
            </a:extLst>
          </p:cNvPr>
          <p:cNvSpPr/>
          <p:nvPr/>
        </p:nvSpPr>
        <p:spPr>
          <a:xfrm>
            <a:off x="7927238" y="2778129"/>
            <a:ext cx="2207362" cy="400110"/>
          </a:xfrm>
          <a:prstGeom prst="rect">
            <a:avLst/>
          </a:prstGeom>
        </p:spPr>
        <p:txBody>
          <a:bodyPr wrap="square">
            <a:spAutoFit/>
          </a:bodyPr>
          <a:lstStyle/>
          <a:p>
            <a:pPr lvl="0" algn="ctr"/>
            <a:r>
              <a:rPr lang="en-AU" sz="2000" dirty="0">
                <a:solidFill>
                  <a:schemeClr val="accent2"/>
                </a:solidFill>
                <a:latin typeface="Ink Free" panose="03080402000500000000" pitchFamily="66" charset="0"/>
              </a:rPr>
              <a:t>Value judgement</a:t>
            </a:r>
          </a:p>
        </p:txBody>
      </p:sp>
    </p:spTree>
    <p:extLst>
      <p:ext uri="{BB962C8B-B14F-4D97-AF65-F5344CB8AC3E}">
        <p14:creationId xmlns:p14="http://schemas.microsoft.com/office/powerpoint/2010/main" val="30306045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892DDE0-8F2B-4AE0-B029-6905F6473236}"/>
              </a:ext>
            </a:extLst>
          </p:cNvPr>
          <p:cNvGraphicFramePr/>
          <p:nvPr/>
        </p:nvGraphicFramePr>
        <p:xfrm>
          <a:off x="177800" y="910166"/>
          <a:ext cx="1181735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Straight Connector 3">
            <a:extLst>
              <a:ext uri="{FF2B5EF4-FFF2-40B4-BE49-F238E27FC236}">
                <a16:creationId xmlns:a16="http://schemas.microsoft.com/office/drawing/2014/main" id="{8EEAE8E3-A9CC-481F-B331-CFCA59A277FC}"/>
              </a:ext>
            </a:extLst>
          </p:cNvPr>
          <p:cNvSpPr/>
          <p:nvPr/>
        </p:nvSpPr>
        <p:spPr>
          <a:xfrm rot="10800000">
            <a:off x="3942286" y="3935936"/>
            <a:ext cx="4307428" cy="4307428"/>
          </a:xfrm>
          <a:custGeom>
            <a:avLst/>
            <a:gdLst/>
            <a:ahLst/>
            <a:cxnLst/>
            <a:rect l="0" t="0" r="0" b="0"/>
            <a:pathLst>
              <a:path>
                <a:moveTo>
                  <a:pt x="2813444" y="4203895"/>
                </a:moveTo>
                <a:arcTo wR="2153714" hR="2153714" stAng="4329737" swAng="2140525"/>
              </a:path>
            </a:pathLst>
          </a:custGeom>
          <a:noFill/>
          <a:ln w="76200">
            <a:solidFill>
              <a:schemeClr val="accent1"/>
            </a:solidFill>
            <a:tailEnd type="arrow"/>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Rectangle 7">
            <a:extLst>
              <a:ext uri="{FF2B5EF4-FFF2-40B4-BE49-F238E27FC236}">
                <a16:creationId xmlns:a16="http://schemas.microsoft.com/office/drawing/2014/main" id="{B0650A89-1280-4D17-8867-10266157A4BF}"/>
              </a:ext>
            </a:extLst>
          </p:cNvPr>
          <p:cNvSpPr/>
          <p:nvPr/>
        </p:nvSpPr>
        <p:spPr>
          <a:xfrm>
            <a:off x="5408245" y="6089650"/>
            <a:ext cx="1356462" cy="400110"/>
          </a:xfrm>
          <a:prstGeom prst="rect">
            <a:avLst/>
          </a:prstGeom>
        </p:spPr>
        <p:txBody>
          <a:bodyPr wrap="none">
            <a:spAutoFit/>
          </a:bodyPr>
          <a:lstStyle/>
          <a:p>
            <a:pPr lvl="0" algn="ctr"/>
            <a:r>
              <a:rPr lang="en-AU" sz="2000" dirty="0">
                <a:solidFill>
                  <a:schemeClr val="accent1"/>
                </a:solidFill>
                <a:latin typeface="Ink Free" panose="03080402000500000000" pitchFamily="66" charset="0"/>
              </a:rPr>
              <a:t>User model</a:t>
            </a:r>
            <a:endParaRPr lang="en-AU" sz="2800" dirty="0">
              <a:solidFill>
                <a:schemeClr val="accent1"/>
              </a:solidFill>
              <a:latin typeface="Ink Free" panose="03080402000500000000" pitchFamily="66" charset="0"/>
            </a:endParaRPr>
          </a:p>
        </p:txBody>
      </p:sp>
      <p:sp>
        <p:nvSpPr>
          <p:cNvPr id="9" name="Rectangle 8">
            <a:extLst>
              <a:ext uri="{FF2B5EF4-FFF2-40B4-BE49-F238E27FC236}">
                <a16:creationId xmlns:a16="http://schemas.microsoft.com/office/drawing/2014/main" id="{6C83EFDE-A777-4BFC-B164-806FFACE5D3D}"/>
              </a:ext>
            </a:extLst>
          </p:cNvPr>
          <p:cNvSpPr/>
          <p:nvPr/>
        </p:nvSpPr>
        <p:spPr>
          <a:xfrm>
            <a:off x="5679859" y="3535826"/>
            <a:ext cx="832279" cy="400110"/>
          </a:xfrm>
          <a:prstGeom prst="rect">
            <a:avLst/>
          </a:prstGeom>
        </p:spPr>
        <p:txBody>
          <a:bodyPr wrap="none">
            <a:spAutoFit/>
          </a:bodyPr>
          <a:lstStyle/>
          <a:p>
            <a:pPr lvl="0" algn="ctr"/>
            <a:r>
              <a:rPr lang="en-AU" sz="2000" dirty="0">
                <a:solidFill>
                  <a:schemeClr val="accent1"/>
                </a:solidFill>
                <a:latin typeface="Ink Free" panose="03080402000500000000" pitchFamily="66" charset="0"/>
              </a:rPr>
              <a:t>Online</a:t>
            </a:r>
            <a:endParaRPr lang="en-AU" sz="2800" dirty="0">
              <a:solidFill>
                <a:schemeClr val="accent1"/>
              </a:solidFill>
              <a:latin typeface="Ink Free" panose="03080402000500000000" pitchFamily="66" charset="0"/>
            </a:endParaRPr>
          </a:p>
        </p:txBody>
      </p:sp>
      <p:sp>
        <p:nvSpPr>
          <p:cNvPr id="2" name="Freeform: Shape 1">
            <a:extLst>
              <a:ext uri="{FF2B5EF4-FFF2-40B4-BE49-F238E27FC236}">
                <a16:creationId xmlns:a16="http://schemas.microsoft.com/office/drawing/2014/main" id="{44C85518-E7A3-4B8D-8138-D12F6229C8F9}"/>
              </a:ext>
            </a:extLst>
          </p:cNvPr>
          <p:cNvSpPr/>
          <p:nvPr/>
        </p:nvSpPr>
        <p:spPr>
          <a:xfrm>
            <a:off x="5311588" y="2021541"/>
            <a:ext cx="3590365" cy="2268078"/>
          </a:xfrm>
          <a:custGeom>
            <a:avLst/>
            <a:gdLst>
              <a:gd name="connsiteX0" fmla="*/ 2102224 w 3590365"/>
              <a:gd name="connsiteY0" fmla="*/ 174812 h 2268078"/>
              <a:gd name="connsiteX1" fmla="*/ 2102224 w 3590365"/>
              <a:gd name="connsiteY1" fmla="*/ 174812 h 2268078"/>
              <a:gd name="connsiteX2" fmla="*/ 2138083 w 3590365"/>
              <a:gd name="connsiteY2" fmla="*/ 197224 h 2268078"/>
              <a:gd name="connsiteX3" fmla="*/ 2151530 w 3590365"/>
              <a:gd name="connsiteY3" fmla="*/ 210671 h 2268078"/>
              <a:gd name="connsiteX4" fmla="*/ 2187388 w 3590365"/>
              <a:gd name="connsiteY4" fmla="*/ 259977 h 2268078"/>
              <a:gd name="connsiteX5" fmla="*/ 2200836 w 3590365"/>
              <a:gd name="connsiteY5" fmla="*/ 282388 h 2268078"/>
              <a:gd name="connsiteX6" fmla="*/ 2209800 w 3590365"/>
              <a:gd name="connsiteY6" fmla="*/ 502024 h 2268078"/>
              <a:gd name="connsiteX7" fmla="*/ 2214283 w 3590365"/>
              <a:gd name="connsiteY7" fmla="*/ 528918 h 2268078"/>
              <a:gd name="connsiteX8" fmla="*/ 2209800 w 3590365"/>
              <a:gd name="connsiteY8" fmla="*/ 618565 h 2268078"/>
              <a:gd name="connsiteX9" fmla="*/ 2205318 w 3590365"/>
              <a:gd name="connsiteY9" fmla="*/ 645459 h 2268078"/>
              <a:gd name="connsiteX10" fmla="*/ 2191871 w 3590365"/>
              <a:gd name="connsiteY10" fmla="*/ 699247 h 2268078"/>
              <a:gd name="connsiteX11" fmla="*/ 2187388 w 3590365"/>
              <a:gd name="connsiteY11" fmla="*/ 757518 h 2268078"/>
              <a:gd name="connsiteX12" fmla="*/ 2178424 w 3590365"/>
              <a:gd name="connsiteY12" fmla="*/ 770965 h 2268078"/>
              <a:gd name="connsiteX13" fmla="*/ 2173941 w 3590365"/>
              <a:gd name="connsiteY13" fmla="*/ 815788 h 2268078"/>
              <a:gd name="connsiteX14" fmla="*/ 2164977 w 3590365"/>
              <a:gd name="connsiteY14" fmla="*/ 851647 h 2268078"/>
              <a:gd name="connsiteX15" fmla="*/ 2156012 w 3590365"/>
              <a:gd name="connsiteY15" fmla="*/ 896471 h 2268078"/>
              <a:gd name="connsiteX16" fmla="*/ 2142565 w 3590365"/>
              <a:gd name="connsiteY16" fmla="*/ 909918 h 2268078"/>
              <a:gd name="connsiteX17" fmla="*/ 2120153 w 3590365"/>
              <a:gd name="connsiteY17" fmla="*/ 954741 h 2268078"/>
              <a:gd name="connsiteX18" fmla="*/ 2106706 w 3590365"/>
              <a:gd name="connsiteY18" fmla="*/ 977153 h 2268078"/>
              <a:gd name="connsiteX19" fmla="*/ 2084294 w 3590365"/>
              <a:gd name="connsiteY19" fmla="*/ 1030941 h 2268078"/>
              <a:gd name="connsiteX20" fmla="*/ 2039471 w 3590365"/>
              <a:gd name="connsiteY20" fmla="*/ 1102659 h 2268078"/>
              <a:gd name="connsiteX21" fmla="*/ 1981200 w 3590365"/>
              <a:gd name="connsiteY21" fmla="*/ 1165412 h 2268078"/>
              <a:gd name="connsiteX22" fmla="*/ 1972236 w 3590365"/>
              <a:gd name="connsiteY22" fmla="*/ 1178859 h 2268078"/>
              <a:gd name="connsiteX23" fmla="*/ 1922930 w 3590365"/>
              <a:gd name="connsiteY23" fmla="*/ 1205753 h 2268078"/>
              <a:gd name="connsiteX24" fmla="*/ 1905000 w 3590365"/>
              <a:gd name="connsiteY24" fmla="*/ 1219200 h 2268078"/>
              <a:gd name="connsiteX25" fmla="*/ 1824318 w 3590365"/>
              <a:gd name="connsiteY25" fmla="*/ 1259541 h 2268078"/>
              <a:gd name="connsiteX26" fmla="*/ 1801906 w 3590365"/>
              <a:gd name="connsiteY26" fmla="*/ 1268506 h 2268078"/>
              <a:gd name="connsiteX27" fmla="*/ 1783977 w 3590365"/>
              <a:gd name="connsiteY27" fmla="*/ 1281953 h 2268078"/>
              <a:gd name="connsiteX28" fmla="*/ 1716741 w 3590365"/>
              <a:gd name="connsiteY28" fmla="*/ 1317812 h 2268078"/>
              <a:gd name="connsiteX29" fmla="*/ 1694330 w 3590365"/>
              <a:gd name="connsiteY29" fmla="*/ 1326777 h 2268078"/>
              <a:gd name="connsiteX30" fmla="*/ 1653988 w 3590365"/>
              <a:gd name="connsiteY30" fmla="*/ 1349188 h 2268078"/>
              <a:gd name="connsiteX31" fmla="*/ 1532965 w 3590365"/>
              <a:gd name="connsiteY31" fmla="*/ 1398494 h 2268078"/>
              <a:gd name="connsiteX32" fmla="*/ 1434353 w 3590365"/>
              <a:gd name="connsiteY32" fmla="*/ 1434353 h 2268078"/>
              <a:gd name="connsiteX33" fmla="*/ 1272988 w 3590365"/>
              <a:gd name="connsiteY33" fmla="*/ 1488141 h 2268078"/>
              <a:gd name="connsiteX34" fmla="*/ 1223683 w 3590365"/>
              <a:gd name="connsiteY34" fmla="*/ 1492624 h 2268078"/>
              <a:gd name="connsiteX35" fmla="*/ 1039906 w 3590365"/>
              <a:gd name="connsiteY35" fmla="*/ 1506071 h 2268078"/>
              <a:gd name="connsiteX36" fmla="*/ 986118 w 3590365"/>
              <a:gd name="connsiteY36" fmla="*/ 1510553 h 2268078"/>
              <a:gd name="connsiteX37" fmla="*/ 905436 w 3590365"/>
              <a:gd name="connsiteY37" fmla="*/ 1524000 h 2268078"/>
              <a:gd name="connsiteX38" fmla="*/ 856130 w 3590365"/>
              <a:gd name="connsiteY38" fmla="*/ 1541930 h 2268078"/>
              <a:gd name="connsiteX39" fmla="*/ 699247 w 3590365"/>
              <a:gd name="connsiteY39" fmla="*/ 1537447 h 2268078"/>
              <a:gd name="connsiteX40" fmla="*/ 658906 w 3590365"/>
              <a:gd name="connsiteY40" fmla="*/ 1532965 h 2268078"/>
              <a:gd name="connsiteX41" fmla="*/ 623047 w 3590365"/>
              <a:gd name="connsiteY41" fmla="*/ 1524000 h 2268078"/>
              <a:gd name="connsiteX42" fmla="*/ 466165 w 3590365"/>
              <a:gd name="connsiteY42" fmla="*/ 1519518 h 2268078"/>
              <a:gd name="connsiteX43" fmla="*/ 394447 w 3590365"/>
              <a:gd name="connsiteY43" fmla="*/ 1510553 h 2268078"/>
              <a:gd name="connsiteX44" fmla="*/ 219636 w 3590365"/>
              <a:gd name="connsiteY44" fmla="*/ 1515035 h 2268078"/>
              <a:gd name="connsiteX45" fmla="*/ 192741 w 3590365"/>
              <a:gd name="connsiteY45" fmla="*/ 1519518 h 2268078"/>
              <a:gd name="connsiteX46" fmla="*/ 161365 w 3590365"/>
              <a:gd name="connsiteY46" fmla="*/ 1524000 h 2268078"/>
              <a:gd name="connsiteX47" fmla="*/ 143436 w 3590365"/>
              <a:gd name="connsiteY47" fmla="*/ 1532965 h 2268078"/>
              <a:gd name="connsiteX48" fmla="*/ 103094 w 3590365"/>
              <a:gd name="connsiteY48" fmla="*/ 1546412 h 2268078"/>
              <a:gd name="connsiteX49" fmla="*/ 85165 w 3590365"/>
              <a:gd name="connsiteY49" fmla="*/ 1559859 h 2268078"/>
              <a:gd name="connsiteX50" fmla="*/ 71718 w 3590365"/>
              <a:gd name="connsiteY50" fmla="*/ 1568824 h 2268078"/>
              <a:gd name="connsiteX51" fmla="*/ 62753 w 3590365"/>
              <a:gd name="connsiteY51" fmla="*/ 1582271 h 2268078"/>
              <a:gd name="connsiteX52" fmla="*/ 53788 w 3590365"/>
              <a:gd name="connsiteY52" fmla="*/ 1613647 h 2268078"/>
              <a:gd name="connsiteX53" fmla="*/ 40341 w 3590365"/>
              <a:gd name="connsiteY53" fmla="*/ 1627094 h 2268078"/>
              <a:gd name="connsiteX54" fmla="*/ 31377 w 3590365"/>
              <a:gd name="connsiteY54" fmla="*/ 1658471 h 2268078"/>
              <a:gd name="connsiteX55" fmla="*/ 26894 w 3590365"/>
              <a:gd name="connsiteY55" fmla="*/ 1716741 h 2268078"/>
              <a:gd name="connsiteX56" fmla="*/ 17930 w 3590365"/>
              <a:gd name="connsiteY56" fmla="*/ 1775012 h 2268078"/>
              <a:gd name="connsiteX57" fmla="*/ 8965 w 3590365"/>
              <a:gd name="connsiteY57" fmla="*/ 1819835 h 2268078"/>
              <a:gd name="connsiteX58" fmla="*/ 0 w 3590365"/>
              <a:gd name="connsiteY58" fmla="*/ 1846730 h 2268078"/>
              <a:gd name="connsiteX59" fmla="*/ 8965 w 3590365"/>
              <a:gd name="connsiteY59" fmla="*/ 1896035 h 2268078"/>
              <a:gd name="connsiteX60" fmla="*/ 26894 w 3590365"/>
              <a:gd name="connsiteY60" fmla="*/ 1922930 h 2268078"/>
              <a:gd name="connsiteX61" fmla="*/ 44824 w 3590365"/>
              <a:gd name="connsiteY61" fmla="*/ 1963271 h 2268078"/>
              <a:gd name="connsiteX62" fmla="*/ 49306 w 3590365"/>
              <a:gd name="connsiteY62" fmla="*/ 1985683 h 2268078"/>
              <a:gd name="connsiteX63" fmla="*/ 58271 w 3590365"/>
              <a:gd name="connsiteY63" fmla="*/ 1999130 h 2268078"/>
              <a:gd name="connsiteX64" fmla="*/ 67236 w 3590365"/>
              <a:gd name="connsiteY64" fmla="*/ 2017059 h 2268078"/>
              <a:gd name="connsiteX65" fmla="*/ 71718 w 3590365"/>
              <a:gd name="connsiteY65" fmla="*/ 2034988 h 2268078"/>
              <a:gd name="connsiteX66" fmla="*/ 85165 w 3590365"/>
              <a:gd name="connsiteY66" fmla="*/ 2061883 h 2268078"/>
              <a:gd name="connsiteX67" fmla="*/ 103094 w 3590365"/>
              <a:gd name="connsiteY67" fmla="*/ 2075330 h 2268078"/>
              <a:gd name="connsiteX68" fmla="*/ 112059 w 3590365"/>
              <a:gd name="connsiteY68" fmla="*/ 2088777 h 2268078"/>
              <a:gd name="connsiteX69" fmla="*/ 152400 w 3590365"/>
              <a:gd name="connsiteY69" fmla="*/ 2111188 h 2268078"/>
              <a:gd name="connsiteX70" fmla="*/ 183777 w 3590365"/>
              <a:gd name="connsiteY70" fmla="*/ 2133600 h 2268078"/>
              <a:gd name="connsiteX71" fmla="*/ 210671 w 3590365"/>
              <a:gd name="connsiteY71" fmla="*/ 2142565 h 2268078"/>
              <a:gd name="connsiteX72" fmla="*/ 246530 w 3590365"/>
              <a:gd name="connsiteY72" fmla="*/ 2160494 h 2268078"/>
              <a:gd name="connsiteX73" fmla="*/ 255494 w 3590365"/>
              <a:gd name="connsiteY73" fmla="*/ 2173941 h 2268078"/>
              <a:gd name="connsiteX74" fmla="*/ 286871 w 3590365"/>
              <a:gd name="connsiteY74" fmla="*/ 2182906 h 2268078"/>
              <a:gd name="connsiteX75" fmla="*/ 367553 w 3590365"/>
              <a:gd name="connsiteY75" fmla="*/ 2205318 h 2268078"/>
              <a:gd name="connsiteX76" fmla="*/ 385483 w 3590365"/>
              <a:gd name="connsiteY76" fmla="*/ 2209800 h 2268078"/>
              <a:gd name="connsiteX77" fmla="*/ 425824 w 3590365"/>
              <a:gd name="connsiteY77" fmla="*/ 2214283 h 2268078"/>
              <a:gd name="connsiteX78" fmla="*/ 443753 w 3590365"/>
              <a:gd name="connsiteY78" fmla="*/ 2218765 h 2268078"/>
              <a:gd name="connsiteX79" fmla="*/ 582706 w 3590365"/>
              <a:gd name="connsiteY79" fmla="*/ 2232212 h 2268078"/>
              <a:gd name="connsiteX80" fmla="*/ 663388 w 3590365"/>
              <a:gd name="connsiteY80" fmla="*/ 2245659 h 2268078"/>
              <a:gd name="connsiteX81" fmla="*/ 726141 w 3590365"/>
              <a:gd name="connsiteY81" fmla="*/ 2254624 h 2268078"/>
              <a:gd name="connsiteX82" fmla="*/ 802341 w 3590365"/>
              <a:gd name="connsiteY82" fmla="*/ 2259106 h 2268078"/>
              <a:gd name="connsiteX83" fmla="*/ 851647 w 3590365"/>
              <a:gd name="connsiteY83" fmla="*/ 2268071 h 2268078"/>
              <a:gd name="connsiteX84" fmla="*/ 1116106 w 3590365"/>
              <a:gd name="connsiteY84" fmla="*/ 2259106 h 2268078"/>
              <a:gd name="connsiteX85" fmla="*/ 1134036 w 3590365"/>
              <a:gd name="connsiteY85" fmla="*/ 2254624 h 2268078"/>
              <a:gd name="connsiteX86" fmla="*/ 1178859 w 3590365"/>
              <a:gd name="connsiteY86" fmla="*/ 2245659 h 2268078"/>
              <a:gd name="connsiteX87" fmla="*/ 1223683 w 3590365"/>
              <a:gd name="connsiteY87" fmla="*/ 2232212 h 2268078"/>
              <a:gd name="connsiteX88" fmla="*/ 1286436 w 3590365"/>
              <a:gd name="connsiteY88" fmla="*/ 2223247 h 2268078"/>
              <a:gd name="connsiteX89" fmla="*/ 1322294 w 3590365"/>
              <a:gd name="connsiteY89" fmla="*/ 2200835 h 2268078"/>
              <a:gd name="connsiteX90" fmla="*/ 1362636 w 3590365"/>
              <a:gd name="connsiteY90" fmla="*/ 2187388 h 2268078"/>
              <a:gd name="connsiteX91" fmla="*/ 1376083 w 3590365"/>
              <a:gd name="connsiteY91" fmla="*/ 2173941 h 2268078"/>
              <a:gd name="connsiteX92" fmla="*/ 1389530 w 3590365"/>
              <a:gd name="connsiteY92" fmla="*/ 2156012 h 2268078"/>
              <a:gd name="connsiteX93" fmla="*/ 1402977 w 3590365"/>
              <a:gd name="connsiteY93" fmla="*/ 2147047 h 2268078"/>
              <a:gd name="connsiteX94" fmla="*/ 1425388 w 3590365"/>
              <a:gd name="connsiteY94" fmla="*/ 2120153 h 2268078"/>
              <a:gd name="connsiteX95" fmla="*/ 1438836 w 3590365"/>
              <a:gd name="connsiteY95" fmla="*/ 2111188 h 2268078"/>
              <a:gd name="connsiteX96" fmla="*/ 1452283 w 3590365"/>
              <a:gd name="connsiteY96" fmla="*/ 2097741 h 2268078"/>
              <a:gd name="connsiteX97" fmla="*/ 1461247 w 3590365"/>
              <a:gd name="connsiteY97" fmla="*/ 2084294 h 2268078"/>
              <a:gd name="connsiteX98" fmla="*/ 1474694 w 3590365"/>
              <a:gd name="connsiteY98" fmla="*/ 2079812 h 2268078"/>
              <a:gd name="connsiteX99" fmla="*/ 1506071 w 3590365"/>
              <a:gd name="connsiteY99" fmla="*/ 2061883 h 2268078"/>
              <a:gd name="connsiteX100" fmla="*/ 1519518 w 3590365"/>
              <a:gd name="connsiteY100" fmla="*/ 2057400 h 2268078"/>
              <a:gd name="connsiteX101" fmla="*/ 1532965 w 3590365"/>
              <a:gd name="connsiteY101" fmla="*/ 2048435 h 2268078"/>
              <a:gd name="connsiteX102" fmla="*/ 1564341 w 3590365"/>
              <a:gd name="connsiteY102" fmla="*/ 2043953 h 2268078"/>
              <a:gd name="connsiteX103" fmla="*/ 1591236 w 3590365"/>
              <a:gd name="connsiteY103" fmla="*/ 2034988 h 2268078"/>
              <a:gd name="connsiteX104" fmla="*/ 1653988 w 3590365"/>
              <a:gd name="connsiteY104" fmla="*/ 2017059 h 2268078"/>
              <a:gd name="connsiteX105" fmla="*/ 1671918 w 3590365"/>
              <a:gd name="connsiteY105" fmla="*/ 2008094 h 2268078"/>
              <a:gd name="connsiteX106" fmla="*/ 1739153 w 3590365"/>
              <a:gd name="connsiteY106" fmla="*/ 1994647 h 2268078"/>
              <a:gd name="connsiteX107" fmla="*/ 1757083 w 3590365"/>
              <a:gd name="connsiteY107" fmla="*/ 1990165 h 2268078"/>
              <a:gd name="connsiteX108" fmla="*/ 1797424 w 3590365"/>
              <a:gd name="connsiteY108" fmla="*/ 1981200 h 2268078"/>
              <a:gd name="connsiteX109" fmla="*/ 1846730 w 3590365"/>
              <a:gd name="connsiteY109" fmla="*/ 1963271 h 2268078"/>
              <a:gd name="connsiteX110" fmla="*/ 1891553 w 3590365"/>
              <a:gd name="connsiteY110" fmla="*/ 1949824 h 2268078"/>
              <a:gd name="connsiteX111" fmla="*/ 1936377 w 3590365"/>
              <a:gd name="connsiteY111" fmla="*/ 1931894 h 2268078"/>
              <a:gd name="connsiteX112" fmla="*/ 1954306 w 3590365"/>
              <a:gd name="connsiteY112" fmla="*/ 1927412 h 2268078"/>
              <a:gd name="connsiteX113" fmla="*/ 2021541 w 3590365"/>
              <a:gd name="connsiteY113" fmla="*/ 1913965 h 2268078"/>
              <a:gd name="connsiteX114" fmla="*/ 2187388 w 3590365"/>
              <a:gd name="connsiteY114" fmla="*/ 1896035 h 2268078"/>
              <a:gd name="connsiteX115" fmla="*/ 2205318 w 3590365"/>
              <a:gd name="connsiteY115" fmla="*/ 1891553 h 2268078"/>
              <a:gd name="connsiteX116" fmla="*/ 2519083 w 3590365"/>
              <a:gd name="connsiteY116" fmla="*/ 1891553 h 2268078"/>
              <a:gd name="connsiteX117" fmla="*/ 2608730 w 3590365"/>
              <a:gd name="connsiteY117" fmla="*/ 1887071 h 2268078"/>
              <a:gd name="connsiteX118" fmla="*/ 2779059 w 3590365"/>
              <a:gd name="connsiteY118" fmla="*/ 1882588 h 2268078"/>
              <a:gd name="connsiteX119" fmla="*/ 2850777 w 3590365"/>
              <a:gd name="connsiteY119" fmla="*/ 1855694 h 2268078"/>
              <a:gd name="connsiteX120" fmla="*/ 2873188 w 3590365"/>
              <a:gd name="connsiteY120" fmla="*/ 1851212 h 2268078"/>
              <a:gd name="connsiteX121" fmla="*/ 2900083 w 3590365"/>
              <a:gd name="connsiteY121" fmla="*/ 1837765 h 2268078"/>
              <a:gd name="connsiteX122" fmla="*/ 3025588 w 3590365"/>
              <a:gd name="connsiteY122" fmla="*/ 1815353 h 2268078"/>
              <a:gd name="connsiteX123" fmla="*/ 3083859 w 3590365"/>
              <a:gd name="connsiteY123" fmla="*/ 1801906 h 2268078"/>
              <a:gd name="connsiteX124" fmla="*/ 3101788 w 3590365"/>
              <a:gd name="connsiteY124" fmla="*/ 1797424 h 2268078"/>
              <a:gd name="connsiteX125" fmla="*/ 3133165 w 3590365"/>
              <a:gd name="connsiteY125" fmla="*/ 1792941 h 2268078"/>
              <a:gd name="connsiteX126" fmla="*/ 3160059 w 3590365"/>
              <a:gd name="connsiteY126" fmla="*/ 1783977 h 2268078"/>
              <a:gd name="connsiteX127" fmla="*/ 3236259 w 3590365"/>
              <a:gd name="connsiteY127" fmla="*/ 1752600 h 2268078"/>
              <a:gd name="connsiteX128" fmla="*/ 3325906 w 3590365"/>
              <a:gd name="connsiteY128" fmla="*/ 1721224 h 2268078"/>
              <a:gd name="connsiteX129" fmla="*/ 3348318 w 3590365"/>
              <a:gd name="connsiteY129" fmla="*/ 1712259 h 2268078"/>
              <a:gd name="connsiteX130" fmla="*/ 3379694 w 3590365"/>
              <a:gd name="connsiteY130" fmla="*/ 1694330 h 2268078"/>
              <a:gd name="connsiteX131" fmla="*/ 3406588 w 3590365"/>
              <a:gd name="connsiteY131" fmla="*/ 1680883 h 2268078"/>
              <a:gd name="connsiteX132" fmla="*/ 3433483 w 3590365"/>
              <a:gd name="connsiteY132" fmla="*/ 1653988 h 2268078"/>
              <a:gd name="connsiteX133" fmla="*/ 3478306 w 3590365"/>
              <a:gd name="connsiteY133" fmla="*/ 1604683 h 2268078"/>
              <a:gd name="connsiteX134" fmla="*/ 3509683 w 3590365"/>
              <a:gd name="connsiteY134" fmla="*/ 1550894 h 2268078"/>
              <a:gd name="connsiteX135" fmla="*/ 3527612 w 3590365"/>
              <a:gd name="connsiteY135" fmla="*/ 1438835 h 2268078"/>
              <a:gd name="connsiteX136" fmla="*/ 3554506 w 3590365"/>
              <a:gd name="connsiteY136" fmla="*/ 1232647 h 2268078"/>
              <a:gd name="connsiteX137" fmla="*/ 3558988 w 3590365"/>
              <a:gd name="connsiteY137" fmla="*/ 1178859 h 2268078"/>
              <a:gd name="connsiteX138" fmla="*/ 3581400 w 3590365"/>
              <a:gd name="connsiteY138" fmla="*/ 1062318 h 2268078"/>
              <a:gd name="connsiteX139" fmla="*/ 3590365 w 3590365"/>
              <a:gd name="connsiteY139" fmla="*/ 995083 h 2268078"/>
              <a:gd name="connsiteX140" fmla="*/ 3572436 w 3590365"/>
              <a:gd name="connsiteY140" fmla="*/ 600635 h 2268078"/>
              <a:gd name="connsiteX141" fmla="*/ 3550024 w 3590365"/>
              <a:gd name="connsiteY141" fmla="*/ 542365 h 2268078"/>
              <a:gd name="connsiteX142" fmla="*/ 3536577 w 3590365"/>
              <a:gd name="connsiteY142" fmla="*/ 502024 h 2268078"/>
              <a:gd name="connsiteX143" fmla="*/ 3442447 w 3590365"/>
              <a:gd name="connsiteY143" fmla="*/ 327212 h 2268078"/>
              <a:gd name="connsiteX144" fmla="*/ 3411071 w 3590365"/>
              <a:gd name="connsiteY144" fmla="*/ 295835 h 2268078"/>
              <a:gd name="connsiteX145" fmla="*/ 3361765 w 3590365"/>
              <a:gd name="connsiteY145" fmla="*/ 237565 h 2268078"/>
              <a:gd name="connsiteX146" fmla="*/ 3339353 w 3590365"/>
              <a:gd name="connsiteY146" fmla="*/ 224118 h 2268078"/>
              <a:gd name="connsiteX147" fmla="*/ 3285565 w 3590365"/>
              <a:gd name="connsiteY147" fmla="*/ 183777 h 2268078"/>
              <a:gd name="connsiteX148" fmla="*/ 3245224 w 3590365"/>
              <a:gd name="connsiteY148" fmla="*/ 152400 h 2268078"/>
              <a:gd name="connsiteX149" fmla="*/ 3231777 w 3590365"/>
              <a:gd name="connsiteY149" fmla="*/ 143435 h 2268078"/>
              <a:gd name="connsiteX150" fmla="*/ 3133165 w 3590365"/>
              <a:gd name="connsiteY150" fmla="*/ 103094 h 2268078"/>
              <a:gd name="connsiteX151" fmla="*/ 3115236 w 3590365"/>
              <a:gd name="connsiteY151" fmla="*/ 94130 h 2268078"/>
              <a:gd name="connsiteX152" fmla="*/ 3083859 w 3590365"/>
              <a:gd name="connsiteY152" fmla="*/ 85165 h 2268078"/>
              <a:gd name="connsiteX153" fmla="*/ 2958353 w 3590365"/>
              <a:gd name="connsiteY153" fmla="*/ 49306 h 2268078"/>
              <a:gd name="connsiteX154" fmla="*/ 2935941 w 3590365"/>
              <a:gd name="connsiteY154" fmla="*/ 40341 h 2268078"/>
              <a:gd name="connsiteX155" fmla="*/ 2796988 w 3590365"/>
              <a:gd name="connsiteY155" fmla="*/ 26894 h 2268078"/>
              <a:gd name="connsiteX156" fmla="*/ 2765612 w 3590365"/>
              <a:gd name="connsiteY156" fmla="*/ 22412 h 2268078"/>
              <a:gd name="connsiteX157" fmla="*/ 2752165 w 3590365"/>
              <a:gd name="connsiteY157" fmla="*/ 13447 h 2268078"/>
              <a:gd name="connsiteX158" fmla="*/ 2720788 w 3590365"/>
              <a:gd name="connsiteY158" fmla="*/ 4483 h 2268078"/>
              <a:gd name="connsiteX159" fmla="*/ 2658036 w 3590365"/>
              <a:gd name="connsiteY159" fmla="*/ 0 h 2268078"/>
              <a:gd name="connsiteX160" fmla="*/ 2563906 w 3590365"/>
              <a:gd name="connsiteY160" fmla="*/ 8965 h 2268078"/>
              <a:gd name="connsiteX161" fmla="*/ 2519083 w 3590365"/>
              <a:gd name="connsiteY161" fmla="*/ 17930 h 2268078"/>
              <a:gd name="connsiteX162" fmla="*/ 2465294 w 3590365"/>
              <a:gd name="connsiteY162" fmla="*/ 40341 h 2268078"/>
              <a:gd name="connsiteX163" fmla="*/ 2447365 w 3590365"/>
              <a:gd name="connsiteY163" fmla="*/ 49306 h 2268078"/>
              <a:gd name="connsiteX164" fmla="*/ 2415988 w 3590365"/>
              <a:gd name="connsiteY164" fmla="*/ 58271 h 2268078"/>
              <a:gd name="connsiteX165" fmla="*/ 2393577 w 3590365"/>
              <a:gd name="connsiteY165" fmla="*/ 67235 h 2268078"/>
              <a:gd name="connsiteX166" fmla="*/ 2366683 w 3590365"/>
              <a:gd name="connsiteY166" fmla="*/ 71718 h 2268078"/>
              <a:gd name="connsiteX167" fmla="*/ 2330824 w 3590365"/>
              <a:gd name="connsiteY167" fmla="*/ 89647 h 2268078"/>
              <a:gd name="connsiteX168" fmla="*/ 2245659 w 3590365"/>
              <a:gd name="connsiteY168" fmla="*/ 107577 h 2268078"/>
              <a:gd name="connsiteX169" fmla="*/ 2196353 w 3590365"/>
              <a:gd name="connsiteY169" fmla="*/ 121024 h 2268078"/>
              <a:gd name="connsiteX170" fmla="*/ 2178424 w 3590365"/>
              <a:gd name="connsiteY170" fmla="*/ 125506 h 2268078"/>
              <a:gd name="connsiteX171" fmla="*/ 2151530 w 3590365"/>
              <a:gd name="connsiteY171" fmla="*/ 134471 h 2268078"/>
              <a:gd name="connsiteX172" fmla="*/ 2102224 w 3590365"/>
              <a:gd name="connsiteY172" fmla="*/ 174812 h 226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590365" h="2268078">
                <a:moveTo>
                  <a:pt x="2102224" y="174812"/>
                </a:moveTo>
                <a:lnTo>
                  <a:pt x="2102224" y="174812"/>
                </a:lnTo>
                <a:cubicBezTo>
                  <a:pt x="2114177" y="182283"/>
                  <a:pt x="2126683" y="188933"/>
                  <a:pt x="2138083" y="197224"/>
                </a:cubicBezTo>
                <a:cubicBezTo>
                  <a:pt x="2143210" y="200952"/>
                  <a:pt x="2147516" y="205765"/>
                  <a:pt x="2151530" y="210671"/>
                </a:cubicBezTo>
                <a:cubicBezTo>
                  <a:pt x="2160147" y="221203"/>
                  <a:pt x="2177892" y="244783"/>
                  <a:pt x="2187388" y="259977"/>
                </a:cubicBezTo>
                <a:cubicBezTo>
                  <a:pt x="2192005" y="267365"/>
                  <a:pt x="2196353" y="274918"/>
                  <a:pt x="2200836" y="282388"/>
                </a:cubicBezTo>
                <a:cubicBezTo>
                  <a:pt x="2222011" y="367098"/>
                  <a:pt x="2200991" y="277396"/>
                  <a:pt x="2209800" y="502024"/>
                </a:cubicBezTo>
                <a:cubicBezTo>
                  <a:pt x="2210156" y="511105"/>
                  <a:pt x="2212789" y="519953"/>
                  <a:pt x="2214283" y="528918"/>
                </a:cubicBezTo>
                <a:cubicBezTo>
                  <a:pt x="2212789" y="558800"/>
                  <a:pt x="2212095" y="588733"/>
                  <a:pt x="2209800" y="618565"/>
                </a:cubicBezTo>
                <a:cubicBezTo>
                  <a:pt x="2209103" y="627627"/>
                  <a:pt x="2207100" y="636547"/>
                  <a:pt x="2205318" y="645459"/>
                </a:cubicBezTo>
                <a:cubicBezTo>
                  <a:pt x="2197827" y="682916"/>
                  <a:pt x="2199852" y="675303"/>
                  <a:pt x="2191871" y="699247"/>
                </a:cubicBezTo>
                <a:cubicBezTo>
                  <a:pt x="2190377" y="718671"/>
                  <a:pt x="2190978" y="738371"/>
                  <a:pt x="2187388" y="757518"/>
                </a:cubicBezTo>
                <a:cubicBezTo>
                  <a:pt x="2186395" y="762813"/>
                  <a:pt x="2179635" y="765716"/>
                  <a:pt x="2178424" y="770965"/>
                </a:cubicBezTo>
                <a:cubicBezTo>
                  <a:pt x="2175048" y="785596"/>
                  <a:pt x="2175926" y="800904"/>
                  <a:pt x="2173941" y="815788"/>
                </a:cubicBezTo>
                <a:cubicBezTo>
                  <a:pt x="2171537" y="833820"/>
                  <a:pt x="2170005" y="836562"/>
                  <a:pt x="2164977" y="851647"/>
                </a:cubicBezTo>
                <a:cubicBezTo>
                  <a:pt x="2164598" y="854300"/>
                  <a:pt x="2161701" y="887938"/>
                  <a:pt x="2156012" y="896471"/>
                </a:cubicBezTo>
                <a:cubicBezTo>
                  <a:pt x="2152496" y="901745"/>
                  <a:pt x="2145887" y="904519"/>
                  <a:pt x="2142565" y="909918"/>
                </a:cubicBezTo>
                <a:cubicBezTo>
                  <a:pt x="2133810" y="924145"/>
                  <a:pt x="2128747" y="940417"/>
                  <a:pt x="2120153" y="954741"/>
                </a:cubicBezTo>
                <a:cubicBezTo>
                  <a:pt x="2115671" y="962212"/>
                  <a:pt x="2110416" y="969270"/>
                  <a:pt x="2106706" y="977153"/>
                </a:cubicBezTo>
                <a:cubicBezTo>
                  <a:pt x="2098436" y="994728"/>
                  <a:pt x="2098028" y="1017207"/>
                  <a:pt x="2084294" y="1030941"/>
                </a:cubicBezTo>
                <a:cubicBezTo>
                  <a:pt x="2052425" y="1062810"/>
                  <a:pt x="2083677" y="1028982"/>
                  <a:pt x="2039471" y="1102659"/>
                </a:cubicBezTo>
                <a:cubicBezTo>
                  <a:pt x="2013578" y="1145815"/>
                  <a:pt x="2019625" y="1126986"/>
                  <a:pt x="1981200" y="1165412"/>
                </a:cubicBezTo>
                <a:cubicBezTo>
                  <a:pt x="1977391" y="1169221"/>
                  <a:pt x="1976045" y="1175050"/>
                  <a:pt x="1972236" y="1178859"/>
                </a:cubicBezTo>
                <a:cubicBezTo>
                  <a:pt x="1964044" y="1187051"/>
                  <a:pt x="1922987" y="1205720"/>
                  <a:pt x="1922930" y="1205753"/>
                </a:cubicBezTo>
                <a:cubicBezTo>
                  <a:pt x="1916477" y="1209517"/>
                  <a:pt x="1911559" y="1215623"/>
                  <a:pt x="1905000" y="1219200"/>
                </a:cubicBezTo>
                <a:cubicBezTo>
                  <a:pt x="1878603" y="1233598"/>
                  <a:pt x="1852236" y="1248374"/>
                  <a:pt x="1824318" y="1259541"/>
                </a:cubicBezTo>
                <a:cubicBezTo>
                  <a:pt x="1816847" y="1262529"/>
                  <a:pt x="1808940" y="1264598"/>
                  <a:pt x="1801906" y="1268506"/>
                </a:cubicBezTo>
                <a:cubicBezTo>
                  <a:pt x="1795376" y="1272134"/>
                  <a:pt x="1790442" y="1278210"/>
                  <a:pt x="1783977" y="1281953"/>
                </a:cubicBezTo>
                <a:cubicBezTo>
                  <a:pt x="1761995" y="1294679"/>
                  <a:pt x="1739460" y="1306453"/>
                  <a:pt x="1716741" y="1317812"/>
                </a:cubicBezTo>
                <a:cubicBezTo>
                  <a:pt x="1709545" y="1321410"/>
                  <a:pt x="1701526" y="1323179"/>
                  <a:pt x="1694330" y="1326777"/>
                </a:cubicBezTo>
                <a:cubicBezTo>
                  <a:pt x="1680571" y="1333656"/>
                  <a:pt x="1668045" y="1342940"/>
                  <a:pt x="1653988" y="1349188"/>
                </a:cubicBezTo>
                <a:cubicBezTo>
                  <a:pt x="1614182" y="1366879"/>
                  <a:pt x="1573322" y="1382099"/>
                  <a:pt x="1532965" y="1398494"/>
                </a:cubicBezTo>
                <a:cubicBezTo>
                  <a:pt x="1462580" y="1427088"/>
                  <a:pt x="1595015" y="1372559"/>
                  <a:pt x="1434353" y="1434353"/>
                </a:cubicBezTo>
                <a:cubicBezTo>
                  <a:pt x="1372558" y="1458121"/>
                  <a:pt x="1359531" y="1480272"/>
                  <a:pt x="1272988" y="1488141"/>
                </a:cubicBezTo>
                <a:lnTo>
                  <a:pt x="1223683" y="1492624"/>
                </a:lnTo>
                <a:cubicBezTo>
                  <a:pt x="1151316" y="1510714"/>
                  <a:pt x="1218437" y="1495141"/>
                  <a:pt x="1039906" y="1506071"/>
                </a:cubicBezTo>
                <a:cubicBezTo>
                  <a:pt x="1021948" y="1507170"/>
                  <a:pt x="1004047" y="1509059"/>
                  <a:pt x="986118" y="1510553"/>
                </a:cubicBezTo>
                <a:cubicBezTo>
                  <a:pt x="959224" y="1515035"/>
                  <a:pt x="931940" y="1517602"/>
                  <a:pt x="905436" y="1524000"/>
                </a:cubicBezTo>
                <a:cubicBezTo>
                  <a:pt x="888436" y="1528104"/>
                  <a:pt x="873581" y="1540792"/>
                  <a:pt x="856130" y="1541930"/>
                </a:cubicBezTo>
                <a:cubicBezTo>
                  <a:pt x="803925" y="1545335"/>
                  <a:pt x="751541" y="1538941"/>
                  <a:pt x="699247" y="1537447"/>
                </a:cubicBezTo>
                <a:cubicBezTo>
                  <a:pt x="685800" y="1535953"/>
                  <a:pt x="672230" y="1535316"/>
                  <a:pt x="658906" y="1532965"/>
                </a:cubicBezTo>
                <a:cubicBezTo>
                  <a:pt x="646773" y="1530824"/>
                  <a:pt x="635338" y="1524858"/>
                  <a:pt x="623047" y="1524000"/>
                </a:cubicBezTo>
                <a:cubicBezTo>
                  <a:pt x="570859" y="1520359"/>
                  <a:pt x="518459" y="1521012"/>
                  <a:pt x="466165" y="1519518"/>
                </a:cubicBezTo>
                <a:cubicBezTo>
                  <a:pt x="452267" y="1517532"/>
                  <a:pt x="405753" y="1510553"/>
                  <a:pt x="394447" y="1510553"/>
                </a:cubicBezTo>
                <a:cubicBezTo>
                  <a:pt x="336158" y="1510553"/>
                  <a:pt x="277906" y="1513541"/>
                  <a:pt x="219636" y="1515035"/>
                </a:cubicBezTo>
                <a:lnTo>
                  <a:pt x="192741" y="1519518"/>
                </a:lnTo>
                <a:cubicBezTo>
                  <a:pt x="182299" y="1521124"/>
                  <a:pt x="171558" y="1521220"/>
                  <a:pt x="161365" y="1524000"/>
                </a:cubicBezTo>
                <a:cubicBezTo>
                  <a:pt x="154919" y="1525758"/>
                  <a:pt x="149672" y="1530566"/>
                  <a:pt x="143436" y="1532965"/>
                </a:cubicBezTo>
                <a:cubicBezTo>
                  <a:pt x="130206" y="1538053"/>
                  <a:pt x="103094" y="1546412"/>
                  <a:pt x="103094" y="1546412"/>
                </a:cubicBezTo>
                <a:cubicBezTo>
                  <a:pt x="97118" y="1550894"/>
                  <a:pt x="91244" y="1555517"/>
                  <a:pt x="85165" y="1559859"/>
                </a:cubicBezTo>
                <a:cubicBezTo>
                  <a:pt x="80781" y="1562990"/>
                  <a:pt x="75527" y="1565015"/>
                  <a:pt x="71718" y="1568824"/>
                </a:cubicBezTo>
                <a:cubicBezTo>
                  <a:pt x="67909" y="1572633"/>
                  <a:pt x="65741" y="1577789"/>
                  <a:pt x="62753" y="1582271"/>
                </a:cubicBezTo>
                <a:cubicBezTo>
                  <a:pt x="62154" y="1584666"/>
                  <a:pt x="56362" y="1609786"/>
                  <a:pt x="53788" y="1613647"/>
                </a:cubicBezTo>
                <a:cubicBezTo>
                  <a:pt x="50272" y="1618921"/>
                  <a:pt x="44823" y="1622612"/>
                  <a:pt x="40341" y="1627094"/>
                </a:cubicBezTo>
                <a:cubicBezTo>
                  <a:pt x="37442" y="1635791"/>
                  <a:pt x="32401" y="1649771"/>
                  <a:pt x="31377" y="1658471"/>
                </a:cubicBezTo>
                <a:cubicBezTo>
                  <a:pt x="29101" y="1677818"/>
                  <a:pt x="28741" y="1697348"/>
                  <a:pt x="26894" y="1716741"/>
                </a:cubicBezTo>
                <a:cubicBezTo>
                  <a:pt x="23099" y="1756591"/>
                  <a:pt x="23742" y="1743045"/>
                  <a:pt x="17930" y="1775012"/>
                </a:cubicBezTo>
                <a:cubicBezTo>
                  <a:pt x="14204" y="1795506"/>
                  <a:pt x="14452" y="1801546"/>
                  <a:pt x="8965" y="1819835"/>
                </a:cubicBezTo>
                <a:cubicBezTo>
                  <a:pt x="6250" y="1828886"/>
                  <a:pt x="0" y="1846730"/>
                  <a:pt x="0" y="1846730"/>
                </a:cubicBezTo>
                <a:cubicBezTo>
                  <a:pt x="977" y="1854541"/>
                  <a:pt x="2279" y="1884000"/>
                  <a:pt x="8965" y="1896035"/>
                </a:cubicBezTo>
                <a:cubicBezTo>
                  <a:pt x="14197" y="1905454"/>
                  <a:pt x="23487" y="1912709"/>
                  <a:pt x="26894" y="1922930"/>
                </a:cubicBezTo>
                <a:cubicBezTo>
                  <a:pt x="37563" y="1954935"/>
                  <a:pt x="30617" y="1941962"/>
                  <a:pt x="44824" y="1963271"/>
                </a:cubicBezTo>
                <a:cubicBezTo>
                  <a:pt x="46318" y="1970742"/>
                  <a:pt x="46631" y="1978549"/>
                  <a:pt x="49306" y="1985683"/>
                </a:cubicBezTo>
                <a:cubicBezTo>
                  <a:pt x="51198" y="1990727"/>
                  <a:pt x="55598" y="1994453"/>
                  <a:pt x="58271" y="1999130"/>
                </a:cubicBezTo>
                <a:cubicBezTo>
                  <a:pt x="61586" y="2004931"/>
                  <a:pt x="64248" y="2011083"/>
                  <a:pt x="67236" y="2017059"/>
                </a:cubicBezTo>
                <a:cubicBezTo>
                  <a:pt x="68730" y="2023035"/>
                  <a:pt x="70026" y="2029065"/>
                  <a:pt x="71718" y="2034988"/>
                </a:cubicBezTo>
                <a:cubicBezTo>
                  <a:pt x="74634" y="2045196"/>
                  <a:pt x="77307" y="2054025"/>
                  <a:pt x="85165" y="2061883"/>
                </a:cubicBezTo>
                <a:cubicBezTo>
                  <a:pt x="90447" y="2067166"/>
                  <a:pt x="97812" y="2070048"/>
                  <a:pt x="103094" y="2075330"/>
                </a:cubicBezTo>
                <a:cubicBezTo>
                  <a:pt x="106903" y="2079139"/>
                  <a:pt x="108005" y="2085230"/>
                  <a:pt x="112059" y="2088777"/>
                </a:cubicBezTo>
                <a:cubicBezTo>
                  <a:pt x="131029" y="2105375"/>
                  <a:pt x="133931" y="2105032"/>
                  <a:pt x="152400" y="2111188"/>
                </a:cubicBezTo>
                <a:cubicBezTo>
                  <a:pt x="154805" y="2112992"/>
                  <a:pt x="178417" y="2131218"/>
                  <a:pt x="183777" y="2133600"/>
                </a:cubicBezTo>
                <a:cubicBezTo>
                  <a:pt x="192412" y="2137438"/>
                  <a:pt x="210671" y="2142565"/>
                  <a:pt x="210671" y="2142565"/>
                </a:cubicBezTo>
                <a:cubicBezTo>
                  <a:pt x="231042" y="2173120"/>
                  <a:pt x="203585" y="2139022"/>
                  <a:pt x="246530" y="2160494"/>
                </a:cubicBezTo>
                <a:cubicBezTo>
                  <a:pt x="251348" y="2162903"/>
                  <a:pt x="250785" y="2171325"/>
                  <a:pt x="255494" y="2173941"/>
                </a:cubicBezTo>
                <a:cubicBezTo>
                  <a:pt x="265003" y="2179224"/>
                  <a:pt x="276475" y="2179707"/>
                  <a:pt x="286871" y="2182906"/>
                </a:cubicBezTo>
                <a:cubicBezTo>
                  <a:pt x="351037" y="2202650"/>
                  <a:pt x="265992" y="2179928"/>
                  <a:pt x="367553" y="2205318"/>
                </a:cubicBezTo>
                <a:cubicBezTo>
                  <a:pt x="373530" y="2206812"/>
                  <a:pt x="379360" y="2209120"/>
                  <a:pt x="385483" y="2209800"/>
                </a:cubicBezTo>
                <a:lnTo>
                  <a:pt x="425824" y="2214283"/>
                </a:lnTo>
                <a:cubicBezTo>
                  <a:pt x="431800" y="2215777"/>
                  <a:pt x="437677" y="2217752"/>
                  <a:pt x="443753" y="2218765"/>
                </a:cubicBezTo>
                <a:cubicBezTo>
                  <a:pt x="512283" y="2230187"/>
                  <a:pt x="508786" y="2227864"/>
                  <a:pt x="582706" y="2232212"/>
                </a:cubicBezTo>
                <a:lnTo>
                  <a:pt x="663388" y="2245659"/>
                </a:lnTo>
                <a:cubicBezTo>
                  <a:pt x="684572" y="2249189"/>
                  <a:pt x="704582" y="2252899"/>
                  <a:pt x="726141" y="2254624"/>
                </a:cubicBezTo>
                <a:cubicBezTo>
                  <a:pt x="751504" y="2256653"/>
                  <a:pt x="776941" y="2257612"/>
                  <a:pt x="802341" y="2259106"/>
                </a:cubicBezTo>
                <a:cubicBezTo>
                  <a:pt x="817495" y="2262894"/>
                  <a:pt x="836510" y="2268300"/>
                  <a:pt x="851647" y="2268071"/>
                </a:cubicBezTo>
                <a:cubicBezTo>
                  <a:pt x="939841" y="2266735"/>
                  <a:pt x="1116106" y="2259106"/>
                  <a:pt x="1116106" y="2259106"/>
                </a:cubicBezTo>
                <a:cubicBezTo>
                  <a:pt x="1122083" y="2257612"/>
                  <a:pt x="1127995" y="2255832"/>
                  <a:pt x="1134036" y="2254624"/>
                </a:cubicBezTo>
                <a:cubicBezTo>
                  <a:pt x="1158254" y="2249780"/>
                  <a:pt x="1158046" y="2251903"/>
                  <a:pt x="1178859" y="2245659"/>
                </a:cubicBezTo>
                <a:cubicBezTo>
                  <a:pt x="1193815" y="2241172"/>
                  <a:pt x="1208178" y="2234796"/>
                  <a:pt x="1223683" y="2232212"/>
                </a:cubicBezTo>
                <a:cubicBezTo>
                  <a:pt x="1244526" y="2228738"/>
                  <a:pt x="1286436" y="2223247"/>
                  <a:pt x="1286436" y="2223247"/>
                </a:cubicBezTo>
                <a:cubicBezTo>
                  <a:pt x="1301020" y="2212309"/>
                  <a:pt x="1305457" y="2207311"/>
                  <a:pt x="1322294" y="2200835"/>
                </a:cubicBezTo>
                <a:cubicBezTo>
                  <a:pt x="1335524" y="2195747"/>
                  <a:pt x="1362636" y="2187388"/>
                  <a:pt x="1362636" y="2187388"/>
                </a:cubicBezTo>
                <a:cubicBezTo>
                  <a:pt x="1367118" y="2182906"/>
                  <a:pt x="1371958" y="2178754"/>
                  <a:pt x="1376083" y="2173941"/>
                </a:cubicBezTo>
                <a:cubicBezTo>
                  <a:pt x="1380945" y="2168269"/>
                  <a:pt x="1384248" y="2161294"/>
                  <a:pt x="1389530" y="2156012"/>
                </a:cubicBezTo>
                <a:cubicBezTo>
                  <a:pt x="1393339" y="2152203"/>
                  <a:pt x="1398495" y="2150035"/>
                  <a:pt x="1402977" y="2147047"/>
                </a:cubicBezTo>
                <a:cubicBezTo>
                  <a:pt x="1411791" y="2133825"/>
                  <a:pt x="1412446" y="2130938"/>
                  <a:pt x="1425388" y="2120153"/>
                </a:cubicBezTo>
                <a:cubicBezTo>
                  <a:pt x="1429527" y="2116704"/>
                  <a:pt x="1434697" y="2114637"/>
                  <a:pt x="1438836" y="2111188"/>
                </a:cubicBezTo>
                <a:cubicBezTo>
                  <a:pt x="1443706" y="2107130"/>
                  <a:pt x="1448225" y="2102611"/>
                  <a:pt x="1452283" y="2097741"/>
                </a:cubicBezTo>
                <a:cubicBezTo>
                  <a:pt x="1455732" y="2093603"/>
                  <a:pt x="1457041" y="2087659"/>
                  <a:pt x="1461247" y="2084294"/>
                </a:cubicBezTo>
                <a:cubicBezTo>
                  <a:pt x="1464936" y="2081342"/>
                  <a:pt x="1470212" y="2081306"/>
                  <a:pt x="1474694" y="2079812"/>
                </a:cubicBezTo>
                <a:cubicBezTo>
                  <a:pt x="1488203" y="2070806"/>
                  <a:pt x="1490142" y="2068710"/>
                  <a:pt x="1506071" y="2061883"/>
                </a:cubicBezTo>
                <a:cubicBezTo>
                  <a:pt x="1510414" y="2060022"/>
                  <a:pt x="1515292" y="2059513"/>
                  <a:pt x="1519518" y="2057400"/>
                </a:cubicBezTo>
                <a:cubicBezTo>
                  <a:pt x="1524336" y="2054991"/>
                  <a:pt x="1527805" y="2049983"/>
                  <a:pt x="1532965" y="2048435"/>
                </a:cubicBezTo>
                <a:cubicBezTo>
                  <a:pt x="1543084" y="2045399"/>
                  <a:pt x="1553882" y="2045447"/>
                  <a:pt x="1564341" y="2043953"/>
                </a:cubicBezTo>
                <a:cubicBezTo>
                  <a:pt x="1573306" y="2040965"/>
                  <a:pt x="1582185" y="2037703"/>
                  <a:pt x="1591236" y="2034988"/>
                </a:cubicBezTo>
                <a:cubicBezTo>
                  <a:pt x="1612073" y="2028737"/>
                  <a:pt x="1633350" y="2023938"/>
                  <a:pt x="1653988" y="2017059"/>
                </a:cubicBezTo>
                <a:cubicBezTo>
                  <a:pt x="1660327" y="2014946"/>
                  <a:pt x="1665456" y="2009795"/>
                  <a:pt x="1671918" y="2008094"/>
                </a:cubicBezTo>
                <a:cubicBezTo>
                  <a:pt x="1694021" y="2002277"/>
                  <a:pt x="1716980" y="2000190"/>
                  <a:pt x="1739153" y="1994647"/>
                </a:cubicBezTo>
                <a:lnTo>
                  <a:pt x="1757083" y="1990165"/>
                </a:lnTo>
                <a:cubicBezTo>
                  <a:pt x="1770505" y="1987068"/>
                  <a:pt x="1784114" y="1984749"/>
                  <a:pt x="1797424" y="1981200"/>
                </a:cubicBezTo>
                <a:cubicBezTo>
                  <a:pt x="1834029" y="1971438"/>
                  <a:pt x="1813775" y="1974256"/>
                  <a:pt x="1846730" y="1963271"/>
                </a:cubicBezTo>
                <a:cubicBezTo>
                  <a:pt x="1886324" y="1950073"/>
                  <a:pt x="1839643" y="1970588"/>
                  <a:pt x="1891553" y="1949824"/>
                </a:cubicBezTo>
                <a:cubicBezTo>
                  <a:pt x="1906494" y="1943847"/>
                  <a:pt x="1921222" y="1937306"/>
                  <a:pt x="1936377" y="1931894"/>
                </a:cubicBezTo>
                <a:cubicBezTo>
                  <a:pt x="1942178" y="1929822"/>
                  <a:pt x="1948278" y="1928681"/>
                  <a:pt x="1954306" y="1927412"/>
                </a:cubicBezTo>
                <a:cubicBezTo>
                  <a:pt x="1976671" y="1922704"/>
                  <a:pt x="1998842" y="1916636"/>
                  <a:pt x="2021541" y="1913965"/>
                </a:cubicBezTo>
                <a:cubicBezTo>
                  <a:pt x="2127567" y="1901491"/>
                  <a:pt x="2072293" y="1907545"/>
                  <a:pt x="2187388" y="1896035"/>
                </a:cubicBezTo>
                <a:cubicBezTo>
                  <a:pt x="2193365" y="1894541"/>
                  <a:pt x="2199304" y="1892889"/>
                  <a:pt x="2205318" y="1891553"/>
                </a:cubicBezTo>
                <a:cubicBezTo>
                  <a:pt x="2311971" y="1867855"/>
                  <a:pt x="2360386" y="1889112"/>
                  <a:pt x="2519083" y="1891553"/>
                </a:cubicBezTo>
                <a:lnTo>
                  <a:pt x="2608730" y="1887071"/>
                </a:lnTo>
                <a:lnTo>
                  <a:pt x="2779059" y="1882588"/>
                </a:lnTo>
                <a:cubicBezTo>
                  <a:pt x="2804379" y="1879306"/>
                  <a:pt x="2826556" y="1863768"/>
                  <a:pt x="2850777" y="1855694"/>
                </a:cubicBezTo>
                <a:cubicBezTo>
                  <a:pt x="2858004" y="1853285"/>
                  <a:pt x="2865718" y="1852706"/>
                  <a:pt x="2873188" y="1851212"/>
                </a:cubicBezTo>
                <a:cubicBezTo>
                  <a:pt x="2882153" y="1846730"/>
                  <a:pt x="2890405" y="1840371"/>
                  <a:pt x="2900083" y="1837765"/>
                </a:cubicBezTo>
                <a:cubicBezTo>
                  <a:pt x="2952848" y="1823559"/>
                  <a:pt x="2978739" y="1821209"/>
                  <a:pt x="3025588" y="1815353"/>
                </a:cubicBezTo>
                <a:cubicBezTo>
                  <a:pt x="3113430" y="1793392"/>
                  <a:pt x="3021792" y="1815698"/>
                  <a:pt x="3083859" y="1801906"/>
                </a:cubicBezTo>
                <a:cubicBezTo>
                  <a:pt x="3089873" y="1800570"/>
                  <a:pt x="3095727" y="1798526"/>
                  <a:pt x="3101788" y="1797424"/>
                </a:cubicBezTo>
                <a:cubicBezTo>
                  <a:pt x="3112183" y="1795534"/>
                  <a:pt x="3122706" y="1794435"/>
                  <a:pt x="3133165" y="1792941"/>
                </a:cubicBezTo>
                <a:cubicBezTo>
                  <a:pt x="3142130" y="1789953"/>
                  <a:pt x="3151259" y="1787420"/>
                  <a:pt x="3160059" y="1783977"/>
                </a:cubicBezTo>
                <a:cubicBezTo>
                  <a:pt x="3185639" y="1773967"/>
                  <a:pt x="3210332" y="1761674"/>
                  <a:pt x="3236259" y="1752600"/>
                </a:cubicBezTo>
                <a:cubicBezTo>
                  <a:pt x="3266141" y="1742141"/>
                  <a:pt x="3296511" y="1732982"/>
                  <a:pt x="3325906" y="1721224"/>
                </a:cubicBezTo>
                <a:cubicBezTo>
                  <a:pt x="3333377" y="1718236"/>
                  <a:pt x="3341121" y="1715857"/>
                  <a:pt x="3348318" y="1712259"/>
                </a:cubicBezTo>
                <a:cubicBezTo>
                  <a:pt x="3359092" y="1706872"/>
                  <a:pt x="3369088" y="1700041"/>
                  <a:pt x="3379694" y="1694330"/>
                </a:cubicBezTo>
                <a:cubicBezTo>
                  <a:pt x="3388519" y="1689578"/>
                  <a:pt x="3398570" y="1686897"/>
                  <a:pt x="3406588" y="1680883"/>
                </a:cubicBezTo>
                <a:cubicBezTo>
                  <a:pt x="3416731" y="1673276"/>
                  <a:pt x="3424007" y="1662411"/>
                  <a:pt x="3433483" y="1653988"/>
                </a:cubicBezTo>
                <a:cubicBezTo>
                  <a:pt x="3467305" y="1623925"/>
                  <a:pt x="3424016" y="1686118"/>
                  <a:pt x="3478306" y="1604683"/>
                </a:cubicBezTo>
                <a:cubicBezTo>
                  <a:pt x="3489820" y="1587412"/>
                  <a:pt x="3509683" y="1550894"/>
                  <a:pt x="3509683" y="1550894"/>
                </a:cubicBezTo>
                <a:cubicBezTo>
                  <a:pt x="3515659" y="1513541"/>
                  <a:pt x="3524381" y="1476525"/>
                  <a:pt x="3527612" y="1438835"/>
                </a:cubicBezTo>
                <a:cubicBezTo>
                  <a:pt x="3542514" y="1264980"/>
                  <a:pt x="3527249" y="1332589"/>
                  <a:pt x="3554506" y="1232647"/>
                </a:cubicBezTo>
                <a:cubicBezTo>
                  <a:pt x="3556000" y="1214718"/>
                  <a:pt x="3556182" y="1196630"/>
                  <a:pt x="3558988" y="1178859"/>
                </a:cubicBezTo>
                <a:cubicBezTo>
                  <a:pt x="3565158" y="1139784"/>
                  <a:pt x="3574742" y="1101313"/>
                  <a:pt x="3581400" y="1062318"/>
                </a:cubicBezTo>
                <a:cubicBezTo>
                  <a:pt x="3585205" y="1040030"/>
                  <a:pt x="3587377" y="1017495"/>
                  <a:pt x="3590365" y="995083"/>
                </a:cubicBezTo>
                <a:cubicBezTo>
                  <a:pt x="3584389" y="863600"/>
                  <a:pt x="3584118" y="731734"/>
                  <a:pt x="3572436" y="600635"/>
                </a:cubicBezTo>
                <a:cubicBezTo>
                  <a:pt x="3570589" y="579907"/>
                  <a:pt x="3557136" y="561923"/>
                  <a:pt x="3550024" y="542365"/>
                </a:cubicBezTo>
                <a:cubicBezTo>
                  <a:pt x="3545180" y="529044"/>
                  <a:pt x="3542916" y="514702"/>
                  <a:pt x="3536577" y="502024"/>
                </a:cubicBezTo>
                <a:cubicBezTo>
                  <a:pt x="3506980" y="442830"/>
                  <a:pt x="3489244" y="374010"/>
                  <a:pt x="3442447" y="327212"/>
                </a:cubicBezTo>
                <a:cubicBezTo>
                  <a:pt x="3431988" y="316753"/>
                  <a:pt x="3420966" y="306829"/>
                  <a:pt x="3411071" y="295835"/>
                </a:cubicBezTo>
                <a:cubicBezTo>
                  <a:pt x="3394050" y="276923"/>
                  <a:pt x="3379757" y="255556"/>
                  <a:pt x="3361765" y="237565"/>
                </a:cubicBezTo>
                <a:cubicBezTo>
                  <a:pt x="3355605" y="231405"/>
                  <a:pt x="3346156" y="229560"/>
                  <a:pt x="3339353" y="224118"/>
                </a:cubicBezTo>
                <a:cubicBezTo>
                  <a:pt x="3216728" y="126019"/>
                  <a:pt x="3430660" y="283531"/>
                  <a:pt x="3285565" y="183777"/>
                </a:cubicBezTo>
                <a:cubicBezTo>
                  <a:pt x="3271527" y="174126"/>
                  <a:pt x="3258852" y="162622"/>
                  <a:pt x="3245224" y="152400"/>
                </a:cubicBezTo>
                <a:cubicBezTo>
                  <a:pt x="3240914" y="149168"/>
                  <a:pt x="3236506" y="146015"/>
                  <a:pt x="3231777" y="143435"/>
                </a:cubicBezTo>
                <a:cubicBezTo>
                  <a:pt x="3183045" y="116854"/>
                  <a:pt x="3196880" y="127872"/>
                  <a:pt x="3133165" y="103094"/>
                </a:cubicBezTo>
                <a:cubicBezTo>
                  <a:pt x="3126938" y="100672"/>
                  <a:pt x="3121515" y="96413"/>
                  <a:pt x="3115236" y="94130"/>
                </a:cubicBezTo>
                <a:cubicBezTo>
                  <a:pt x="3105013" y="90413"/>
                  <a:pt x="3094248" y="88389"/>
                  <a:pt x="3083859" y="85165"/>
                </a:cubicBezTo>
                <a:cubicBezTo>
                  <a:pt x="2970736" y="50057"/>
                  <a:pt x="3020814" y="59715"/>
                  <a:pt x="2958353" y="49306"/>
                </a:cubicBezTo>
                <a:cubicBezTo>
                  <a:pt x="2950882" y="46318"/>
                  <a:pt x="2943845" y="41847"/>
                  <a:pt x="2935941" y="40341"/>
                </a:cubicBezTo>
                <a:cubicBezTo>
                  <a:pt x="2891659" y="31906"/>
                  <a:pt x="2841903" y="29889"/>
                  <a:pt x="2796988" y="26894"/>
                </a:cubicBezTo>
                <a:cubicBezTo>
                  <a:pt x="2786529" y="25400"/>
                  <a:pt x="2775731" y="25448"/>
                  <a:pt x="2765612" y="22412"/>
                </a:cubicBezTo>
                <a:cubicBezTo>
                  <a:pt x="2760452" y="20864"/>
                  <a:pt x="2757167" y="15448"/>
                  <a:pt x="2752165" y="13447"/>
                </a:cubicBezTo>
                <a:cubicBezTo>
                  <a:pt x="2742065" y="9407"/>
                  <a:pt x="2731556" y="6021"/>
                  <a:pt x="2720788" y="4483"/>
                </a:cubicBezTo>
                <a:cubicBezTo>
                  <a:pt x="2700028" y="1517"/>
                  <a:pt x="2678953" y="1494"/>
                  <a:pt x="2658036" y="0"/>
                </a:cubicBezTo>
                <a:cubicBezTo>
                  <a:pt x="2535281" y="7222"/>
                  <a:pt x="2616303" y="-2263"/>
                  <a:pt x="2563906" y="8965"/>
                </a:cubicBezTo>
                <a:cubicBezTo>
                  <a:pt x="2549007" y="12158"/>
                  <a:pt x="2519083" y="17930"/>
                  <a:pt x="2519083" y="17930"/>
                </a:cubicBezTo>
                <a:cubicBezTo>
                  <a:pt x="2501153" y="25400"/>
                  <a:pt x="2482667" y="31654"/>
                  <a:pt x="2465294" y="40341"/>
                </a:cubicBezTo>
                <a:cubicBezTo>
                  <a:pt x="2459318" y="43329"/>
                  <a:pt x="2453645" y="47022"/>
                  <a:pt x="2447365" y="49306"/>
                </a:cubicBezTo>
                <a:cubicBezTo>
                  <a:pt x="2437142" y="53023"/>
                  <a:pt x="2426307" y="54831"/>
                  <a:pt x="2415988" y="58271"/>
                </a:cubicBezTo>
                <a:cubicBezTo>
                  <a:pt x="2408355" y="60815"/>
                  <a:pt x="2401339" y="65118"/>
                  <a:pt x="2393577" y="67235"/>
                </a:cubicBezTo>
                <a:cubicBezTo>
                  <a:pt x="2384809" y="69626"/>
                  <a:pt x="2375648" y="70224"/>
                  <a:pt x="2366683" y="71718"/>
                </a:cubicBezTo>
                <a:cubicBezTo>
                  <a:pt x="2354730" y="77694"/>
                  <a:pt x="2343107" y="84383"/>
                  <a:pt x="2330824" y="89647"/>
                </a:cubicBezTo>
                <a:cubicBezTo>
                  <a:pt x="2302902" y="101613"/>
                  <a:pt x="2275460" y="103851"/>
                  <a:pt x="2245659" y="107577"/>
                </a:cubicBezTo>
                <a:cubicBezTo>
                  <a:pt x="2220525" y="115955"/>
                  <a:pt x="2236792" y="110914"/>
                  <a:pt x="2196353" y="121024"/>
                </a:cubicBezTo>
                <a:lnTo>
                  <a:pt x="2178424" y="125506"/>
                </a:lnTo>
                <a:cubicBezTo>
                  <a:pt x="2157821" y="135807"/>
                  <a:pt x="2167176" y="134471"/>
                  <a:pt x="2151530" y="134471"/>
                </a:cubicBezTo>
                <a:lnTo>
                  <a:pt x="2102224" y="174812"/>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221DBF98-9F39-47C2-A9E1-2ACAB134E3FD}"/>
              </a:ext>
            </a:extLst>
          </p:cNvPr>
          <p:cNvSpPr/>
          <p:nvPr/>
        </p:nvSpPr>
        <p:spPr>
          <a:xfrm>
            <a:off x="3982767" y="2917082"/>
            <a:ext cx="2207362" cy="400110"/>
          </a:xfrm>
          <a:prstGeom prst="rect">
            <a:avLst/>
          </a:prstGeom>
        </p:spPr>
        <p:txBody>
          <a:bodyPr wrap="square">
            <a:spAutoFit/>
          </a:bodyPr>
          <a:lstStyle/>
          <a:p>
            <a:pPr lvl="0" algn="ctr"/>
            <a:r>
              <a:rPr lang="en-AU" sz="2000" dirty="0">
                <a:solidFill>
                  <a:schemeClr val="accent2"/>
                </a:solidFill>
                <a:latin typeface="Ink Free" panose="03080402000500000000" pitchFamily="66" charset="0"/>
              </a:rPr>
              <a:t>Value judgement</a:t>
            </a:r>
          </a:p>
        </p:txBody>
      </p:sp>
    </p:spTree>
    <p:extLst>
      <p:ext uri="{BB962C8B-B14F-4D97-AF65-F5344CB8AC3E}">
        <p14:creationId xmlns:p14="http://schemas.microsoft.com/office/powerpoint/2010/main" val="34791634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EB53F-D0E4-462A-A5C6-5EB90E8D1C3F}"/>
              </a:ext>
            </a:extLst>
          </p:cNvPr>
          <p:cNvSpPr>
            <a:spLocks noGrp="1"/>
          </p:cNvSpPr>
          <p:nvPr>
            <p:ph type="title"/>
          </p:nvPr>
        </p:nvSpPr>
        <p:spPr/>
        <p:txBody>
          <a:bodyPr/>
          <a:lstStyle/>
          <a:p>
            <a:r>
              <a:rPr lang="en-AU" dirty="0"/>
              <a:t>How to compare?</a:t>
            </a:r>
          </a:p>
        </p:txBody>
      </p:sp>
      <p:sp>
        <p:nvSpPr>
          <p:cNvPr id="3" name="Content Placeholder 2">
            <a:extLst>
              <a:ext uri="{FF2B5EF4-FFF2-40B4-BE49-F238E27FC236}">
                <a16:creationId xmlns:a16="http://schemas.microsoft.com/office/drawing/2014/main" id="{90F7EBB7-835C-4BC5-90BC-CE6772B19C34}"/>
              </a:ext>
            </a:extLst>
          </p:cNvPr>
          <p:cNvSpPr>
            <a:spLocks noGrp="1"/>
          </p:cNvSpPr>
          <p:nvPr>
            <p:ph idx="1"/>
          </p:nvPr>
        </p:nvSpPr>
        <p:spPr/>
        <p:txBody>
          <a:bodyPr/>
          <a:lstStyle/>
          <a:p>
            <a:pPr marL="0" indent="0">
              <a:buNone/>
            </a:pPr>
            <a:r>
              <a:rPr lang="en-AU" dirty="0"/>
              <a:t>Satisfaction?</a:t>
            </a:r>
          </a:p>
          <a:p>
            <a:pPr marL="0" indent="0">
              <a:buNone/>
            </a:pPr>
            <a:r>
              <a:rPr lang="en-AU" dirty="0"/>
              <a:t>Observable</a:t>
            </a:r>
            <a:r>
              <a:rPr lang="en-AU" baseline="0" dirty="0"/>
              <a:t> behaviour!</a:t>
            </a:r>
          </a:p>
        </p:txBody>
      </p:sp>
    </p:spTree>
    <p:extLst>
      <p:ext uri="{BB962C8B-B14F-4D97-AF65-F5344CB8AC3E}">
        <p14:creationId xmlns:p14="http://schemas.microsoft.com/office/powerpoint/2010/main" val="308389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DF9D26-57D5-4FAF-A5D6-06C07E0C6AD6}"/>
              </a:ext>
            </a:extLst>
          </p:cNvPr>
          <p:cNvPicPr>
            <a:picLocks noChangeAspect="1"/>
          </p:cNvPicPr>
          <p:nvPr/>
        </p:nvPicPr>
        <p:blipFill>
          <a:blip r:embed="rId3"/>
          <a:stretch>
            <a:fillRect/>
          </a:stretch>
        </p:blipFill>
        <p:spPr>
          <a:xfrm>
            <a:off x="8031322" y="1039693"/>
            <a:ext cx="3679414" cy="4003966"/>
          </a:xfrm>
          <a:prstGeom prst="rect">
            <a:avLst/>
          </a:prstGeom>
          <a:effectLst>
            <a:outerShdw blurRad="50800" dist="38100" dir="2700000" algn="tl" rotWithShape="0">
              <a:prstClr val="black">
                <a:alpha val="40000"/>
              </a:prstClr>
            </a:outerShdw>
          </a:effectLst>
        </p:spPr>
      </p:pic>
      <p:pic>
        <p:nvPicPr>
          <p:cNvPr id="5" name="Content Placeholder 4">
            <a:extLst>
              <a:ext uri="{FF2B5EF4-FFF2-40B4-BE49-F238E27FC236}">
                <a16:creationId xmlns:a16="http://schemas.microsoft.com/office/drawing/2014/main" id="{F509636A-6112-49C6-84B4-B6363E014F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1493" y="1188722"/>
            <a:ext cx="2025333" cy="2025333"/>
          </a:xfrm>
          <a:prstGeom prst="rect">
            <a:avLst/>
          </a:prstGeom>
        </p:spPr>
      </p:pic>
      <p:pic>
        <p:nvPicPr>
          <p:cNvPr id="14" name="Graphic 13" descr="Line Arrow: Slight curve">
            <a:extLst>
              <a:ext uri="{FF2B5EF4-FFF2-40B4-BE49-F238E27FC236}">
                <a16:creationId xmlns:a16="http://schemas.microsoft.com/office/drawing/2014/main" id="{9545AD01-2D32-46CB-8670-8A2B0B1CB8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08780" y="1859439"/>
            <a:ext cx="914400" cy="914400"/>
          </a:xfrm>
          <a:prstGeom prst="rect">
            <a:avLst/>
          </a:prstGeom>
        </p:spPr>
      </p:pic>
      <p:pic>
        <p:nvPicPr>
          <p:cNvPr id="15" name="Graphic 14" descr="Line Arrow: Slight curve">
            <a:extLst>
              <a:ext uri="{FF2B5EF4-FFF2-40B4-BE49-F238E27FC236}">
                <a16:creationId xmlns:a16="http://schemas.microsoft.com/office/drawing/2014/main" id="{E2C69776-956F-4A47-B434-34C0D442087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08780" y="2402841"/>
            <a:ext cx="914400" cy="914400"/>
          </a:xfrm>
          <a:prstGeom prst="rect">
            <a:avLst/>
          </a:prstGeom>
        </p:spPr>
      </p:pic>
      <p:pic>
        <p:nvPicPr>
          <p:cNvPr id="16" name="Graphic 15" descr="Line Arrow: Slight curve">
            <a:extLst>
              <a:ext uri="{FF2B5EF4-FFF2-40B4-BE49-F238E27FC236}">
                <a16:creationId xmlns:a16="http://schemas.microsoft.com/office/drawing/2014/main" id="{54D092F9-E126-4889-81E5-274B0A66FEE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08780" y="2971800"/>
            <a:ext cx="914400" cy="914400"/>
          </a:xfrm>
          <a:prstGeom prst="rect">
            <a:avLst/>
          </a:prstGeom>
        </p:spPr>
      </p:pic>
      <p:pic>
        <p:nvPicPr>
          <p:cNvPr id="17" name="Graphic 16" descr="Line Arrow: Slight curve">
            <a:extLst>
              <a:ext uri="{FF2B5EF4-FFF2-40B4-BE49-F238E27FC236}">
                <a16:creationId xmlns:a16="http://schemas.microsoft.com/office/drawing/2014/main" id="{846AAB40-F574-49A7-95B1-EC53746D58E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08780" y="4099090"/>
            <a:ext cx="914400" cy="914400"/>
          </a:xfrm>
          <a:prstGeom prst="rect">
            <a:avLst/>
          </a:prstGeom>
        </p:spPr>
      </p:pic>
      <p:pic>
        <p:nvPicPr>
          <p:cNvPr id="18" name="Graphic 17" descr="Line Arrow: Slight curve">
            <a:extLst>
              <a:ext uri="{FF2B5EF4-FFF2-40B4-BE49-F238E27FC236}">
                <a16:creationId xmlns:a16="http://schemas.microsoft.com/office/drawing/2014/main" id="{723B328B-4D53-40A4-9B5E-0A5B8A640AA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08780" y="3518693"/>
            <a:ext cx="914400" cy="914400"/>
          </a:xfrm>
          <a:prstGeom prst="rect">
            <a:avLst/>
          </a:prstGeom>
        </p:spPr>
      </p:pic>
      <p:sp>
        <p:nvSpPr>
          <p:cNvPr id="19" name="TextBox 18">
            <a:extLst>
              <a:ext uri="{FF2B5EF4-FFF2-40B4-BE49-F238E27FC236}">
                <a16:creationId xmlns:a16="http://schemas.microsoft.com/office/drawing/2014/main" id="{6F9A5CF8-3A97-472F-8557-35443639B877}"/>
              </a:ext>
            </a:extLst>
          </p:cNvPr>
          <p:cNvSpPr txBox="1"/>
          <p:nvPr/>
        </p:nvSpPr>
        <p:spPr>
          <a:xfrm>
            <a:off x="3904585" y="5399655"/>
            <a:ext cx="152278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panose="020F0502020204030204"/>
                <a:ea typeface="+mn-ea"/>
                <a:cs typeface="+mn-cs"/>
              </a:rPr>
              <a:t>Weight</a:t>
            </a:r>
          </a:p>
        </p:txBody>
      </p:sp>
      <p:sp>
        <p:nvSpPr>
          <p:cNvPr id="20" name="TextBox 19">
            <a:extLst>
              <a:ext uri="{FF2B5EF4-FFF2-40B4-BE49-F238E27FC236}">
                <a16:creationId xmlns:a16="http://schemas.microsoft.com/office/drawing/2014/main" id="{C2A860FF-AD24-4469-BCE3-AA561BD02610}"/>
              </a:ext>
            </a:extLst>
          </p:cNvPr>
          <p:cNvSpPr txBox="1"/>
          <p:nvPr/>
        </p:nvSpPr>
        <p:spPr>
          <a:xfrm>
            <a:off x="7202284" y="5399655"/>
            <a:ext cx="104547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panose="020F0502020204030204"/>
                <a:ea typeface="+mn-ea"/>
                <a:cs typeface="+mn-cs"/>
              </a:rPr>
              <a:t>Gain</a:t>
            </a: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143A5D59-7325-41FD-98D5-6F085FDD2688}"/>
              </a:ext>
            </a:extLst>
          </p:cNvPr>
          <p:cNvSpPr txBox="1"/>
          <p:nvPr/>
        </p:nvSpPr>
        <p:spPr>
          <a:xfrm>
            <a:off x="6191219" y="5388500"/>
            <a:ext cx="41389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1E6F4B81-0226-5346-9AAD-57488128BA3C}"/>
              </a:ext>
            </a:extLst>
          </p:cNvPr>
          <p:cNvSpPr txBox="1"/>
          <p:nvPr/>
        </p:nvSpPr>
        <p:spPr>
          <a:xfrm>
            <a:off x="7725023" y="2112327"/>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25" name="TextBox 24">
            <a:extLst>
              <a:ext uri="{FF2B5EF4-FFF2-40B4-BE49-F238E27FC236}">
                <a16:creationId xmlns:a16="http://schemas.microsoft.com/office/drawing/2014/main" id="{F791FD80-05E7-2448-A2E6-F2CD06A4C74B}"/>
              </a:ext>
            </a:extLst>
          </p:cNvPr>
          <p:cNvSpPr txBox="1"/>
          <p:nvPr/>
        </p:nvSpPr>
        <p:spPr>
          <a:xfrm>
            <a:off x="7725023" y="2672634"/>
            <a:ext cx="648000" cy="408623"/>
          </a:xfrm>
          <a:prstGeom prst="roundRect">
            <a:avLst/>
          </a:prstGeom>
          <a:gradFill flip="none" rotWithShape="1">
            <a:gsLst>
              <a:gs pos="0">
                <a:srgbClr val="C00000"/>
              </a:gs>
              <a:gs pos="48000">
                <a:srgbClr val="FF0000"/>
              </a:gs>
              <a:gs pos="100000">
                <a:srgbClr val="FF4747"/>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Bad</a:t>
            </a:r>
          </a:p>
        </p:txBody>
      </p:sp>
      <p:sp>
        <p:nvSpPr>
          <p:cNvPr id="29" name="TextBox 28">
            <a:extLst>
              <a:ext uri="{FF2B5EF4-FFF2-40B4-BE49-F238E27FC236}">
                <a16:creationId xmlns:a16="http://schemas.microsoft.com/office/drawing/2014/main" id="{DDE8BB46-878D-2246-9AFC-9097EB6D09F5}"/>
              </a:ext>
            </a:extLst>
          </p:cNvPr>
          <p:cNvSpPr txBox="1"/>
          <p:nvPr/>
        </p:nvSpPr>
        <p:spPr>
          <a:xfrm>
            <a:off x="7725023" y="3265582"/>
            <a:ext cx="648000" cy="408623"/>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Good</a:t>
            </a:r>
          </a:p>
        </p:txBody>
      </p:sp>
      <p:sp>
        <p:nvSpPr>
          <p:cNvPr id="30" name="TextBox 29">
            <a:extLst>
              <a:ext uri="{FF2B5EF4-FFF2-40B4-BE49-F238E27FC236}">
                <a16:creationId xmlns:a16="http://schemas.microsoft.com/office/drawing/2014/main" id="{77F1AEC0-6A71-624C-9780-3272927E7BA5}"/>
              </a:ext>
            </a:extLst>
          </p:cNvPr>
          <p:cNvSpPr txBox="1"/>
          <p:nvPr/>
        </p:nvSpPr>
        <p:spPr>
          <a:xfrm>
            <a:off x="7725023" y="3814049"/>
            <a:ext cx="648000" cy="408623"/>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Fair</a:t>
            </a:r>
          </a:p>
        </p:txBody>
      </p:sp>
      <p:sp>
        <p:nvSpPr>
          <p:cNvPr id="31" name="TextBox 30">
            <a:extLst>
              <a:ext uri="{FF2B5EF4-FFF2-40B4-BE49-F238E27FC236}">
                <a16:creationId xmlns:a16="http://schemas.microsoft.com/office/drawing/2014/main" id="{58BAE081-AD18-6B48-9971-DEEC7E691EA6}"/>
              </a:ext>
            </a:extLst>
          </p:cNvPr>
          <p:cNvSpPr txBox="1"/>
          <p:nvPr/>
        </p:nvSpPr>
        <p:spPr>
          <a:xfrm>
            <a:off x="7725023" y="4378904"/>
            <a:ext cx="648000" cy="408623"/>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rPr>
              <a:t>Good</a:t>
            </a:r>
          </a:p>
        </p:txBody>
      </p:sp>
    </p:spTree>
    <p:extLst>
      <p:ext uri="{BB962C8B-B14F-4D97-AF65-F5344CB8AC3E}">
        <p14:creationId xmlns:p14="http://schemas.microsoft.com/office/powerpoint/2010/main" val="227157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75E-6 -4.81481E-6 L -0.00026 0.08334 " pathEditMode="relative" rAng="0" ptsTypes="AA">
                                      <p:cBhvr>
                                        <p:cTn id="10" dur="1000" fill="hold"/>
                                        <p:tgtEl>
                                          <p:spTgt spid="5"/>
                                        </p:tgtEl>
                                        <p:attrNameLst>
                                          <p:attrName>ppt_x</p:attrName>
                                          <p:attrName>ppt_y</p:attrName>
                                        </p:attrNameLst>
                                      </p:cBhvr>
                                      <p:rCtr x="-13" y="4167"/>
                                    </p:animMotion>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0.00026 0.08334 L -0.00026 0.16274 " pathEditMode="relative" rAng="0" ptsTypes="AA">
                                      <p:cBhvr>
                                        <p:cTn id="21" dur="1000" fill="hold"/>
                                        <p:tgtEl>
                                          <p:spTgt spid="5"/>
                                        </p:tgtEl>
                                        <p:attrNameLst>
                                          <p:attrName>ppt_x</p:attrName>
                                          <p:attrName>ppt_y</p:attrName>
                                        </p:attrNameLst>
                                      </p:cBhvr>
                                      <p:rCtr x="0" y="3958"/>
                                    </p:animMotion>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0.00026 0.16274 L -0.00026 0.24561 " pathEditMode="relative" rAng="0" ptsTypes="AA">
                                      <p:cBhvr>
                                        <p:cTn id="32" dur="1000" fill="hold"/>
                                        <p:tgtEl>
                                          <p:spTgt spid="5"/>
                                        </p:tgtEl>
                                        <p:attrNameLst>
                                          <p:attrName>ppt_x</p:attrName>
                                          <p:attrName>ppt_y</p:attrName>
                                        </p:attrNameLst>
                                      </p:cBhvr>
                                      <p:rCtr x="-26" y="4144"/>
                                    </p:animMotion>
                                  </p:childTnLst>
                                </p:cTn>
                              </p:par>
                            </p:childTnLst>
                          </p:cTn>
                        </p:par>
                        <p:par>
                          <p:cTn id="33" fill="hold">
                            <p:stCondLst>
                              <p:cond delay="1000"/>
                            </p:stCondLst>
                            <p:childTnLst>
                              <p:par>
                                <p:cTn id="34" presetID="1"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0.00026 0.2456 L 0.00052 0.32524 " pathEditMode="relative" rAng="0" ptsTypes="AA">
                                      <p:cBhvr>
                                        <p:cTn id="43" dur="1000" fill="hold"/>
                                        <p:tgtEl>
                                          <p:spTgt spid="5"/>
                                        </p:tgtEl>
                                        <p:attrNameLst>
                                          <p:attrName>ppt_x</p:attrName>
                                          <p:attrName>ppt_y</p:attrName>
                                        </p:attrNameLst>
                                      </p:cBhvr>
                                      <p:rCtr x="13" y="4676"/>
                                    </p:animMotion>
                                  </p:childTnLst>
                                </p:cTn>
                              </p:par>
                            </p:childTnLst>
                          </p:cTn>
                        </p:par>
                        <p:par>
                          <p:cTn id="44" fill="hold">
                            <p:stCondLst>
                              <p:cond delay="1000"/>
                            </p:stCondLst>
                            <p:childTnLst>
                              <p:par>
                                <p:cTn id="45" presetID="1" presetClass="entr" presetSubtype="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animBg="1"/>
      <p:bldP spid="25" grpId="0" animBg="1"/>
      <p:bldP spid="29" grpId="0" animBg="1"/>
      <p:bldP spid="30" grpId="0" animBg="1"/>
      <p:bldP spid="3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C550-5209-1B4A-97B6-4ADD7CD4368D}"/>
              </a:ext>
            </a:extLst>
          </p:cNvPr>
          <p:cNvSpPr>
            <a:spLocks noGrp="1"/>
          </p:cNvSpPr>
          <p:nvPr>
            <p:ph type="title"/>
          </p:nvPr>
        </p:nvSpPr>
        <p:spPr/>
        <p:txBody>
          <a:bodyPr/>
          <a:lstStyle/>
          <a:p>
            <a:r>
              <a:rPr lang="en-US" dirty="0"/>
              <a:t>Possible observations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8C34EE-2502-D647-AA9B-CC858CA1AA7D}"/>
                  </a:ext>
                </a:extLst>
              </p:cNvPr>
              <p:cNvSpPr>
                <a:spLocks noGrp="1"/>
              </p:cNvSpPr>
              <p:nvPr>
                <p:ph idx="1"/>
              </p:nvPr>
            </p:nvSpPr>
            <p:spPr/>
            <p:txBody>
              <a:bodyPr>
                <a:normAutofit fontScale="92500"/>
              </a:bodyPr>
              <a:lstStyle/>
              <a:p>
                <a:pPr marL="0" indent="0">
                  <a:spcBef>
                    <a:spcPts val="2200"/>
                  </a:spcBef>
                  <a:buNone/>
                </a:pPr>
                <a:r>
                  <a:rPr lang="en-US" dirty="0"/>
                  <a:t>Gaze impressions, either by eye-tracking or by inference from other behavior, connected to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𝑊</m:t>
                        </m:r>
                      </m:e>
                      <m:sub>
                        <m:r>
                          <a:rPr lang="en-AU" b="0" i="1" smtClean="0">
                            <a:latin typeface="Cambria Math" panose="02040503050406030204" pitchFamily="18" charset="0"/>
                          </a:rPr>
                          <m:t>𝑖</m:t>
                        </m:r>
                      </m:sub>
                    </m:sSub>
                    <m:r>
                      <a:rPr lang="en-AU" b="0" i="1" smtClean="0">
                        <a:latin typeface="Cambria Math" panose="02040503050406030204" pitchFamily="18" charset="0"/>
                      </a:rPr>
                      <m:t>.</m:t>
                    </m:r>
                  </m:oMath>
                </a14:m>
                <a:endParaRPr lang="en-US" dirty="0"/>
              </a:p>
              <a:p>
                <a:pPr marL="0" indent="0">
                  <a:spcBef>
                    <a:spcPts val="2200"/>
                  </a:spcBef>
                  <a:buNone/>
                </a:pPr>
                <a:r>
                  <a:rPr lang="en-US" dirty="0"/>
                  <a:t>Continuations,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𝐶</m:t>
                        </m:r>
                      </m:e>
                      <m:sub>
                        <m:r>
                          <a:rPr lang="en-AU" b="0" i="1" smtClean="0">
                            <a:latin typeface="Cambria Math" panose="02040503050406030204" pitchFamily="18" charset="0"/>
                          </a:rPr>
                          <m:t>𝑖</m:t>
                        </m:r>
                      </m:sub>
                    </m:sSub>
                    <m:r>
                      <a:rPr lang="en-AU" b="0" i="1" smtClean="0">
                        <a:latin typeface="Cambria Math" panose="02040503050406030204" pitchFamily="18" charset="0"/>
                      </a:rPr>
                      <m:t>,</m:t>
                    </m:r>
                  </m:oMath>
                </a14:m>
                <a:r>
                  <a:rPr lang="en-US" dirty="0"/>
                  <a:t> derived from gaze impressions or other behavior.</a:t>
                </a:r>
              </a:p>
              <a:p>
                <a:pPr marL="0" indent="0">
                  <a:spcBef>
                    <a:spcPts val="2200"/>
                  </a:spcBef>
                  <a:buNone/>
                </a:pPr>
                <a:r>
                  <a:rPr lang="en-US" dirty="0"/>
                  <a:t>User “last document viewed” behavior, connected to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𝑖</m:t>
                        </m:r>
                      </m:sub>
                    </m:sSub>
                  </m:oMath>
                </a14:m>
                <a:r>
                  <a:rPr lang="en-US" dirty="0"/>
                  <a:t>.</a:t>
                </a:r>
              </a:p>
              <a:p>
                <a:pPr marL="0" indent="0">
                  <a:spcBef>
                    <a:spcPts val="2200"/>
                  </a:spcBef>
                  <a:buNone/>
                </a:pPr>
                <a:r>
                  <a:rPr lang="en-US" dirty="0"/>
                  <a:t>User click-throughs, as an indicator of relevance (or maybe of non-relevance!),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𝑟</m:t>
                        </m:r>
                      </m:e>
                      <m:sub>
                        <m:r>
                          <a:rPr lang="en-AU" b="0" i="1" smtClean="0">
                            <a:latin typeface="Cambria Math" panose="02040503050406030204" pitchFamily="18" charset="0"/>
                          </a:rPr>
                          <m:t>𝑖</m:t>
                        </m:r>
                      </m:sub>
                    </m:sSub>
                  </m:oMath>
                </a14:m>
                <a:r>
                  <a:rPr lang="en-US" dirty="0"/>
                  <a:t>. Use with care!</a:t>
                </a:r>
              </a:p>
              <a:p>
                <a:pPr marL="0" indent="0">
                  <a:spcBef>
                    <a:spcPts val="2200"/>
                  </a:spcBef>
                  <a:buNone/>
                </a:pPr>
                <a:r>
                  <a:rPr lang="en-US" dirty="0"/>
                  <a:t>User (non-)reformulation rates, as an indicator of outcome/satisfaction?</a:t>
                </a:r>
              </a:p>
              <a:p>
                <a:pPr marL="0" indent="0">
                  <a:spcBef>
                    <a:spcPts val="2200"/>
                  </a:spcBef>
                  <a:buNone/>
                </a:pPr>
                <a:r>
                  <a:rPr lang="en-US" dirty="0"/>
                  <a:t>Conversion rates (e-commerce), sales, net revenue.</a:t>
                </a:r>
              </a:p>
              <a:p>
                <a:pPr marL="0" indent="0">
                  <a:spcBef>
                    <a:spcPts val="2200"/>
                  </a:spcBef>
                  <a:buNone/>
                </a:pPr>
                <a:endParaRPr lang="en-US" dirty="0"/>
              </a:p>
              <a:p>
                <a:pPr marL="0" indent="0">
                  <a:spcBef>
                    <a:spcPts val="2200"/>
                  </a:spcBef>
                  <a:buNone/>
                </a:pPr>
                <a:endParaRPr lang="en-US" dirty="0"/>
              </a:p>
              <a:p>
                <a:pPr marL="0" indent="0">
                  <a:spcBef>
                    <a:spcPts val="2200"/>
                  </a:spcBef>
                  <a:buNone/>
                </a:pPr>
                <a:endParaRPr lang="en-US" dirty="0"/>
              </a:p>
              <a:p>
                <a:pPr marL="0" indent="0">
                  <a:spcBef>
                    <a:spcPts val="2200"/>
                  </a:spcBef>
                  <a:buNone/>
                </a:pPr>
                <a:endParaRPr lang="en-US" dirty="0"/>
              </a:p>
            </p:txBody>
          </p:sp>
        </mc:Choice>
        <mc:Fallback xmlns="">
          <p:sp>
            <p:nvSpPr>
              <p:cNvPr id="3" name="Content Placeholder 2">
                <a:extLst>
                  <a:ext uri="{FF2B5EF4-FFF2-40B4-BE49-F238E27FC236}">
                    <a16:creationId xmlns:a16="http://schemas.microsoft.com/office/drawing/2014/main" id="{4E8C34EE-2502-D647-AA9B-CC858CA1AA7D}"/>
                  </a:ext>
                </a:extLst>
              </p:cNvPr>
              <p:cNvSpPr>
                <a:spLocks noGrp="1" noRot="1" noChangeAspect="1" noMove="1" noResize="1" noEditPoints="1" noAdjustHandles="1" noChangeArrowheads="1" noChangeShapeType="1" noTextEdit="1"/>
              </p:cNvSpPr>
              <p:nvPr>
                <p:ph idx="1"/>
              </p:nvPr>
            </p:nvSpPr>
            <p:spPr>
              <a:blipFill>
                <a:blip r:embed="rId3"/>
                <a:stretch>
                  <a:fillRect l="-965" t="-2339" b="-3509"/>
                </a:stretch>
              </a:blipFill>
            </p:spPr>
            <p:txBody>
              <a:bodyPr/>
              <a:lstStyle/>
              <a:p>
                <a:r>
                  <a:rPr lang="en-US">
                    <a:noFill/>
                  </a:rPr>
                  <a:t> </a:t>
                </a:r>
              </a:p>
            </p:txBody>
          </p:sp>
        </mc:Fallback>
      </mc:AlternateContent>
    </p:spTree>
    <p:extLst>
      <p:ext uri="{BB962C8B-B14F-4D97-AF65-F5344CB8AC3E}">
        <p14:creationId xmlns:p14="http://schemas.microsoft.com/office/powerpoint/2010/main" val="22205785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80DC-8202-8E49-AB66-7F36BC784428}"/>
              </a:ext>
            </a:extLst>
          </p:cNvPr>
          <p:cNvSpPr>
            <a:spLocks noGrp="1"/>
          </p:cNvSpPr>
          <p:nvPr>
            <p:ph type="title"/>
          </p:nvPr>
        </p:nvSpPr>
        <p:spPr/>
        <p:txBody>
          <a:bodyPr/>
          <a:lstStyle/>
          <a:p>
            <a:r>
              <a:rPr lang="en-US" dirty="0"/>
              <a:t>Impressions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76B20A-9D1E-614A-B268-98F7E7EC84F6}"/>
                  </a:ext>
                </a:extLst>
              </p:cNvPr>
              <p:cNvSpPr>
                <a:spLocks noGrp="1"/>
              </p:cNvSpPr>
              <p:nvPr>
                <p:ph idx="1"/>
              </p:nvPr>
            </p:nvSpPr>
            <p:spPr/>
            <p:txBody>
              <a:bodyPr/>
              <a:lstStyle/>
              <a:p>
                <a:pPr marL="0" indent="0">
                  <a:buNone/>
                </a:pPr>
                <a:r>
                  <a:rPr lang="en-US" dirty="0"/>
                  <a:t>In some applications, </a:t>
                </a:r>
                <a:r>
                  <a:rPr lang="en-US" i="1" dirty="0"/>
                  <a:t>impression sequences </a:t>
                </a:r>
                <a:r>
                  <a:rPr lang="en-US" dirty="0"/>
                  <a:t>might be known from log data, or via explicit gaze tracking:</a:t>
                </a:r>
              </a:p>
              <a:p>
                <a:pPr marL="0" indent="0">
                  <a:buNone/>
                </a:pPr>
                <a:r>
                  <a:rPr lang="en-US" dirty="0"/>
                  <a:t>	&lt;1, 2, 3, </a:t>
                </a:r>
                <a:r>
                  <a:rPr lang="en-US" dirty="0">
                    <a:solidFill>
                      <a:srgbClr val="FF0000"/>
                    </a:solidFill>
                  </a:rPr>
                  <a:t>2</a:t>
                </a:r>
                <a:r>
                  <a:rPr lang="en-US" dirty="0"/>
                  <a:t>, 4, 5, 3, 6, 5, </a:t>
                </a:r>
                <a:r>
                  <a:rPr lang="en-US" dirty="0">
                    <a:solidFill>
                      <a:srgbClr val="FF0000"/>
                    </a:solidFill>
                  </a:rPr>
                  <a:t>6</a:t>
                </a:r>
                <a:r>
                  <a:rPr lang="en-US" dirty="0"/>
                  <a:t>, 7, 8, </a:t>
                </a:r>
                <a:r>
                  <a:rPr lang="en-US" dirty="0">
                    <a:solidFill>
                      <a:srgbClr val="FF0000"/>
                    </a:solidFill>
                  </a:rPr>
                  <a:t>7</a:t>
                </a:r>
                <a:r>
                  <a:rPr lang="en-US" dirty="0"/>
                  <a:t>&gt;</a:t>
                </a:r>
              </a:p>
              <a:p>
                <a:pPr marL="0" indent="0">
                  <a:buNone/>
                </a:pPr>
                <a:endParaRPr lang="en-US" dirty="0"/>
              </a:p>
              <a:p>
                <a:pPr marL="0" indent="0">
                  <a:buNone/>
                </a:pPr>
                <a:r>
                  <a:rPr lang="en-US" dirty="0"/>
                  <a:t>From these, can seek to infer values for </a:t>
                </a: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𝐶</m:t>
                        </m:r>
                      </m:e>
                      <m:sub>
                        <m:r>
                          <a:rPr lang="en-AU" i="1">
                            <a:latin typeface="Cambria Math" panose="02040503050406030204" pitchFamily="18" charset="0"/>
                          </a:rPr>
                          <m:t>𝑖</m:t>
                        </m:r>
                      </m:sub>
                    </m:sSub>
                  </m:oMath>
                </a14:m>
                <a:r>
                  <a:rPr lang="en-US" dirty="0"/>
                  <a:t> and/or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𝑊</m:t>
                        </m:r>
                      </m:e>
                      <m:sub>
                        <m:r>
                          <a:rPr lang="en-AU" b="0" i="1" smtClean="0">
                            <a:latin typeface="Cambria Math" panose="02040503050406030204" pitchFamily="18" charset="0"/>
                          </a:rPr>
                          <m:t>𝑖</m:t>
                        </m:r>
                      </m:sub>
                    </m:sSub>
                  </m:oMath>
                </a14:m>
                <a:r>
                  <a:rPr lang="en-US" dirty="0"/>
                  <a:t>.</a:t>
                </a:r>
              </a:p>
              <a:p>
                <a:pPr marL="0" indent="0">
                  <a:buNone/>
                </a:pPr>
                <a:endParaRPr lang="en-US" dirty="0"/>
              </a:p>
              <a:p>
                <a:pPr marL="0" indent="0">
                  <a:buNone/>
                </a:pPr>
                <a:r>
                  <a:rPr lang="en-US" dirty="0"/>
                  <a:t>Can then compare the inferred values with values predicted by metrics.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7476B20A-9D1E-614A-B268-98F7E7EC84F6}"/>
                  </a:ext>
                </a:extLst>
              </p:cNvPr>
              <p:cNvSpPr>
                <a:spLocks noGrp="1" noRot="1" noChangeAspect="1" noMove="1" noResize="1" noEditPoints="1" noAdjustHandles="1" noChangeArrowheads="1" noChangeShapeType="1" noTextEdit="1"/>
              </p:cNvSpPr>
              <p:nvPr>
                <p:ph idx="1"/>
              </p:nvPr>
            </p:nvSpPr>
            <p:spPr>
              <a:blipFill>
                <a:blip r:embed="rId3"/>
                <a:stretch>
                  <a:fillRect l="-1086" t="-2632" r="-603"/>
                </a:stretch>
              </a:blipFill>
            </p:spPr>
            <p:txBody>
              <a:bodyPr/>
              <a:lstStyle/>
              <a:p>
                <a:r>
                  <a:rPr lang="en-US">
                    <a:noFill/>
                  </a:rPr>
                  <a:t> </a:t>
                </a:r>
              </a:p>
            </p:txBody>
          </p:sp>
        </mc:Fallback>
      </mc:AlternateContent>
    </p:spTree>
    <p:extLst>
      <p:ext uri="{BB962C8B-B14F-4D97-AF65-F5344CB8AC3E}">
        <p14:creationId xmlns:p14="http://schemas.microsoft.com/office/powerpoint/2010/main" val="24002372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80DC-8202-8E49-AB66-7F36BC784428}"/>
              </a:ext>
            </a:extLst>
          </p:cNvPr>
          <p:cNvSpPr>
            <a:spLocks noGrp="1"/>
          </p:cNvSpPr>
          <p:nvPr>
            <p:ph type="title"/>
          </p:nvPr>
        </p:nvSpPr>
        <p:spPr/>
        <p:txBody>
          <a:bodyPr/>
          <a:lstStyle/>
          <a:p>
            <a:r>
              <a:rPr lang="en-US" dirty="0"/>
              <a:t>Impressions</a:t>
            </a:r>
          </a:p>
        </p:txBody>
      </p:sp>
      <p:pic>
        <p:nvPicPr>
          <p:cNvPr id="5" name="Picture 4">
            <a:extLst>
              <a:ext uri="{FF2B5EF4-FFF2-40B4-BE49-F238E27FC236}">
                <a16:creationId xmlns:a16="http://schemas.microsoft.com/office/drawing/2014/main" id="{9E39C618-4A88-7742-9274-86B07D946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25626"/>
            <a:ext cx="5083629" cy="2824238"/>
          </a:xfrm>
          <a:prstGeom prst="rect">
            <a:avLst/>
          </a:prstGeom>
        </p:spPr>
      </p:pic>
      <p:pic>
        <p:nvPicPr>
          <p:cNvPr id="6" name="Content Placeholder 5">
            <a:extLst>
              <a:ext uri="{FF2B5EF4-FFF2-40B4-BE49-F238E27FC236}">
                <a16:creationId xmlns:a16="http://schemas.microsoft.com/office/drawing/2014/main" id="{4D7C9DED-B4DD-CC4A-96FE-516D4160EE2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21829" y="1825626"/>
            <a:ext cx="5083629" cy="2824239"/>
          </a:xfrm>
          <a:prstGeom prst="rect">
            <a:avLst/>
          </a:prstGeom>
        </p:spPr>
      </p:pic>
      <p:pic>
        <p:nvPicPr>
          <p:cNvPr id="4" name="Picture 3">
            <a:extLst>
              <a:ext uri="{FF2B5EF4-FFF2-40B4-BE49-F238E27FC236}">
                <a16:creationId xmlns:a16="http://schemas.microsoft.com/office/drawing/2014/main" id="{D86A8029-0EB8-3D42-A3EC-DCACC5B37D8D}"/>
              </a:ext>
            </a:extLst>
          </p:cNvPr>
          <p:cNvPicPr>
            <a:picLocks noChangeAspect="1"/>
          </p:cNvPicPr>
          <p:nvPr/>
        </p:nvPicPr>
        <p:blipFill>
          <a:blip r:embed="rId5"/>
          <a:stretch>
            <a:fillRect/>
          </a:stretch>
        </p:blipFill>
        <p:spPr>
          <a:xfrm>
            <a:off x="2162629" y="2516415"/>
            <a:ext cx="7518400" cy="3200400"/>
          </a:xfrm>
          <a:prstGeom prst="rect">
            <a:avLst/>
          </a:prstGeom>
        </p:spPr>
      </p:pic>
      <p:sp>
        <p:nvSpPr>
          <p:cNvPr id="7" name="TextBox 6">
            <a:extLst>
              <a:ext uri="{FF2B5EF4-FFF2-40B4-BE49-F238E27FC236}">
                <a16:creationId xmlns:a16="http://schemas.microsoft.com/office/drawing/2014/main" id="{13EA3E4E-D842-3C4D-89E9-13100975A79C}"/>
              </a:ext>
            </a:extLst>
          </p:cNvPr>
          <p:cNvSpPr txBox="1"/>
          <p:nvPr/>
        </p:nvSpPr>
        <p:spPr>
          <a:xfrm>
            <a:off x="8545285" y="6041572"/>
            <a:ext cx="3472544" cy="369332"/>
          </a:xfrm>
          <a:prstGeom prst="rect">
            <a:avLst/>
          </a:prstGeom>
          <a:noFill/>
        </p:spPr>
        <p:txBody>
          <a:bodyPr wrap="square" rtlCol="0">
            <a:spAutoFit/>
          </a:bodyPr>
          <a:lstStyle/>
          <a:p>
            <a:r>
              <a:rPr lang="en-US" dirty="0" err="1"/>
              <a:t>Wicaksono</a:t>
            </a:r>
            <a:r>
              <a:rPr lang="en-US" dirty="0"/>
              <a:t> and Moffat, CIKM 2018</a:t>
            </a:r>
          </a:p>
        </p:txBody>
      </p:sp>
      <p:pic>
        <p:nvPicPr>
          <p:cNvPr id="9" name="Picture 8">
            <a:extLst>
              <a:ext uri="{FF2B5EF4-FFF2-40B4-BE49-F238E27FC236}">
                <a16:creationId xmlns:a16="http://schemas.microsoft.com/office/drawing/2014/main" id="{87E2B757-53D5-8D4D-9BC1-3095F9DA90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1029" y="2939934"/>
            <a:ext cx="911253" cy="485434"/>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EB730920-7798-AE43-8112-760B1A6B82C2}"/>
                  </a:ext>
                </a:extLst>
              </p14:cNvPr>
              <p14:cNvContentPartPr/>
              <p14:nvPr/>
            </p14:nvContentPartPr>
            <p14:xfrm>
              <a:off x="5277034" y="7592566"/>
              <a:ext cx="360" cy="360"/>
            </p14:xfrm>
          </p:contentPart>
        </mc:Choice>
        <mc:Fallback xmlns="">
          <p:pic>
            <p:nvPicPr>
              <p:cNvPr id="11" name="Ink 10">
                <a:extLst>
                  <a:ext uri="{FF2B5EF4-FFF2-40B4-BE49-F238E27FC236}">
                    <a16:creationId xmlns:a16="http://schemas.microsoft.com/office/drawing/2014/main" id="{EB730920-7798-AE43-8112-760B1A6B82C2}"/>
                  </a:ext>
                </a:extLst>
              </p:cNvPr>
              <p:cNvPicPr/>
              <p:nvPr/>
            </p:nvPicPr>
            <p:blipFill>
              <a:blip r:embed="rId8"/>
              <a:stretch>
                <a:fillRect/>
              </a:stretch>
            </p:blipFill>
            <p:spPr>
              <a:xfrm>
                <a:off x="5268034" y="75839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A370DC39-0844-AF4F-A2F2-9A4E9CF82A61}"/>
                  </a:ext>
                </a:extLst>
              </p14:cNvPr>
              <p14:cNvContentPartPr/>
              <p14:nvPr/>
            </p14:nvContentPartPr>
            <p14:xfrm>
              <a:off x="4918834" y="4381006"/>
              <a:ext cx="1353600" cy="75600"/>
            </p14:xfrm>
          </p:contentPart>
        </mc:Choice>
        <mc:Fallback xmlns="">
          <p:pic>
            <p:nvPicPr>
              <p:cNvPr id="22" name="Ink 21">
                <a:extLst>
                  <a:ext uri="{FF2B5EF4-FFF2-40B4-BE49-F238E27FC236}">
                    <a16:creationId xmlns:a16="http://schemas.microsoft.com/office/drawing/2014/main" id="{A370DC39-0844-AF4F-A2F2-9A4E9CF82A61}"/>
                  </a:ext>
                </a:extLst>
              </p:cNvPr>
              <p:cNvPicPr/>
              <p:nvPr/>
            </p:nvPicPr>
            <p:blipFill>
              <a:blip r:embed="rId10"/>
              <a:stretch>
                <a:fillRect/>
              </a:stretch>
            </p:blipFill>
            <p:spPr>
              <a:xfrm>
                <a:off x="4846834" y="4237366"/>
                <a:ext cx="149724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B9FC090C-E3C3-AE46-9660-6EBD65A7BDDF}"/>
                  </a:ext>
                </a:extLst>
              </p14:cNvPr>
              <p14:cNvContentPartPr/>
              <p14:nvPr/>
            </p14:nvContentPartPr>
            <p14:xfrm>
              <a:off x="7792354" y="4356166"/>
              <a:ext cx="1393200" cy="106920"/>
            </p14:xfrm>
          </p:contentPart>
        </mc:Choice>
        <mc:Fallback xmlns="">
          <p:pic>
            <p:nvPicPr>
              <p:cNvPr id="23" name="Ink 22">
                <a:extLst>
                  <a:ext uri="{FF2B5EF4-FFF2-40B4-BE49-F238E27FC236}">
                    <a16:creationId xmlns:a16="http://schemas.microsoft.com/office/drawing/2014/main" id="{B9FC090C-E3C3-AE46-9660-6EBD65A7BDDF}"/>
                  </a:ext>
                </a:extLst>
              </p:cNvPr>
              <p:cNvPicPr/>
              <p:nvPr/>
            </p:nvPicPr>
            <p:blipFill>
              <a:blip r:embed="rId12"/>
              <a:stretch>
                <a:fillRect/>
              </a:stretch>
            </p:blipFill>
            <p:spPr>
              <a:xfrm>
                <a:off x="7720354" y="4212526"/>
                <a:ext cx="153684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37D0AF9E-DD47-794D-922E-8BB4C4B75EFF}"/>
                  </a:ext>
                </a:extLst>
              </p14:cNvPr>
              <p14:cNvContentPartPr/>
              <p14:nvPr/>
            </p14:nvContentPartPr>
            <p14:xfrm>
              <a:off x="2565514" y="4432486"/>
              <a:ext cx="696960" cy="25560"/>
            </p14:xfrm>
          </p:contentPart>
        </mc:Choice>
        <mc:Fallback xmlns="">
          <p:pic>
            <p:nvPicPr>
              <p:cNvPr id="24" name="Ink 23">
                <a:extLst>
                  <a:ext uri="{FF2B5EF4-FFF2-40B4-BE49-F238E27FC236}">
                    <a16:creationId xmlns:a16="http://schemas.microsoft.com/office/drawing/2014/main" id="{37D0AF9E-DD47-794D-922E-8BB4C4B75EFF}"/>
                  </a:ext>
                </a:extLst>
              </p:cNvPr>
              <p:cNvPicPr/>
              <p:nvPr/>
            </p:nvPicPr>
            <p:blipFill>
              <a:blip r:embed="rId14"/>
              <a:stretch>
                <a:fillRect/>
              </a:stretch>
            </p:blipFill>
            <p:spPr>
              <a:xfrm>
                <a:off x="2493874" y="4288486"/>
                <a:ext cx="840600" cy="313200"/>
              </a:xfrm>
              <a:prstGeom prst="rect">
                <a:avLst/>
              </a:prstGeom>
            </p:spPr>
          </p:pic>
        </mc:Fallback>
      </mc:AlternateContent>
    </p:spTree>
    <p:extLst>
      <p:ext uri="{BB962C8B-B14F-4D97-AF65-F5344CB8AC3E}">
        <p14:creationId xmlns:p14="http://schemas.microsoft.com/office/powerpoint/2010/main" val="41986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F931-9BC3-46A9-B5B4-1862457F5D5A}"/>
              </a:ext>
            </a:extLst>
          </p:cNvPr>
          <p:cNvSpPr>
            <a:spLocks noGrp="1"/>
          </p:cNvSpPr>
          <p:nvPr>
            <p:ph type="title"/>
          </p:nvPr>
        </p:nvSpPr>
        <p:spPr/>
        <p:txBody>
          <a:bodyPr>
            <a:normAutofit/>
          </a:bodyPr>
          <a:lstStyle/>
          <a:p>
            <a:pPr lvl="0"/>
            <a:r>
              <a:rPr lang="en-AU" sz="4400" kern="1200" dirty="0">
                <a:solidFill>
                  <a:schemeClr val="tx1"/>
                </a:solidFill>
                <a:effectLst/>
                <a:latin typeface="+mj-lt"/>
                <a:ea typeface="+mj-ea"/>
                <a:cs typeface="+mj-cs"/>
              </a:rPr>
              <a:t>Impressions</a:t>
            </a:r>
            <a:endParaRPr lang="en-AU" dirty="0"/>
          </a:p>
        </p:txBody>
      </p:sp>
      <p:sp>
        <p:nvSpPr>
          <p:cNvPr id="8" name="TextBox 7">
            <a:extLst>
              <a:ext uri="{FF2B5EF4-FFF2-40B4-BE49-F238E27FC236}">
                <a16:creationId xmlns:a16="http://schemas.microsoft.com/office/drawing/2014/main" id="{18974B82-C417-D346-AFD3-01AC960C44D3}"/>
              </a:ext>
            </a:extLst>
          </p:cNvPr>
          <p:cNvSpPr txBox="1"/>
          <p:nvPr/>
        </p:nvSpPr>
        <p:spPr>
          <a:xfrm>
            <a:off x="8545285" y="6041572"/>
            <a:ext cx="3472544" cy="369332"/>
          </a:xfrm>
          <a:prstGeom prst="rect">
            <a:avLst/>
          </a:prstGeom>
          <a:noFill/>
        </p:spPr>
        <p:txBody>
          <a:bodyPr wrap="square" rtlCol="0">
            <a:spAutoFit/>
          </a:bodyPr>
          <a:lstStyle/>
          <a:p>
            <a:r>
              <a:rPr lang="en-US" dirty="0" err="1"/>
              <a:t>Wicaksono</a:t>
            </a:r>
            <a:r>
              <a:rPr lang="en-US" dirty="0"/>
              <a:t> and Moffat, CIKM 2018</a:t>
            </a:r>
          </a:p>
        </p:txBody>
      </p:sp>
      <p:pic>
        <p:nvPicPr>
          <p:cNvPr id="3" name="Picture 2">
            <a:extLst>
              <a:ext uri="{FF2B5EF4-FFF2-40B4-BE49-F238E27FC236}">
                <a16:creationId xmlns:a16="http://schemas.microsoft.com/office/drawing/2014/main" id="{D84EDB66-B49F-3B44-97B2-2E892A63F9CD}"/>
              </a:ext>
            </a:extLst>
          </p:cNvPr>
          <p:cNvPicPr>
            <a:picLocks noChangeAspect="1"/>
          </p:cNvPicPr>
          <p:nvPr/>
        </p:nvPicPr>
        <p:blipFill>
          <a:blip r:embed="rId2"/>
          <a:stretch>
            <a:fillRect/>
          </a:stretch>
        </p:blipFill>
        <p:spPr>
          <a:xfrm>
            <a:off x="986971" y="1553826"/>
            <a:ext cx="7930244" cy="448774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01DF34A-74AD-FF48-BBF5-C745EDAA7A09}"/>
                  </a:ext>
                </a:extLst>
              </p14:cNvPr>
              <p14:cNvContentPartPr/>
              <p14:nvPr/>
            </p14:nvContentPartPr>
            <p14:xfrm>
              <a:off x="3830914" y="3577486"/>
              <a:ext cx="1693080" cy="76320"/>
            </p14:xfrm>
          </p:contentPart>
        </mc:Choice>
        <mc:Fallback xmlns="">
          <p:pic>
            <p:nvPicPr>
              <p:cNvPr id="5" name="Ink 4">
                <a:extLst>
                  <a:ext uri="{FF2B5EF4-FFF2-40B4-BE49-F238E27FC236}">
                    <a16:creationId xmlns:a16="http://schemas.microsoft.com/office/drawing/2014/main" id="{001DF34A-74AD-FF48-BBF5-C745EDAA7A09}"/>
                  </a:ext>
                </a:extLst>
              </p:cNvPr>
              <p:cNvPicPr/>
              <p:nvPr/>
            </p:nvPicPr>
            <p:blipFill>
              <a:blip r:embed="rId4"/>
              <a:stretch>
                <a:fillRect/>
              </a:stretch>
            </p:blipFill>
            <p:spPr>
              <a:xfrm>
                <a:off x="3758914" y="3433846"/>
                <a:ext cx="18367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BE735C7A-DD7A-7541-ADEB-7B2455B10FAE}"/>
                  </a:ext>
                </a:extLst>
              </p14:cNvPr>
              <p14:cNvContentPartPr/>
              <p14:nvPr/>
            </p14:nvContentPartPr>
            <p14:xfrm>
              <a:off x="6000994" y="3569206"/>
              <a:ext cx="1711800" cy="73080"/>
            </p14:xfrm>
          </p:contentPart>
        </mc:Choice>
        <mc:Fallback xmlns="">
          <p:pic>
            <p:nvPicPr>
              <p:cNvPr id="12" name="Ink 11">
                <a:extLst>
                  <a:ext uri="{FF2B5EF4-FFF2-40B4-BE49-F238E27FC236}">
                    <a16:creationId xmlns:a16="http://schemas.microsoft.com/office/drawing/2014/main" id="{BE735C7A-DD7A-7541-ADEB-7B2455B10FAE}"/>
                  </a:ext>
                </a:extLst>
              </p:cNvPr>
              <p:cNvPicPr/>
              <p:nvPr/>
            </p:nvPicPr>
            <p:blipFill>
              <a:blip r:embed="rId6"/>
              <a:stretch>
                <a:fillRect/>
              </a:stretch>
            </p:blipFill>
            <p:spPr>
              <a:xfrm>
                <a:off x="5929354" y="3425206"/>
                <a:ext cx="185544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206F3336-A41A-BA40-9DA4-ED9EA20F5DDE}"/>
                  </a:ext>
                </a:extLst>
              </p14:cNvPr>
              <p14:cNvContentPartPr/>
              <p14:nvPr/>
            </p14:nvContentPartPr>
            <p14:xfrm>
              <a:off x="2451034" y="3621406"/>
              <a:ext cx="628920" cy="76680"/>
            </p14:xfrm>
          </p:contentPart>
        </mc:Choice>
        <mc:Fallback xmlns="">
          <p:pic>
            <p:nvPicPr>
              <p:cNvPr id="13" name="Ink 12">
                <a:extLst>
                  <a:ext uri="{FF2B5EF4-FFF2-40B4-BE49-F238E27FC236}">
                    <a16:creationId xmlns:a16="http://schemas.microsoft.com/office/drawing/2014/main" id="{206F3336-A41A-BA40-9DA4-ED9EA20F5DDE}"/>
                  </a:ext>
                </a:extLst>
              </p:cNvPr>
              <p:cNvPicPr/>
              <p:nvPr/>
            </p:nvPicPr>
            <p:blipFill>
              <a:blip r:embed="rId8"/>
              <a:stretch>
                <a:fillRect/>
              </a:stretch>
            </p:blipFill>
            <p:spPr>
              <a:xfrm>
                <a:off x="2379394" y="3477406"/>
                <a:ext cx="77256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01372B4F-FB61-B840-86F3-4E11F4A366D3}"/>
                  </a:ext>
                </a:extLst>
              </p14:cNvPr>
              <p14:cNvContentPartPr/>
              <p14:nvPr/>
            </p14:nvContentPartPr>
            <p14:xfrm>
              <a:off x="5994154" y="3966286"/>
              <a:ext cx="1770120" cy="42480"/>
            </p14:xfrm>
          </p:contentPart>
        </mc:Choice>
        <mc:Fallback xmlns="">
          <p:pic>
            <p:nvPicPr>
              <p:cNvPr id="15" name="Ink 14">
                <a:extLst>
                  <a:ext uri="{FF2B5EF4-FFF2-40B4-BE49-F238E27FC236}">
                    <a16:creationId xmlns:a16="http://schemas.microsoft.com/office/drawing/2014/main" id="{01372B4F-FB61-B840-86F3-4E11F4A366D3}"/>
                  </a:ext>
                </a:extLst>
              </p:cNvPr>
              <p:cNvPicPr/>
              <p:nvPr/>
            </p:nvPicPr>
            <p:blipFill>
              <a:blip r:embed="rId10"/>
              <a:stretch>
                <a:fillRect/>
              </a:stretch>
            </p:blipFill>
            <p:spPr>
              <a:xfrm>
                <a:off x="5922154" y="3822286"/>
                <a:ext cx="191376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8D7739AB-A853-4149-970B-0DBCE8688F3F}"/>
                  </a:ext>
                </a:extLst>
              </p14:cNvPr>
              <p14:cNvContentPartPr/>
              <p14:nvPr/>
            </p14:nvContentPartPr>
            <p14:xfrm>
              <a:off x="3772954" y="3925966"/>
              <a:ext cx="1789560" cy="59760"/>
            </p14:xfrm>
          </p:contentPart>
        </mc:Choice>
        <mc:Fallback xmlns="">
          <p:pic>
            <p:nvPicPr>
              <p:cNvPr id="16" name="Ink 15">
                <a:extLst>
                  <a:ext uri="{FF2B5EF4-FFF2-40B4-BE49-F238E27FC236}">
                    <a16:creationId xmlns:a16="http://schemas.microsoft.com/office/drawing/2014/main" id="{8D7739AB-A853-4149-970B-0DBCE8688F3F}"/>
                  </a:ext>
                </a:extLst>
              </p:cNvPr>
              <p:cNvPicPr/>
              <p:nvPr/>
            </p:nvPicPr>
            <p:blipFill>
              <a:blip r:embed="rId12"/>
              <a:stretch>
                <a:fillRect/>
              </a:stretch>
            </p:blipFill>
            <p:spPr>
              <a:xfrm>
                <a:off x="3701314" y="3781966"/>
                <a:ext cx="193320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09096A97-0BF3-A443-90F7-540CDDAE206D}"/>
                  </a:ext>
                </a:extLst>
              </p14:cNvPr>
              <p14:cNvContentPartPr/>
              <p14:nvPr/>
            </p14:nvContentPartPr>
            <p14:xfrm>
              <a:off x="2118034" y="3892126"/>
              <a:ext cx="1155960" cy="104040"/>
            </p14:xfrm>
          </p:contentPart>
        </mc:Choice>
        <mc:Fallback xmlns="">
          <p:pic>
            <p:nvPicPr>
              <p:cNvPr id="17" name="Ink 16">
                <a:extLst>
                  <a:ext uri="{FF2B5EF4-FFF2-40B4-BE49-F238E27FC236}">
                    <a16:creationId xmlns:a16="http://schemas.microsoft.com/office/drawing/2014/main" id="{09096A97-0BF3-A443-90F7-540CDDAE206D}"/>
                  </a:ext>
                </a:extLst>
              </p:cNvPr>
              <p:cNvPicPr/>
              <p:nvPr/>
            </p:nvPicPr>
            <p:blipFill>
              <a:blip r:embed="rId14"/>
              <a:stretch>
                <a:fillRect/>
              </a:stretch>
            </p:blipFill>
            <p:spPr>
              <a:xfrm>
                <a:off x="2046034" y="3748486"/>
                <a:ext cx="129960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42C3B4E9-D68A-6B4F-8DE0-0CCA86178004}"/>
                  </a:ext>
                </a:extLst>
              </p14:cNvPr>
              <p14:cNvContentPartPr/>
              <p14:nvPr/>
            </p14:nvContentPartPr>
            <p14:xfrm>
              <a:off x="5978314" y="4287766"/>
              <a:ext cx="1698480" cy="78840"/>
            </p14:xfrm>
          </p:contentPart>
        </mc:Choice>
        <mc:Fallback xmlns="">
          <p:pic>
            <p:nvPicPr>
              <p:cNvPr id="18" name="Ink 17">
                <a:extLst>
                  <a:ext uri="{FF2B5EF4-FFF2-40B4-BE49-F238E27FC236}">
                    <a16:creationId xmlns:a16="http://schemas.microsoft.com/office/drawing/2014/main" id="{42C3B4E9-D68A-6B4F-8DE0-0CCA86178004}"/>
                  </a:ext>
                </a:extLst>
              </p:cNvPr>
              <p:cNvPicPr/>
              <p:nvPr/>
            </p:nvPicPr>
            <p:blipFill>
              <a:blip r:embed="rId16"/>
              <a:stretch>
                <a:fillRect/>
              </a:stretch>
            </p:blipFill>
            <p:spPr>
              <a:xfrm>
                <a:off x="5906674" y="4144126"/>
                <a:ext cx="184212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E44F08EA-8F97-184E-AEBB-56A6A10DAE3E}"/>
                  </a:ext>
                </a:extLst>
              </p14:cNvPr>
              <p14:cNvContentPartPr/>
              <p14:nvPr/>
            </p14:nvContentPartPr>
            <p14:xfrm>
              <a:off x="3795994" y="4286686"/>
              <a:ext cx="1733400" cy="66960"/>
            </p14:xfrm>
          </p:contentPart>
        </mc:Choice>
        <mc:Fallback xmlns="">
          <p:pic>
            <p:nvPicPr>
              <p:cNvPr id="19" name="Ink 18">
                <a:extLst>
                  <a:ext uri="{FF2B5EF4-FFF2-40B4-BE49-F238E27FC236}">
                    <a16:creationId xmlns:a16="http://schemas.microsoft.com/office/drawing/2014/main" id="{E44F08EA-8F97-184E-AEBB-56A6A10DAE3E}"/>
                  </a:ext>
                </a:extLst>
              </p:cNvPr>
              <p:cNvPicPr/>
              <p:nvPr/>
            </p:nvPicPr>
            <p:blipFill>
              <a:blip r:embed="rId18"/>
              <a:stretch>
                <a:fillRect/>
              </a:stretch>
            </p:blipFill>
            <p:spPr>
              <a:xfrm>
                <a:off x="3724354" y="4143046"/>
                <a:ext cx="187704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9E662DF8-2CCF-904B-A6FE-71E51C7650BA}"/>
                  </a:ext>
                </a:extLst>
              </p14:cNvPr>
              <p14:cNvContentPartPr/>
              <p14:nvPr/>
            </p14:nvContentPartPr>
            <p14:xfrm>
              <a:off x="2115514" y="4293166"/>
              <a:ext cx="1174680" cy="60120"/>
            </p14:xfrm>
          </p:contentPart>
        </mc:Choice>
        <mc:Fallback xmlns="">
          <p:pic>
            <p:nvPicPr>
              <p:cNvPr id="20" name="Ink 19">
                <a:extLst>
                  <a:ext uri="{FF2B5EF4-FFF2-40B4-BE49-F238E27FC236}">
                    <a16:creationId xmlns:a16="http://schemas.microsoft.com/office/drawing/2014/main" id="{9E662DF8-2CCF-904B-A6FE-71E51C7650BA}"/>
                  </a:ext>
                </a:extLst>
              </p:cNvPr>
              <p:cNvPicPr/>
              <p:nvPr/>
            </p:nvPicPr>
            <p:blipFill>
              <a:blip r:embed="rId20"/>
              <a:stretch>
                <a:fillRect/>
              </a:stretch>
            </p:blipFill>
            <p:spPr>
              <a:xfrm>
                <a:off x="2043514" y="4149526"/>
                <a:ext cx="1318320" cy="347760"/>
              </a:xfrm>
              <a:prstGeom prst="rect">
                <a:avLst/>
              </a:prstGeom>
            </p:spPr>
          </p:pic>
        </mc:Fallback>
      </mc:AlternateContent>
    </p:spTree>
    <p:extLst>
      <p:ext uri="{BB962C8B-B14F-4D97-AF65-F5344CB8AC3E}">
        <p14:creationId xmlns:p14="http://schemas.microsoft.com/office/powerpoint/2010/main" val="423031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4B56C-D4D1-4C41-8D24-B7A8FD0F8870}"/>
              </a:ext>
            </a:extLst>
          </p:cNvPr>
          <p:cNvSpPr>
            <a:spLocks noGrp="1"/>
          </p:cNvSpPr>
          <p:nvPr>
            <p:ph type="title"/>
          </p:nvPr>
        </p:nvSpPr>
        <p:spPr/>
        <p:txBody>
          <a:bodyPr/>
          <a:lstStyle/>
          <a:p>
            <a:r>
              <a:rPr lang="en-US" dirty="0"/>
              <a:t>Clicks (maybe??)</a:t>
            </a:r>
          </a:p>
        </p:txBody>
      </p:sp>
      <p:pic>
        <p:nvPicPr>
          <p:cNvPr id="4" name="Content Placeholder 3">
            <a:extLst>
              <a:ext uri="{FF2B5EF4-FFF2-40B4-BE49-F238E27FC236}">
                <a16:creationId xmlns:a16="http://schemas.microsoft.com/office/drawing/2014/main" id="{579D7086-30D8-DE4B-A287-510AA9D41CD8}"/>
              </a:ext>
            </a:extLst>
          </p:cNvPr>
          <p:cNvPicPr>
            <a:picLocks noGrp="1" noChangeAspect="1"/>
          </p:cNvPicPr>
          <p:nvPr>
            <p:ph idx="1"/>
          </p:nvPr>
        </p:nvPicPr>
        <p:blipFill>
          <a:blip r:embed="rId2"/>
          <a:stretch>
            <a:fillRect/>
          </a:stretch>
        </p:blipFill>
        <p:spPr>
          <a:xfrm>
            <a:off x="970642" y="1509372"/>
            <a:ext cx="6634843" cy="4472475"/>
          </a:xfrm>
          <a:prstGeom prst="rect">
            <a:avLst/>
          </a:prstGeom>
        </p:spPr>
      </p:pic>
      <p:sp>
        <p:nvSpPr>
          <p:cNvPr id="5" name="TextBox 4">
            <a:extLst>
              <a:ext uri="{FF2B5EF4-FFF2-40B4-BE49-F238E27FC236}">
                <a16:creationId xmlns:a16="http://schemas.microsoft.com/office/drawing/2014/main" id="{D9506815-BD16-D444-8E15-3E6E7B98D2B4}"/>
              </a:ext>
            </a:extLst>
          </p:cNvPr>
          <p:cNvSpPr txBox="1"/>
          <p:nvPr/>
        </p:nvSpPr>
        <p:spPr>
          <a:xfrm>
            <a:off x="8545285" y="6041572"/>
            <a:ext cx="3472544" cy="369332"/>
          </a:xfrm>
          <a:prstGeom prst="rect">
            <a:avLst/>
          </a:prstGeom>
          <a:noFill/>
        </p:spPr>
        <p:txBody>
          <a:bodyPr wrap="square" rtlCol="0">
            <a:spAutoFit/>
          </a:bodyPr>
          <a:lstStyle/>
          <a:p>
            <a:r>
              <a:rPr lang="en-US" dirty="0" err="1"/>
              <a:t>Wicaksono</a:t>
            </a:r>
            <a:r>
              <a:rPr lang="en-US" dirty="0"/>
              <a:t> and Moffat, ADCS 2018</a:t>
            </a:r>
          </a:p>
        </p:txBody>
      </p:sp>
    </p:spTree>
    <p:extLst>
      <p:ext uri="{BB962C8B-B14F-4D97-AF65-F5344CB8AC3E}">
        <p14:creationId xmlns:p14="http://schemas.microsoft.com/office/powerpoint/2010/main" val="39787196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D323E-9605-7B48-B29F-651DB43CB1CA}"/>
              </a:ext>
            </a:extLst>
          </p:cNvPr>
          <p:cNvSpPr>
            <a:spLocks noGrp="1"/>
          </p:cNvSpPr>
          <p:nvPr>
            <p:ph type="title"/>
          </p:nvPr>
        </p:nvSpPr>
        <p:spPr/>
        <p:txBody>
          <a:bodyPr/>
          <a:lstStyle/>
          <a:p>
            <a:r>
              <a:rPr lang="en-US" dirty="0"/>
              <a:t>Clicks (maybe not??)</a:t>
            </a:r>
          </a:p>
        </p:txBody>
      </p:sp>
      <p:pic>
        <p:nvPicPr>
          <p:cNvPr id="4" name="Content Placeholder 3">
            <a:extLst>
              <a:ext uri="{FF2B5EF4-FFF2-40B4-BE49-F238E27FC236}">
                <a16:creationId xmlns:a16="http://schemas.microsoft.com/office/drawing/2014/main" id="{7834A20F-20B1-6943-A00A-538F0D307A90}"/>
              </a:ext>
            </a:extLst>
          </p:cNvPr>
          <p:cNvPicPr>
            <a:picLocks noGrp="1" noChangeAspect="1"/>
          </p:cNvPicPr>
          <p:nvPr>
            <p:ph idx="1"/>
          </p:nvPr>
        </p:nvPicPr>
        <p:blipFill>
          <a:blip r:embed="rId2"/>
          <a:stretch>
            <a:fillRect/>
          </a:stretch>
        </p:blipFill>
        <p:spPr>
          <a:xfrm>
            <a:off x="1157414" y="2378926"/>
            <a:ext cx="9558666" cy="2974408"/>
          </a:xfrm>
          <a:prstGeom prst="rect">
            <a:avLst/>
          </a:prstGeom>
        </p:spPr>
      </p:pic>
      <p:sp>
        <p:nvSpPr>
          <p:cNvPr id="5" name="TextBox 4">
            <a:extLst>
              <a:ext uri="{FF2B5EF4-FFF2-40B4-BE49-F238E27FC236}">
                <a16:creationId xmlns:a16="http://schemas.microsoft.com/office/drawing/2014/main" id="{D2C78C8A-58FD-444F-9D61-B3061BEF58F5}"/>
              </a:ext>
            </a:extLst>
          </p:cNvPr>
          <p:cNvSpPr txBox="1"/>
          <p:nvPr/>
        </p:nvSpPr>
        <p:spPr>
          <a:xfrm>
            <a:off x="8545285" y="6041572"/>
            <a:ext cx="2808515" cy="369332"/>
          </a:xfrm>
          <a:prstGeom prst="rect">
            <a:avLst/>
          </a:prstGeom>
          <a:noFill/>
        </p:spPr>
        <p:txBody>
          <a:bodyPr wrap="square" rtlCol="0">
            <a:spAutoFit/>
          </a:bodyPr>
          <a:lstStyle/>
          <a:p>
            <a:r>
              <a:rPr lang="en-US" dirty="0" err="1"/>
              <a:t>Wicaksono</a:t>
            </a:r>
            <a:r>
              <a:rPr lang="en-US" dirty="0"/>
              <a:t> et al, ECIR 2019</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3A96FA6-0A68-8947-8C73-DBAD783986BB}"/>
                  </a:ext>
                </a:extLst>
              </p14:cNvPr>
              <p14:cNvContentPartPr/>
              <p14:nvPr/>
            </p14:nvContentPartPr>
            <p14:xfrm>
              <a:off x="6179097" y="3850105"/>
              <a:ext cx="1798200" cy="37080"/>
            </p14:xfrm>
          </p:contentPart>
        </mc:Choice>
        <mc:Fallback xmlns="">
          <p:pic>
            <p:nvPicPr>
              <p:cNvPr id="3" name="Ink 2">
                <a:extLst>
                  <a:ext uri="{FF2B5EF4-FFF2-40B4-BE49-F238E27FC236}">
                    <a16:creationId xmlns:a16="http://schemas.microsoft.com/office/drawing/2014/main" id="{B3A96FA6-0A68-8947-8C73-DBAD783986BB}"/>
                  </a:ext>
                </a:extLst>
              </p:cNvPr>
              <p:cNvPicPr/>
              <p:nvPr/>
            </p:nvPicPr>
            <p:blipFill>
              <a:blip r:embed="rId4"/>
              <a:stretch>
                <a:fillRect/>
              </a:stretch>
            </p:blipFill>
            <p:spPr>
              <a:xfrm>
                <a:off x="6107457" y="3706465"/>
                <a:ext cx="19418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2EC8CB9-97AC-9A47-A0B1-66D575122BCE}"/>
                  </a:ext>
                </a:extLst>
              </p14:cNvPr>
              <p14:cNvContentPartPr/>
              <p14:nvPr/>
            </p14:nvContentPartPr>
            <p14:xfrm>
              <a:off x="8247657" y="3844705"/>
              <a:ext cx="1622520" cy="63000"/>
            </p14:xfrm>
          </p:contentPart>
        </mc:Choice>
        <mc:Fallback xmlns="">
          <p:pic>
            <p:nvPicPr>
              <p:cNvPr id="8" name="Ink 7">
                <a:extLst>
                  <a:ext uri="{FF2B5EF4-FFF2-40B4-BE49-F238E27FC236}">
                    <a16:creationId xmlns:a16="http://schemas.microsoft.com/office/drawing/2014/main" id="{E2EC8CB9-97AC-9A47-A0B1-66D575122BCE}"/>
                  </a:ext>
                </a:extLst>
              </p:cNvPr>
              <p:cNvPicPr/>
              <p:nvPr/>
            </p:nvPicPr>
            <p:blipFill>
              <a:blip r:embed="rId6"/>
              <a:stretch>
                <a:fillRect/>
              </a:stretch>
            </p:blipFill>
            <p:spPr>
              <a:xfrm>
                <a:off x="8175657" y="3700705"/>
                <a:ext cx="176616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4CA18DF9-0328-C840-B34C-DB695049271E}"/>
                  </a:ext>
                </a:extLst>
              </p14:cNvPr>
              <p14:cNvContentPartPr/>
              <p14:nvPr/>
            </p14:nvContentPartPr>
            <p14:xfrm>
              <a:off x="3346977" y="3859105"/>
              <a:ext cx="1008360" cy="46440"/>
            </p14:xfrm>
          </p:contentPart>
        </mc:Choice>
        <mc:Fallback xmlns="">
          <p:pic>
            <p:nvPicPr>
              <p:cNvPr id="10" name="Ink 9">
                <a:extLst>
                  <a:ext uri="{FF2B5EF4-FFF2-40B4-BE49-F238E27FC236}">
                    <a16:creationId xmlns:a16="http://schemas.microsoft.com/office/drawing/2014/main" id="{4CA18DF9-0328-C840-B34C-DB695049271E}"/>
                  </a:ext>
                </a:extLst>
              </p:cNvPr>
              <p:cNvPicPr/>
              <p:nvPr/>
            </p:nvPicPr>
            <p:blipFill>
              <a:blip r:embed="rId8"/>
              <a:stretch>
                <a:fillRect/>
              </a:stretch>
            </p:blipFill>
            <p:spPr>
              <a:xfrm>
                <a:off x="3274977" y="3715465"/>
                <a:ext cx="115200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41345979-F298-0E45-9930-E364B8E6231F}"/>
                  </a:ext>
                </a:extLst>
              </p14:cNvPr>
              <p14:cNvContentPartPr/>
              <p14:nvPr/>
            </p14:nvContentPartPr>
            <p14:xfrm>
              <a:off x="4798857" y="3883225"/>
              <a:ext cx="936000" cy="34560"/>
            </p14:xfrm>
          </p:contentPart>
        </mc:Choice>
        <mc:Fallback xmlns="">
          <p:pic>
            <p:nvPicPr>
              <p:cNvPr id="11" name="Ink 10">
                <a:extLst>
                  <a:ext uri="{FF2B5EF4-FFF2-40B4-BE49-F238E27FC236}">
                    <a16:creationId xmlns:a16="http://schemas.microsoft.com/office/drawing/2014/main" id="{41345979-F298-0E45-9930-E364B8E6231F}"/>
                  </a:ext>
                </a:extLst>
              </p:cNvPr>
              <p:cNvPicPr/>
              <p:nvPr/>
            </p:nvPicPr>
            <p:blipFill>
              <a:blip r:embed="rId10"/>
              <a:stretch>
                <a:fillRect/>
              </a:stretch>
            </p:blipFill>
            <p:spPr>
              <a:xfrm>
                <a:off x="4727217" y="3739225"/>
                <a:ext cx="1079640" cy="322200"/>
              </a:xfrm>
              <a:prstGeom prst="rect">
                <a:avLst/>
              </a:prstGeom>
            </p:spPr>
          </p:pic>
        </mc:Fallback>
      </mc:AlternateContent>
    </p:spTree>
    <p:extLst>
      <p:ext uri="{BB962C8B-B14F-4D97-AF65-F5344CB8AC3E}">
        <p14:creationId xmlns:p14="http://schemas.microsoft.com/office/powerpoint/2010/main" val="405918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AFF30-65E7-E745-A9D8-5D420F34EE0D}"/>
              </a:ext>
            </a:extLst>
          </p:cNvPr>
          <p:cNvSpPr>
            <a:spLocks noGrp="1"/>
          </p:cNvSpPr>
          <p:nvPr>
            <p:ph type="title"/>
          </p:nvPr>
        </p:nvSpPr>
        <p:spPr/>
        <p:txBody>
          <a:bodyPr/>
          <a:lstStyle/>
          <a:p>
            <a:r>
              <a:rPr lang="en-US" dirty="0"/>
              <a:t>Another idea – Information foraging</a:t>
            </a:r>
          </a:p>
        </p:txBody>
      </p:sp>
      <p:pic>
        <p:nvPicPr>
          <p:cNvPr id="4" name="Content Placeholder 3">
            <a:extLst>
              <a:ext uri="{FF2B5EF4-FFF2-40B4-BE49-F238E27FC236}">
                <a16:creationId xmlns:a16="http://schemas.microsoft.com/office/drawing/2014/main" id="{3C02D920-EE4E-494E-AED0-0724746641C0}"/>
              </a:ext>
            </a:extLst>
          </p:cNvPr>
          <p:cNvPicPr>
            <a:picLocks noGrp="1" noChangeAspect="1"/>
          </p:cNvPicPr>
          <p:nvPr>
            <p:ph idx="1"/>
          </p:nvPr>
        </p:nvPicPr>
        <p:blipFill>
          <a:blip r:embed="rId2"/>
          <a:stretch>
            <a:fillRect/>
          </a:stretch>
        </p:blipFill>
        <p:spPr>
          <a:xfrm>
            <a:off x="1105671" y="1690688"/>
            <a:ext cx="7128970" cy="4351338"/>
          </a:xfrm>
          <a:prstGeom prst="rect">
            <a:avLst/>
          </a:prstGeom>
        </p:spPr>
      </p:pic>
      <p:sp>
        <p:nvSpPr>
          <p:cNvPr id="6" name="TextBox 5">
            <a:extLst>
              <a:ext uri="{FF2B5EF4-FFF2-40B4-BE49-F238E27FC236}">
                <a16:creationId xmlns:a16="http://schemas.microsoft.com/office/drawing/2014/main" id="{166535D2-9BF7-3B4B-8388-F775624EA45E}"/>
              </a:ext>
            </a:extLst>
          </p:cNvPr>
          <p:cNvSpPr txBox="1"/>
          <p:nvPr/>
        </p:nvSpPr>
        <p:spPr>
          <a:xfrm>
            <a:off x="8719456" y="6042026"/>
            <a:ext cx="3472544" cy="369332"/>
          </a:xfrm>
          <a:prstGeom prst="rect">
            <a:avLst/>
          </a:prstGeom>
          <a:noFill/>
        </p:spPr>
        <p:txBody>
          <a:bodyPr wrap="square" rtlCol="0">
            <a:spAutoFit/>
          </a:bodyPr>
          <a:lstStyle/>
          <a:p>
            <a:r>
              <a:rPr lang="en-US" dirty="0"/>
              <a:t>Azzopardi et al, SIGIR 2018</a:t>
            </a:r>
          </a:p>
        </p:txBody>
      </p:sp>
    </p:spTree>
    <p:extLst>
      <p:ext uri="{BB962C8B-B14F-4D97-AF65-F5344CB8AC3E}">
        <p14:creationId xmlns:p14="http://schemas.microsoft.com/office/powerpoint/2010/main" val="19045402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B4F7E4-BA09-44E4-88EA-03638A559FCC}"/>
              </a:ext>
            </a:extLst>
          </p:cNvPr>
          <p:cNvSpPr>
            <a:spLocks noGrp="1"/>
          </p:cNvSpPr>
          <p:nvPr>
            <p:ph type="title"/>
          </p:nvPr>
        </p:nvSpPr>
        <p:spPr/>
        <p:txBody>
          <a:bodyPr/>
          <a:lstStyle/>
          <a:p>
            <a:r>
              <a:rPr lang="en-AU" dirty="0"/>
              <a:t>Combine these competing factors</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6BA77BDE-B656-4255-AEA2-1950E48FCE77}"/>
                  </a:ext>
                </a:extLst>
              </p:cNvPr>
              <p:cNvSpPr>
                <a:spLocks noGrp="1"/>
              </p:cNvSpPr>
              <p:nvPr>
                <p:ph idx="1"/>
              </p:nvPr>
            </p:nvSpPr>
            <p:spPr/>
            <p:txBody>
              <a:bodyPr/>
              <a:lstStyle/>
              <a:p>
                <a:pPr marL="0" indent="0">
                  <a:buNone/>
                </a:pPr>
                <a:r>
                  <a:rPr lang="en-AU" dirty="0">
                    <a:solidFill>
                      <a:srgbClr val="FF0000"/>
                    </a:solidFill>
                  </a:rPr>
                  <a:t>Goal sensitive</a:t>
                </a:r>
                <a:r>
                  <a:rPr lang="en-AU" dirty="0"/>
                  <a:t>: stop when required gain (</a:t>
                </a:r>
                <a:r>
                  <a:rPr lang="en-AU" i="1" dirty="0"/>
                  <a:t>T</a:t>
                </a:r>
                <a:r>
                  <a:rPr lang="en-AU" dirty="0"/>
                  <a:t>) has been met. </a:t>
                </a:r>
                <a:r>
                  <a:rPr lang="en-AU" b="1" dirty="0">
                    <a:solidFill>
                      <a:srgbClr val="FF0000"/>
                    </a:solidFill>
                  </a:rPr>
                  <a:t>C1</a:t>
                </a:r>
              </a:p>
              <a:p>
                <a:pPr marL="0" indent="0">
                  <a:buNone/>
                </a:pPr>
                <a:r>
                  <a:rPr lang="en-AU" dirty="0">
                    <a:solidFill>
                      <a:srgbClr val="FF0000"/>
                    </a:solidFill>
                  </a:rPr>
                  <a:t>Rate sensitive</a:t>
                </a:r>
                <a:r>
                  <a:rPr lang="en-AU" dirty="0"/>
                  <a:t>: stop when the rate of gain (</a:t>
                </a:r>
                <a:r>
                  <a:rPr lang="en-AU" i="1" dirty="0"/>
                  <a:t>A</a:t>
                </a:r>
                <a:r>
                  <a:rPr lang="en-AU" dirty="0"/>
                  <a:t>) is too low. </a:t>
                </a:r>
                <a:r>
                  <a:rPr lang="en-AU" b="1" dirty="0">
                    <a:solidFill>
                      <a:srgbClr val="FF0000"/>
                    </a:solidFill>
                  </a:rPr>
                  <a:t>C2</a:t>
                </a:r>
              </a:p>
              <a:p>
                <a:pPr marL="0" indent="0">
                  <a:buNone/>
                </a:pPr>
                <a:endParaRPr lang="en-AU" b="0" i="1" dirty="0">
                  <a:solidFill>
                    <a:schemeClr val="tx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AU" sz="3600" b="0" i="1" smtClean="0">
                              <a:solidFill>
                                <a:schemeClr val="tx1"/>
                              </a:solidFill>
                              <a:latin typeface="Cambria Math" panose="02040503050406030204" pitchFamily="18" charset="0"/>
                            </a:rPr>
                          </m:ctrlPr>
                        </m:sSubPr>
                        <m:e>
                          <m:r>
                            <a:rPr lang="en-AU" sz="3600" b="0" i="1" smtClean="0">
                              <a:solidFill>
                                <a:schemeClr val="tx1"/>
                              </a:solidFill>
                              <a:latin typeface="Cambria Math" panose="02040503050406030204" pitchFamily="18" charset="0"/>
                            </a:rPr>
                            <m:t>𝐶</m:t>
                          </m:r>
                        </m:e>
                        <m:sub>
                          <m:r>
                            <a:rPr lang="en-AU" sz="3600" b="0" i="1" smtClean="0">
                              <a:solidFill>
                                <a:schemeClr val="tx1"/>
                              </a:solidFill>
                              <a:latin typeface="Cambria Math" panose="02040503050406030204" pitchFamily="18" charset="0"/>
                            </a:rPr>
                            <m:t>𝑖</m:t>
                          </m:r>
                        </m:sub>
                      </m:sSub>
                      <m:r>
                        <a:rPr lang="en-AU" sz="3600" b="0" i="1" smtClean="0">
                          <a:solidFill>
                            <a:schemeClr val="tx1"/>
                          </a:solidFill>
                          <a:latin typeface="Cambria Math" panose="02040503050406030204" pitchFamily="18" charset="0"/>
                        </a:rPr>
                        <m:t>=</m:t>
                      </m:r>
                      <m:sSub>
                        <m:sSubPr>
                          <m:ctrlPr>
                            <a:rPr lang="en-AU" sz="3600" b="0" i="1" smtClean="0">
                              <a:solidFill>
                                <a:schemeClr val="tx1"/>
                              </a:solidFill>
                              <a:latin typeface="Cambria Math" panose="02040503050406030204" pitchFamily="18" charset="0"/>
                            </a:rPr>
                          </m:ctrlPr>
                        </m:sSubPr>
                        <m:e>
                          <m:r>
                            <a:rPr lang="en-AU" sz="3600" b="0" i="1" smtClean="0">
                              <a:solidFill>
                                <a:schemeClr val="tx1"/>
                              </a:solidFill>
                              <a:latin typeface="Cambria Math" panose="02040503050406030204" pitchFamily="18" charset="0"/>
                            </a:rPr>
                            <m:t>𝐶</m:t>
                          </m:r>
                          <m:r>
                            <a:rPr lang="en-AU" sz="3600" b="0" i="1" smtClean="0">
                              <a:solidFill>
                                <a:schemeClr val="tx1"/>
                              </a:solidFill>
                              <a:latin typeface="Cambria Math" panose="02040503050406030204" pitchFamily="18" charset="0"/>
                            </a:rPr>
                            <m:t>1</m:t>
                          </m:r>
                        </m:e>
                        <m:sub>
                          <m:r>
                            <a:rPr lang="en-AU" sz="3600" b="0" i="1" smtClean="0">
                              <a:solidFill>
                                <a:schemeClr val="tx1"/>
                              </a:solidFill>
                              <a:latin typeface="Cambria Math" panose="02040503050406030204" pitchFamily="18" charset="0"/>
                            </a:rPr>
                            <m:t>𝑖</m:t>
                          </m:r>
                        </m:sub>
                      </m:sSub>
                      <m:r>
                        <a:rPr lang="en-AU" sz="3600" b="0" i="1" smtClean="0">
                          <a:solidFill>
                            <a:schemeClr val="tx1"/>
                          </a:solidFill>
                          <a:latin typeface="Cambria Math" panose="02040503050406030204" pitchFamily="18" charset="0"/>
                        </a:rPr>
                        <m:t> ∗</m:t>
                      </m:r>
                      <m:r>
                        <a:rPr lang="en-AU" sz="3600" b="0" i="1" smtClean="0">
                          <a:solidFill>
                            <a:schemeClr val="tx1"/>
                          </a:solidFill>
                          <a:latin typeface="Cambria Math" panose="02040503050406030204" pitchFamily="18" charset="0"/>
                        </a:rPr>
                        <m:t>𝐶</m:t>
                      </m:r>
                      <m:sSub>
                        <m:sSubPr>
                          <m:ctrlPr>
                            <a:rPr lang="en-AU" sz="3600" b="0" i="1" smtClean="0">
                              <a:solidFill>
                                <a:schemeClr val="tx1"/>
                              </a:solidFill>
                              <a:latin typeface="Cambria Math" panose="02040503050406030204" pitchFamily="18" charset="0"/>
                            </a:rPr>
                          </m:ctrlPr>
                        </m:sSubPr>
                        <m:e>
                          <m:r>
                            <a:rPr lang="en-AU" sz="3600" b="0" i="1" smtClean="0">
                              <a:solidFill>
                                <a:schemeClr val="tx1"/>
                              </a:solidFill>
                              <a:latin typeface="Cambria Math" panose="02040503050406030204" pitchFamily="18" charset="0"/>
                            </a:rPr>
                            <m:t>2</m:t>
                          </m:r>
                        </m:e>
                        <m:sub>
                          <m:r>
                            <a:rPr lang="en-AU" sz="3600" b="0" i="1" smtClean="0">
                              <a:solidFill>
                                <a:schemeClr val="tx1"/>
                              </a:solidFill>
                              <a:latin typeface="Cambria Math" panose="02040503050406030204" pitchFamily="18" charset="0"/>
                            </a:rPr>
                            <m:t>𝑖</m:t>
                          </m:r>
                        </m:sub>
                      </m:sSub>
                    </m:oMath>
                  </m:oMathPara>
                </a14:m>
                <a:endParaRPr lang="en-AU" dirty="0">
                  <a:solidFill>
                    <a:schemeClr val="tx1">
                      <a:lumMod val="50000"/>
                    </a:schemeClr>
                  </a:solidFill>
                </a:endParaRPr>
              </a:p>
            </p:txBody>
          </p:sp>
        </mc:Choice>
        <mc:Fallback>
          <p:sp>
            <p:nvSpPr>
              <p:cNvPr id="6" name="Content Placeholder 5">
                <a:extLst>
                  <a:ext uri="{FF2B5EF4-FFF2-40B4-BE49-F238E27FC236}">
                    <a16:creationId xmlns:a16="http://schemas.microsoft.com/office/drawing/2014/main" id="{6BA77BDE-B656-4255-AEA2-1950E48FCE77}"/>
                  </a:ext>
                </a:extLst>
              </p:cNvPr>
              <p:cNvSpPr>
                <a:spLocks noGrp="1" noRot="1" noChangeAspect="1" noMove="1" noResize="1" noEditPoints="1" noAdjustHandles="1" noChangeArrowheads="1" noChangeShapeType="1" noTextEdit="1"/>
              </p:cNvSpPr>
              <p:nvPr>
                <p:ph idx="1"/>
              </p:nvPr>
            </p:nvSpPr>
            <p:spPr>
              <a:blipFill>
                <a:blip r:embed="rId3"/>
                <a:stretch>
                  <a:fillRect l="-1086" t="-263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39B004A-3C06-A248-AF67-EE05CC03F8C3}"/>
              </a:ext>
            </a:extLst>
          </p:cNvPr>
          <p:cNvSpPr txBox="1"/>
          <p:nvPr/>
        </p:nvSpPr>
        <p:spPr>
          <a:xfrm>
            <a:off x="8719456" y="6042026"/>
            <a:ext cx="3472544" cy="369332"/>
          </a:xfrm>
          <a:prstGeom prst="rect">
            <a:avLst/>
          </a:prstGeom>
          <a:noFill/>
        </p:spPr>
        <p:txBody>
          <a:bodyPr wrap="square" rtlCol="0">
            <a:spAutoFit/>
          </a:bodyPr>
          <a:lstStyle/>
          <a:p>
            <a:r>
              <a:rPr lang="en-US" dirty="0"/>
              <a:t>Azzopardi et al, SIGIR 2018</a:t>
            </a:r>
          </a:p>
        </p:txBody>
      </p:sp>
    </p:spTree>
    <p:extLst>
      <p:ext uri="{BB962C8B-B14F-4D97-AF65-F5344CB8AC3E}">
        <p14:creationId xmlns:p14="http://schemas.microsoft.com/office/powerpoint/2010/main" val="40849456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0EA8C-4D56-4C73-9DF0-8A13C18125ED}"/>
              </a:ext>
            </a:extLst>
          </p:cNvPr>
          <p:cNvSpPr>
            <a:spLocks noGrp="1"/>
          </p:cNvSpPr>
          <p:nvPr>
            <p:ph type="title"/>
          </p:nvPr>
        </p:nvSpPr>
        <p:spPr/>
        <p:txBody>
          <a:bodyPr/>
          <a:lstStyle/>
          <a:p>
            <a:r>
              <a:rPr lang="en-AU" dirty="0"/>
              <a:t>C1 and C2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214B75-547F-4EE9-BAD4-7CC25268B9E9}"/>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𝐶</m:t>
                          </m:r>
                          <m:r>
                            <a:rPr lang="en-AU" b="0" i="1" smtClean="0">
                              <a:latin typeface="Cambria Math" panose="02040503050406030204" pitchFamily="18" charset="0"/>
                            </a:rPr>
                            <m:t>1</m:t>
                          </m:r>
                        </m:e>
                        <m:sub>
                          <m:r>
                            <a:rPr lang="en-AU" b="0" i="1" smtClean="0">
                              <a:latin typeface="Cambria Math" panose="02040503050406030204" pitchFamily="18" charset="0"/>
                            </a:rPr>
                            <m:t>𝑖</m:t>
                          </m:r>
                        </m:sub>
                      </m:sSub>
                      <m:r>
                        <a:rPr lang="en-AU" b="0" i="1" smtClean="0">
                          <a:latin typeface="Cambria Math" panose="02040503050406030204" pitchFamily="18" charset="0"/>
                        </a:rPr>
                        <m:t>=1−</m:t>
                      </m:r>
                      <m:sSup>
                        <m:sSupPr>
                          <m:ctrlPr>
                            <a:rPr lang="en-AU" b="0" i="1" smtClean="0">
                              <a:latin typeface="Cambria Math" panose="02040503050406030204" pitchFamily="18" charset="0"/>
                            </a:rPr>
                          </m:ctrlPr>
                        </m:sSupPr>
                        <m:e>
                          <m:d>
                            <m:dPr>
                              <m:ctrlPr>
                                <a:rPr lang="en-AU" b="0" i="1" smtClean="0">
                                  <a:latin typeface="Cambria Math" panose="02040503050406030204" pitchFamily="18" charset="0"/>
                                </a:rPr>
                              </m:ctrlPr>
                            </m:dPr>
                            <m:e>
                              <m:r>
                                <a:rPr lang="en-AU" b="0" i="1" smtClean="0">
                                  <a:latin typeface="Cambria Math" panose="02040503050406030204" pitchFamily="18" charset="0"/>
                                </a:rPr>
                                <m:t>1+</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𝑏</m:t>
                                  </m:r>
                                </m:e>
                                <m:sub>
                                  <m:r>
                                    <a:rPr lang="en-AU" b="0" i="1" smtClean="0">
                                      <a:latin typeface="Cambria Math" panose="02040503050406030204" pitchFamily="18" charset="0"/>
                                    </a:rPr>
                                    <m:t>1</m:t>
                                  </m:r>
                                </m:sub>
                              </m:sSub>
                              <m:r>
                                <a:rPr lang="en-AU" b="0" i="1" smtClean="0">
                                  <a:latin typeface="Cambria Math" panose="02040503050406030204" pitchFamily="18" charset="0"/>
                                  <a:ea typeface="Cambria Math" panose="02040503050406030204" pitchFamily="18" charset="0"/>
                                </a:rPr>
                                <m:t>×</m:t>
                              </m:r>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𝑒</m:t>
                                  </m:r>
                                </m:e>
                                <m:sup>
                                  <m:d>
                                    <m:dPr>
                                      <m:ctrlPr>
                                        <a:rPr lang="en-AU" b="0" i="1" smtClean="0">
                                          <a:latin typeface="Cambria Math" panose="02040503050406030204" pitchFamily="18" charset="0"/>
                                          <a:ea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𝑇</m:t>
                                      </m:r>
                                      <m:r>
                                        <a:rPr lang="en-AU" b="0" i="1" smtClean="0">
                                          <a:latin typeface="Cambria Math" panose="02040503050406030204" pitchFamily="18" charset="0"/>
                                          <a:ea typeface="Cambria Math" panose="02040503050406030204" pitchFamily="18" charset="0"/>
                                        </a:rPr>
                                        <m:t>−</m:t>
                                      </m:r>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𝛾</m:t>
                                          </m:r>
                                        </m:e>
                                        <m:sub>
                                          <m:r>
                                            <a:rPr lang="en-AU" b="0" i="1" smtClean="0">
                                              <a:latin typeface="Cambria Math" panose="02040503050406030204" pitchFamily="18" charset="0"/>
                                              <a:ea typeface="Cambria Math" panose="02040503050406030204" pitchFamily="18" charset="0"/>
                                            </a:rPr>
                                            <m:t>𝑖</m:t>
                                          </m:r>
                                        </m:sub>
                                      </m:sSub>
                                    </m:e>
                                  </m:d>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𝑅</m:t>
                                      </m:r>
                                    </m:e>
                                    <m:sub>
                                      <m:r>
                                        <a:rPr lang="en-AU" b="0" i="1" smtClean="0">
                                          <a:latin typeface="Cambria Math" panose="02040503050406030204" pitchFamily="18" charset="0"/>
                                          <a:ea typeface="Cambria Math" panose="02040503050406030204" pitchFamily="18" charset="0"/>
                                        </a:rPr>
                                        <m:t>1</m:t>
                                      </m:r>
                                    </m:sub>
                                  </m:sSub>
                                </m:sup>
                              </m:sSup>
                            </m:e>
                          </m:d>
                        </m:e>
                        <m:sup>
                          <m:r>
                            <a:rPr lang="en-AU" b="0" i="1" smtClean="0">
                              <a:latin typeface="Cambria Math" panose="02040503050406030204" pitchFamily="18" charset="0"/>
                            </a:rPr>
                            <m:t>−1</m:t>
                          </m:r>
                        </m:sup>
                      </m:sSup>
                    </m:oMath>
                  </m:oMathPara>
                </a14:m>
                <a:endParaRPr lang="en-AU" b="0" i="1" dirty="0">
                  <a:latin typeface="Cambria Math" panose="02040503050406030204" pitchFamily="18" charset="0"/>
                </a:endParaRPr>
              </a:p>
              <a:p>
                <a:pPr marL="0" indent="0">
                  <a:buNone/>
                </a:pPr>
                <a:endParaRPr lang="en-AU" b="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A214B75-547F-4EE9-BAD4-7CC25268B9E9}"/>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AU">
                    <a:noFill/>
                  </a:rPr>
                  <a:t> </a:t>
                </a:r>
              </a:p>
            </p:txBody>
          </p:sp>
        </mc:Fallback>
      </mc:AlternateContent>
      <p:cxnSp>
        <p:nvCxnSpPr>
          <p:cNvPr id="13" name="Elbow Connector 3">
            <a:extLst>
              <a:ext uri="{FF2B5EF4-FFF2-40B4-BE49-F238E27FC236}">
                <a16:creationId xmlns:a16="http://schemas.microsoft.com/office/drawing/2014/main" id="{D0D19E39-596A-40A1-851D-7E1E930E3999}"/>
              </a:ext>
            </a:extLst>
          </p:cNvPr>
          <p:cNvCxnSpPr>
            <a:cxnSpLocks/>
          </p:cNvCxnSpPr>
          <p:nvPr/>
        </p:nvCxnSpPr>
        <p:spPr>
          <a:xfrm>
            <a:off x="1225101" y="4563175"/>
            <a:ext cx="3054981" cy="1539211"/>
          </a:xfrm>
          <a:prstGeom prst="bentConnector3">
            <a:avLst>
              <a:gd name="adj1" fmla="val 50000"/>
            </a:avLst>
          </a:prstGeom>
          <a:ln w="349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37E7AB-6B04-466C-ADDB-864FB79215E7}"/>
              </a:ext>
            </a:extLst>
          </p:cNvPr>
          <p:cNvCxnSpPr>
            <a:cxnSpLocks/>
          </p:cNvCxnSpPr>
          <p:nvPr/>
        </p:nvCxnSpPr>
        <p:spPr>
          <a:xfrm>
            <a:off x="1236845" y="5001442"/>
            <a:ext cx="3174616" cy="25938"/>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Curved Connector 43">
            <a:extLst>
              <a:ext uri="{FF2B5EF4-FFF2-40B4-BE49-F238E27FC236}">
                <a16:creationId xmlns:a16="http://schemas.microsoft.com/office/drawing/2014/main" id="{88CADFEB-D26A-4C04-9AF5-8EACBD50C48E}"/>
              </a:ext>
            </a:extLst>
          </p:cNvPr>
          <p:cNvCxnSpPr>
            <a:cxnSpLocks/>
          </p:cNvCxnSpPr>
          <p:nvPr/>
        </p:nvCxnSpPr>
        <p:spPr>
          <a:xfrm>
            <a:off x="1236845" y="4575458"/>
            <a:ext cx="3160798" cy="1510311"/>
          </a:xfrm>
          <a:prstGeom prst="curvedConnector3">
            <a:avLst>
              <a:gd name="adj1" fmla="val 47148"/>
            </a:avLst>
          </a:prstGeom>
          <a:ln w="34925">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ED8AF989-61D8-433D-97F3-604204C89FBB}"/>
              </a:ext>
            </a:extLst>
          </p:cNvPr>
          <p:cNvGrpSpPr/>
          <p:nvPr/>
        </p:nvGrpSpPr>
        <p:grpSpPr>
          <a:xfrm>
            <a:off x="838200" y="3890791"/>
            <a:ext cx="4031960" cy="2597851"/>
            <a:chOff x="838200" y="3890791"/>
            <a:chExt cx="4031960" cy="2597851"/>
          </a:xfrm>
        </p:grpSpPr>
        <p:cxnSp>
          <p:nvCxnSpPr>
            <p:cNvPr id="7" name="Straight Connector 6">
              <a:extLst>
                <a:ext uri="{FF2B5EF4-FFF2-40B4-BE49-F238E27FC236}">
                  <a16:creationId xmlns:a16="http://schemas.microsoft.com/office/drawing/2014/main" id="{6C7EBBBC-6B13-447D-A677-2434DC01176E}"/>
                </a:ext>
              </a:extLst>
            </p:cNvPr>
            <p:cNvCxnSpPr>
              <a:cxnSpLocks/>
            </p:cNvCxnSpPr>
            <p:nvPr/>
          </p:nvCxnSpPr>
          <p:spPr>
            <a:xfrm flipV="1">
              <a:off x="2741610" y="4339249"/>
              <a:ext cx="0" cy="176573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16F3F2B-963C-48AE-923C-DA3CB7683D30}"/>
                </a:ext>
              </a:extLst>
            </p:cNvPr>
            <p:cNvGrpSpPr/>
            <p:nvPr/>
          </p:nvGrpSpPr>
          <p:grpSpPr>
            <a:xfrm>
              <a:off x="838200" y="3890791"/>
              <a:ext cx="4031960" cy="2597851"/>
              <a:chOff x="838200" y="3890791"/>
              <a:chExt cx="4031960" cy="2597851"/>
            </a:xfrm>
          </p:grpSpPr>
          <p:cxnSp>
            <p:nvCxnSpPr>
              <p:cNvPr id="5" name="Straight Arrow Connector 4">
                <a:extLst>
                  <a:ext uri="{FF2B5EF4-FFF2-40B4-BE49-F238E27FC236}">
                    <a16:creationId xmlns:a16="http://schemas.microsoft.com/office/drawing/2014/main" id="{318A900B-636C-4D21-A4BA-C53983C0796D}"/>
                  </a:ext>
                </a:extLst>
              </p:cNvPr>
              <p:cNvCxnSpPr/>
              <p:nvPr/>
            </p:nvCxnSpPr>
            <p:spPr>
              <a:xfrm flipV="1">
                <a:off x="1216316" y="4339249"/>
                <a:ext cx="0" cy="17657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AD93121-0330-4E02-8250-6D1B1AEB2F19}"/>
                  </a:ext>
                </a:extLst>
              </p:cNvPr>
              <p:cNvCxnSpPr>
                <a:cxnSpLocks/>
              </p:cNvCxnSpPr>
              <p:nvPr/>
            </p:nvCxnSpPr>
            <p:spPr>
              <a:xfrm>
                <a:off x="1205806" y="6115497"/>
                <a:ext cx="320565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A8F7F2B-4458-412A-8664-1A26F808BC74}"/>
                  </a:ext>
                </a:extLst>
              </p:cNvPr>
              <p:cNvSpPr txBox="1"/>
              <p:nvPr/>
            </p:nvSpPr>
            <p:spPr>
              <a:xfrm rot="16200000">
                <a:off x="811109" y="5037451"/>
                <a:ext cx="423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C1</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F4161F-BA0B-46C8-8AFA-F60E1B1CF680}"/>
                      </a:ext>
                    </a:extLst>
                  </p:cNvPr>
                  <p:cNvSpPr txBox="1"/>
                  <p:nvPr/>
                </p:nvSpPr>
                <p:spPr>
                  <a:xfrm>
                    <a:off x="3351667" y="6119310"/>
                    <a:ext cx="1518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Gain so far, </a:t>
                    </a:r>
                    <a14:m>
                      <m:oMath xmlns:m="http://schemas.openxmlformats.org/officeDocument/2006/math">
                        <m:sSub>
                          <m:sSubPr>
                            <m:ctrlPr>
                              <a:rPr kumimoji="0" lang="en-US" sz="18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𝜸</m:t>
                            </m:r>
                          </m:e>
                          <m:sub>
                            <m:r>
                              <a:rPr kumimoji="0" lang="en-AU" sz="18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𝒊</m:t>
                            </m:r>
                          </m:sub>
                        </m:sSub>
                      </m:oMath>
                    </a14:m>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95F4161F-BA0B-46C8-8AFA-F60E1B1CF680}"/>
                      </a:ext>
                    </a:extLst>
                  </p:cNvPr>
                  <p:cNvSpPr txBox="1">
                    <a:spLocks noRot="1" noChangeAspect="1" noMove="1" noResize="1" noEditPoints="1" noAdjustHandles="1" noChangeArrowheads="1" noChangeShapeType="1" noTextEdit="1"/>
                  </p:cNvSpPr>
                  <p:nvPr/>
                </p:nvSpPr>
                <p:spPr>
                  <a:xfrm>
                    <a:off x="3351667" y="6119310"/>
                    <a:ext cx="1518493" cy="369332"/>
                  </a:xfrm>
                  <a:prstGeom prst="rect">
                    <a:avLst/>
                  </a:prstGeom>
                  <a:blipFill>
                    <a:blip r:embed="rId4"/>
                    <a:stretch>
                      <a:fillRect l="-3614" t="-10000" b="-26667"/>
                    </a:stretch>
                  </a:blipFill>
                </p:spPr>
                <p:txBody>
                  <a:bodyPr/>
                  <a:lstStyle/>
                  <a:p>
                    <a:r>
                      <a:rPr lang="en-AU">
                        <a:noFill/>
                      </a:rPr>
                      <a:t> </a:t>
                    </a:r>
                  </a:p>
                </p:txBody>
              </p:sp>
            </mc:Fallback>
          </mc:AlternateContent>
          <p:sp>
            <p:nvSpPr>
              <p:cNvPr id="10" name="TextBox 9">
                <a:extLst>
                  <a:ext uri="{FF2B5EF4-FFF2-40B4-BE49-F238E27FC236}">
                    <a16:creationId xmlns:a16="http://schemas.microsoft.com/office/drawing/2014/main" id="{215C625A-AC88-486B-A4B6-66AD9964BF04}"/>
                  </a:ext>
                </a:extLst>
              </p:cNvPr>
              <p:cNvSpPr txBox="1"/>
              <p:nvPr/>
            </p:nvSpPr>
            <p:spPr>
              <a:xfrm>
                <a:off x="1929288" y="3890791"/>
                <a:ext cx="16466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Goal sensitivity</a:t>
                </a:r>
              </a:p>
            </p:txBody>
          </p:sp>
          <p:sp>
            <p:nvSpPr>
              <p:cNvPr id="11" name="TextBox 10">
                <a:extLst>
                  <a:ext uri="{FF2B5EF4-FFF2-40B4-BE49-F238E27FC236}">
                    <a16:creationId xmlns:a16="http://schemas.microsoft.com/office/drawing/2014/main" id="{ECAE7E8D-0D79-4C1E-9BF7-68BF9D6F8BBC}"/>
                  </a:ext>
                </a:extLst>
              </p:cNvPr>
              <p:cNvSpPr txBox="1"/>
              <p:nvPr/>
            </p:nvSpPr>
            <p:spPr>
              <a:xfrm>
                <a:off x="920872" y="592557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0</a:t>
                </a:r>
              </a:p>
            </p:txBody>
          </p:sp>
          <p:sp>
            <p:nvSpPr>
              <p:cNvPr id="12" name="TextBox 11">
                <a:extLst>
                  <a:ext uri="{FF2B5EF4-FFF2-40B4-BE49-F238E27FC236}">
                    <a16:creationId xmlns:a16="http://schemas.microsoft.com/office/drawing/2014/main" id="{A61B0CA2-CF29-48ED-88CE-2A9CB885DE94}"/>
                  </a:ext>
                </a:extLst>
              </p:cNvPr>
              <p:cNvSpPr txBox="1"/>
              <p:nvPr/>
            </p:nvSpPr>
            <p:spPr>
              <a:xfrm>
                <a:off x="902971" y="420612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29" name="TextBox 28">
                <a:extLst>
                  <a:ext uri="{FF2B5EF4-FFF2-40B4-BE49-F238E27FC236}">
                    <a16:creationId xmlns:a16="http://schemas.microsoft.com/office/drawing/2014/main" id="{D269EFEB-6665-42A1-AFF9-304BA2C43831}"/>
                  </a:ext>
                </a:extLst>
              </p:cNvPr>
              <p:cNvSpPr txBox="1"/>
              <p:nvPr/>
            </p:nvSpPr>
            <p:spPr>
              <a:xfrm>
                <a:off x="2603350" y="6119310"/>
                <a:ext cx="2984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1" u="none" strike="noStrike" kern="1200" cap="none" spc="0" normalizeH="0" baseline="0" noProof="0" dirty="0">
                    <a:ln>
                      <a:noFill/>
                    </a:ln>
                    <a:solidFill>
                      <a:prstClr val="white"/>
                    </a:solidFill>
                    <a:effectLst/>
                    <a:uLnTx/>
                    <a:uFillTx/>
                    <a:latin typeface="Calibri" panose="020F0502020204030204"/>
                    <a:ea typeface="+mn-ea"/>
                    <a:cs typeface="+mn-cs"/>
                  </a:rPr>
                  <a:t>T</a:t>
                </a:r>
                <a:endParaRPr kumimoji="0" lang="en-US" sz="1800" b="1"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8" name="Group 47">
            <a:extLst>
              <a:ext uri="{FF2B5EF4-FFF2-40B4-BE49-F238E27FC236}">
                <a16:creationId xmlns:a16="http://schemas.microsoft.com/office/drawing/2014/main" id="{34694CC9-B395-4C39-A5B9-88431DD52E0A}"/>
              </a:ext>
            </a:extLst>
          </p:cNvPr>
          <p:cNvGrpSpPr/>
          <p:nvPr/>
        </p:nvGrpSpPr>
        <p:grpSpPr>
          <a:xfrm>
            <a:off x="3684980" y="1868400"/>
            <a:ext cx="6810392" cy="2829329"/>
            <a:chOff x="3684980" y="1868400"/>
            <a:chExt cx="6810392" cy="2829329"/>
          </a:xfrm>
        </p:grpSpPr>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5FBBC024-CD6D-4C61-882E-0456838FB4B3}"/>
                    </a:ext>
                  </a:extLst>
                </p14:cNvPr>
                <p14:cNvContentPartPr/>
                <p14:nvPr/>
              </p14:nvContentPartPr>
              <p14:xfrm>
                <a:off x="6550160" y="1868400"/>
                <a:ext cx="2234880" cy="2448000"/>
              </p14:xfrm>
            </p:contentPart>
          </mc:Choice>
          <mc:Fallback xmlns="">
            <p:pic>
              <p:nvPicPr>
                <p:cNvPr id="44" name="Ink 43">
                  <a:extLst>
                    <a:ext uri="{FF2B5EF4-FFF2-40B4-BE49-F238E27FC236}">
                      <a16:creationId xmlns:a16="http://schemas.microsoft.com/office/drawing/2014/main" id="{5FBBC024-CD6D-4C61-882E-0456838FB4B3}"/>
                    </a:ext>
                  </a:extLst>
                </p:cNvPr>
                <p:cNvPicPr/>
                <p:nvPr/>
              </p:nvPicPr>
              <p:blipFill>
                <a:blip r:embed="rId6"/>
                <a:stretch>
                  <a:fillRect/>
                </a:stretch>
              </p:blipFill>
              <p:spPr>
                <a:xfrm>
                  <a:off x="6541520" y="1859759"/>
                  <a:ext cx="2252520" cy="2465643"/>
                </a:xfrm>
                <a:prstGeom prst="rect">
                  <a:avLst/>
                </a:prstGeom>
              </p:spPr>
            </p:pic>
          </mc:Fallback>
        </mc:AlternateContent>
        <p:sp>
          <p:nvSpPr>
            <p:cNvPr id="45" name="TextBox 44">
              <a:extLst>
                <a:ext uri="{FF2B5EF4-FFF2-40B4-BE49-F238E27FC236}">
                  <a16:creationId xmlns:a16="http://schemas.microsoft.com/office/drawing/2014/main" id="{F18DAFFC-7110-456E-AA2B-0E82288A2ABC}"/>
                </a:ext>
              </a:extLst>
            </p:cNvPr>
            <p:cNvSpPr txBox="1"/>
            <p:nvPr/>
          </p:nvSpPr>
          <p:spPr>
            <a:xfrm>
              <a:off x="3684980" y="3281082"/>
              <a:ext cx="2900153"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FF0000"/>
                  </a:solidFill>
                  <a:effectLst/>
                  <a:uLnTx/>
                  <a:uFillTx/>
                  <a:latin typeface="Ink Free" panose="03080402000500000000" pitchFamily="66" charset="0"/>
                  <a:ea typeface="+mn-ea"/>
                  <a:cs typeface="+mn-cs"/>
                </a:rPr>
                <a:t>searcher’s target</a:t>
              </a:r>
            </a:p>
          </p:txBody>
        </p:sp>
        <p:sp>
          <p:nvSpPr>
            <p:cNvPr id="46" name="Rectangle 45">
              <a:extLst>
                <a:ext uri="{FF2B5EF4-FFF2-40B4-BE49-F238E27FC236}">
                  <a16:creationId xmlns:a16="http://schemas.microsoft.com/office/drawing/2014/main" id="{CAF734DF-7031-4FDD-897F-686F4E102021}"/>
                </a:ext>
              </a:extLst>
            </p:cNvPr>
            <p:cNvSpPr/>
            <p:nvPr/>
          </p:nvSpPr>
          <p:spPr>
            <a:xfrm>
              <a:off x="5110870" y="4174509"/>
              <a:ext cx="1819729" cy="523220"/>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FF0000"/>
                  </a:solidFill>
                  <a:effectLst/>
                  <a:uLnTx/>
                  <a:uFillTx/>
                  <a:latin typeface="Ink Free" panose="03080402000500000000" pitchFamily="66" charset="0"/>
                  <a:ea typeface="+mn-ea"/>
                  <a:cs typeface="+mn-cs"/>
                </a:rPr>
                <a:t>gain so far</a:t>
              </a:r>
            </a:p>
          </p:txBody>
        </p:sp>
        <p:sp>
          <p:nvSpPr>
            <p:cNvPr id="47" name="Rectangle 46">
              <a:extLst>
                <a:ext uri="{FF2B5EF4-FFF2-40B4-BE49-F238E27FC236}">
                  <a16:creationId xmlns:a16="http://schemas.microsoft.com/office/drawing/2014/main" id="{1FC7ADC3-2717-4893-8316-9090A0793DCC}"/>
                </a:ext>
              </a:extLst>
            </p:cNvPr>
            <p:cNvSpPr/>
            <p:nvPr/>
          </p:nvSpPr>
          <p:spPr>
            <a:xfrm>
              <a:off x="8726939" y="3244334"/>
              <a:ext cx="176843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srgbClr val="FF0000"/>
                  </a:solidFill>
                  <a:effectLst/>
                  <a:uLnTx/>
                  <a:uFillTx/>
                  <a:latin typeface="Ink Free" panose="03080402000500000000" pitchFamily="66" charset="0"/>
                  <a:ea typeface="+mn-ea"/>
                  <a:cs typeface="+mn-cs"/>
                </a:rPr>
                <a:t>rationality</a:t>
              </a:r>
            </a:p>
          </p:txBody>
        </p:sp>
      </p:grpSp>
      <p:sp>
        <p:nvSpPr>
          <p:cNvPr id="23" name="TextBox 22">
            <a:extLst>
              <a:ext uri="{FF2B5EF4-FFF2-40B4-BE49-F238E27FC236}">
                <a16:creationId xmlns:a16="http://schemas.microsoft.com/office/drawing/2014/main" id="{C9238587-0703-2D4B-B8C2-024EDB06E635}"/>
              </a:ext>
            </a:extLst>
          </p:cNvPr>
          <p:cNvSpPr txBox="1"/>
          <p:nvPr/>
        </p:nvSpPr>
        <p:spPr>
          <a:xfrm>
            <a:off x="8719456" y="6042026"/>
            <a:ext cx="3472544" cy="369332"/>
          </a:xfrm>
          <a:prstGeom prst="rect">
            <a:avLst/>
          </a:prstGeom>
          <a:noFill/>
        </p:spPr>
        <p:txBody>
          <a:bodyPr wrap="square" rtlCol="0">
            <a:spAutoFit/>
          </a:bodyPr>
          <a:lstStyle/>
          <a:p>
            <a:r>
              <a:rPr lang="en-US" dirty="0"/>
              <a:t>Azzopardi et al, SIGIR 2018</a:t>
            </a:r>
          </a:p>
        </p:txBody>
      </p:sp>
    </p:spTree>
    <p:extLst>
      <p:ext uri="{BB962C8B-B14F-4D97-AF65-F5344CB8AC3E}">
        <p14:creationId xmlns:p14="http://schemas.microsoft.com/office/powerpoint/2010/main" val="273823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0EA8C-4D56-4C73-9DF0-8A13C18125ED}"/>
              </a:ext>
            </a:extLst>
          </p:cNvPr>
          <p:cNvSpPr>
            <a:spLocks noGrp="1"/>
          </p:cNvSpPr>
          <p:nvPr>
            <p:ph type="title"/>
          </p:nvPr>
        </p:nvSpPr>
        <p:spPr/>
        <p:txBody>
          <a:bodyPr/>
          <a:lstStyle/>
          <a:p>
            <a:r>
              <a:rPr lang="en-AU" dirty="0"/>
              <a:t>C1 and C2</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214B75-547F-4EE9-BAD4-7CC25268B9E9}"/>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𝐶</m:t>
                          </m:r>
                          <m:r>
                            <a:rPr lang="en-AU" b="0" i="1" smtClean="0">
                              <a:latin typeface="Cambria Math" panose="02040503050406030204" pitchFamily="18" charset="0"/>
                            </a:rPr>
                            <m:t>1</m:t>
                          </m:r>
                        </m:e>
                        <m:sub>
                          <m:r>
                            <a:rPr lang="en-AU" b="0" i="1" smtClean="0">
                              <a:latin typeface="Cambria Math" panose="02040503050406030204" pitchFamily="18" charset="0"/>
                            </a:rPr>
                            <m:t>𝑖</m:t>
                          </m:r>
                        </m:sub>
                      </m:sSub>
                      <m:r>
                        <a:rPr lang="en-AU" b="0" i="1" smtClean="0">
                          <a:latin typeface="Cambria Math" panose="02040503050406030204" pitchFamily="18" charset="0"/>
                        </a:rPr>
                        <m:t>=1−</m:t>
                      </m:r>
                      <m:sSup>
                        <m:sSupPr>
                          <m:ctrlPr>
                            <a:rPr lang="en-AU" b="0" i="1" smtClean="0">
                              <a:latin typeface="Cambria Math" panose="02040503050406030204" pitchFamily="18" charset="0"/>
                            </a:rPr>
                          </m:ctrlPr>
                        </m:sSupPr>
                        <m:e>
                          <m:d>
                            <m:dPr>
                              <m:ctrlPr>
                                <a:rPr lang="en-AU" b="0" i="1" smtClean="0">
                                  <a:latin typeface="Cambria Math" panose="02040503050406030204" pitchFamily="18" charset="0"/>
                                </a:rPr>
                              </m:ctrlPr>
                            </m:dPr>
                            <m:e>
                              <m:r>
                                <a:rPr lang="en-AU" b="0" i="1" smtClean="0">
                                  <a:latin typeface="Cambria Math" panose="02040503050406030204" pitchFamily="18" charset="0"/>
                                </a:rPr>
                                <m:t>1+</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𝑏</m:t>
                                  </m:r>
                                </m:e>
                                <m:sub>
                                  <m:r>
                                    <a:rPr lang="en-AU" b="0" i="1" smtClean="0">
                                      <a:latin typeface="Cambria Math" panose="02040503050406030204" pitchFamily="18" charset="0"/>
                                    </a:rPr>
                                    <m:t>1</m:t>
                                  </m:r>
                                </m:sub>
                              </m:sSub>
                              <m:r>
                                <a:rPr lang="en-AU" b="0" i="1" smtClean="0">
                                  <a:latin typeface="Cambria Math" panose="02040503050406030204" pitchFamily="18" charset="0"/>
                                  <a:ea typeface="Cambria Math" panose="02040503050406030204" pitchFamily="18" charset="0"/>
                                </a:rPr>
                                <m:t>×</m:t>
                              </m:r>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𝑒</m:t>
                                  </m:r>
                                </m:e>
                                <m:sup>
                                  <m:d>
                                    <m:dPr>
                                      <m:ctrlPr>
                                        <a:rPr lang="en-AU" b="0" i="1" smtClean="0">
                                          <a:latin typeface="Cambria Math" panose="02040503050406030204" pitchFamily="18" charset="0"/>
                                          <a:ea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𝑇</m:t>
                                      </m:r>
                                      <m:r>
                                        <a:rPr lang="en-AU" b="0" i="1" smtClean="0">
                                          <a:latin typeface="Cambria Math" panose="02040503050406030204" pitchFamily="18" charset="0"/>
                                          <a:ea typeface="Cambria Math" panose="02040503050406030204" pitchFamily="18" charset="0"/>
                                        </a:rPr>
                                        <m:t>−</m:t>
                                      </m:r>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𝛾</m:t>
                                          </m:r>
                                        </m:e>
                                        <m:sub>
                                          <m:r>
                                            <a:rPr lang="en-AU" b="0" i="1" smtClean="0">
                                              <a:latin typeface="Cambria Math" panose="02040503050406030204" pitchFamily="18" charset="0"/>
                                              <a:ea typeface="Cambria Math" panose="02040503050406030204" pitchFamily="18" charset="0"/>
                                            </a:rPr>
                                            <m:t>𝑖</m:t>
                                          </m:r>
                                        </m:sub>
                                      </m:sSub>
                                    </m:e>
                                  </m:d>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𝑅</m:t>
                                      </m:r>
                                    </m:e>
                                    <m:sub>
                                      <m:r>
                                        <a:rPr lang="en-AU" b="0" i="1" smtClean="0">
                                          <a:latin typeface="Cambria Math" panose="02040503050406030204" pitchFamily="18" charset="0"/>
                                          <a:ea typeface="Cambria Math" panose="02040503050406030204" pitchFamily="18" charset="0"/>
                                        </a:rPr>
                                        <m:t>1</m:t>
                                      </m:r>
                                    </m:sub>
                                  </m:sSub>
                                </m:sup>
                              </m:sSup>
                            </m:e>
                          </m:d>
                        </m:e>
                        <m:sup>
                          <m:r>
                            <a:rPr lang="en-AU" b="0" i="1" smtClean="0">
                              <a:latin typeface="Cambria Math" panose="02040503050406030204" pitchFamily="18" charset="0"/>
                            </a:rPr>
                            <m:t>−1</m:t>
                          </m:r>
                        </m:sup>
                      </m:sSup>
                    </m:oMath>
                  </m:oMathPara>
                </a14:m>
                <a:endParaRPr lang="en-AU" b="0" i="1" dirty="0">
                  <a:latin typeface="Cambria Math" panose="02040503050406030204" pitchFamily="18" charset="0"/>
                </a:endParaRPr>
              </a:p>
              <a:p>
                <a:pPr marL="0" indent="0">
                  <a:buNone/>
                </a:pPr>
                <a:endParaRPr lang="en-AU"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𝐶</m:t>
                          </m:r>
                          <m:r>
                            <a:rPr lang="en-AU" b="0" i="1" smtClean="0">
                              <a:latin typeface="Cambria Math" panose="02040503050406030204" pitchFamily="18" charset="0"/>
                            </a:rPr>
                            <m:t>2</m:t>
                          </m:r>
                        </m:e>
                        <m:sub>
                          <m:r>
                            <a:rPr lang="en-AU" b="0" i="1" smtClean="0">
                              <a:latin typeface="Cambria Math" panose="02040503050406030204" pitchFamily="18" charset="0"/>
                            </a:rPr>
                            <m:t>𝑖</m:t>
                          </m:r>
                        </m:sub>
                      </m:sSub>
                      <m:r>
                        <a:rPr lang="en-AU" b="0" i="1" smtClean="0">
                          <a:latin typeface="Cambria Math" panose="02040503050406030204" pitchFamily="18" charset="0"/>
                        </a:rPr>
                        <m:t>=</m:t>
                      </m:r>
                      <m:sSup>
                        <m:sSupPr>
                          <m:ctrlPr>
                            <a:rPr lang="en-AU" b="0" i="1" smtClean="0">
                              <a:latin typeface="Cambria Math" panose="02040503050406030204" pitchFamily="18" charset="0"/>
                              <a:ea typeface="Cambria Math" panose="02040503050406030204" pitchFamily="18" charset="0"/>
                            </a:rPr>
                          </m:ctrlPr>
                        </m:sSupPr>
                        <m:e>
                          <m:d>
                            <m:dPr>
                              <m:ctrlPr>
                                <a:rPr lang="en-AU" b="0" i="1" smtClean="0">
                                  <a:latin typeface="Cambria Math" panose="02040503050406030204" pitchFamily="18" charset="0"/>
                                </a:rPr>
                              </m:ctrlPr>
                            </m:dPr>
                            <m:e>
                              <m:r>
                                <a:rPr lang="en-AU" b="0" i="1" smtClean="0">
                                  <a:latin typeface="Cambria Math" panose="02040503050406030204" pitchFamily="18" charset="0"/>
                                </a:rPr>
                                <m:t>1+</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𝑏</m:t>
                                  </m:r>
                                </m:e>
                                <m:sub>
                                  <m:r>
                                    <a:rPr lang="en-AU" b="0" i="1" smtClean="0">
                                      <a:latin typeface="Cambria Math" panose="02040503050406030204" pitchFamily="18" charset="0"/>
                                    </a:rPr>
                                    <m:t>2</m:t>
                                  </m:r>
                                </m:sub>
                              </m:sSub>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 </m:t>
                              </m:r>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𝑒</m:t>
                                  </m:r>
                                </m:e>
                                <m:sup>
                                  <m:d>
                                    <m:dPr>
                                      <m:ctrlPr>
                                        <a:rPr lang="en-AU" b="0" i="1" smtClean="0">
                                          <a:latin typeface="Cambria Math" panose="02040503050406030204" pitchFamily="18" charset="0"/>
                                          <a:ea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𝐴</m:t>
                                      </m:r>
                                      <m:r>
                                        <a:rPr lang="en-AU" b="0" i="1" smtClean="0">
                                          <a:latin typeface="Cambria Math" panose="02040503050406030204" pitchFamily="18" charset="0"/>
                                          <a:ea typeface="Cambria Math" panose="02040503050406030204" pitchFamily="18" charset="0"/>
                                        </a:rPr>
                                        <m:t>−</m:t>
                                      </m:r>
                                      <m:f>
                                        <m:fPr>
                                          <m:type m:val="lin"/>
                                          <m:ctrlPr>
                                            <a:rPr lang="en-AU" b="0" i="1" smtClean="0">
                                              <a:latin typeface="Cambria Math" panose="02040503050406030204" pitchFamily="18" charset="0"/>
                                              <a:ea typeface="Cambria Math" panose="02040503050406030204" pitchFamily="18" charset="0"/>
                                            </a:rPr>
                                          </m:ctrlPr>
                                        </m:fPr>
                                        <m:num>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𝛾</m:t>
                                              </m:r>
                                            </m:e>
                                            <m:sub>
                                              <m:r>
                                                <a:rPr lang="en-AU" i="1">
                                                  <a:latin typeface="Cambria Math" panose="02040503050406030204" pitchFamily="18" charset="0"/>
                                                  <a:ea typeface="Cambria Math" panose="02040503050406030204" pitchFamily="18" charset="0"/>
                                                </a:rPr>
                                                <m:t>𝑖</m:t>
                                              </m:r>
                                            </m:sub>
                                          </m:sSub>
                                        </m:num>
                                        <m:den>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𝜅</m:t>
                                              </m:r>
                                            </m:e>
                                            <m:sub>
                                              <m:r>
                                                <a:rPr lang="en-AU" i="1">
                                                  <a:latin typeface="Cambria Math" panose="02040503050406030204" pitchFamily="18" charset="0"/>
                                                  <a:ea typeface="Cambria Math" panose="02040503050406030204" pitchFamily="18" charset="0"/>
                                                </a:rPr>
                                                <m:t>𝑖</m:t>
                                              </m:r>
                                            </m:sub>
                                          </m:sSub>
                                        </m:den>
                                      </m:f>
                                    </m:e>
                                  </m:d>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𝑅</m:t>
                                      </m:r>
                                    </m:e>
                                    <m:sub>
                                      <m:r>
                                        <a:rPr lang="en-AU" b="0" i="1" smtClean="0">
                                          <a:latin typeface="Cambria Math" panose="02040503050406030204" pitchFamily="18" charset="0"/>
                                          <a:ea typeface="Cambria Math" panose="02040503050406030204" pitchFamily="18" charset="0"/>
                                        </a:rPr>
                                        <m:t>2</m:t>
                                      </m:r>
                                    </m:sub>
                                  </m:sSub>
                                </m:sup>
                              </m:sSup>
                            </m:e>
                          </m:d>
                        </m:e>
                        <m:sup>
                          <m:r>
                            <a:rPr lang="en-AU" b="0" i="1" smtClean="0">
                              <a:latin typeface="Cambria Math" panose="02040503050406030204" pitchFamily="18" charset="0"/>
                            </a:rPr>
                            <m:t>−1</m:t>
                          </m:r>
                        </m:sup>
                      </m:sSup>
                    </m:oMath>
                  </m:oMathPara>
                </a14:m>
                <a:endParaRPr lang="en-AU" dirty="0"/>
              </a:p>
              <a:p>
                <a:pPr marL="0" indent="0">
                  <a:buNone/>
                </a:pPr>
                <a:endParaRPr lang="en-AU" dirty="0"/>
              </a:p>
            </p:txBody>
          </p:sp>
        </mc:Choice>
        <mc:Fallback>
          <p:sp>
            <p:nvSpPr>
              <p:cNvPr id="3" name="Content Placeholder 2">
                <a:extLst>
                  <a:ext uri="{FF2B5EF4-FFF2-40B4-BE49-F238E27FC236}">
                    <a16:creationId xmlns:a16="http://schemas.microsoft.com/office/drawing/2014/main" id="{3A214B75-547F-4EE9-BAD4-7CC25268B9E9}"/>
                  </a:ext>
                </a:extLst>
              </p:cNvPr>
              <p:cNvSpPr>
                <a:spLocks noGrp="1" noRot="1" noChangeAspect="1" noMove="1" noResize="1" noEditPoints="1" noAdjustHandles="1" noChangeArrowheads="1" noChangeShapeType="1" noTextEdit="1"/>
              </p:cNvSpPr>
              <p:nvPr>
                <p:ph idx="1"/>
              </p:nvPr>
            </p:nvSpPr>
            <p:spPr>
              <a:blipFill>
                <a:blip r:embed="rId3"/>
                <a:stretch>
                  <a:fillRect t="-292"/>
                </a:stretch>
              </a:blipFill>
            </p:spPr>
            <p:txBody>
              <a:bodyPr/>
              <a:lstStyle/>
              <a:p>
                <a:r>
                  <a:rPr lang="en-US">
                    <a:noFill/>
                  </a:rPr>
                  <a:t> </a:t>
                </a:r>
              </a:p>
            </p:txBody>
          </p:sp>
        </mc:Fallback>
      </mc:AlternateContent>
      <p:cxnSp>
        <p:nvCxnSpPr>
          <p:cNvPr id="4" name="Elbow Connector 3">
            <a:extLst>
              <a:ext uri="{FF2B5EF4-FFF2-40B4-BE49-F238E27FC236}">
                <a16:creationId xmlns:a16="http://schemas.microsoft.com/office/drawing/2014/main" id="{D1F208D4-9397-4983-AAC9-EF69506C9047}"/>
              </a:ext>
            </a:extLst>
          </p:cNvPr>
          <p:cNvCxnSpPr>
            <a:cxnSpLocks/>
          </p:cNvCxnSpPr>
          <p:nvPr/>
        </p:nvCxnSpPr>
        <p:spPr>
          <a:xfrm>
            <a:off x="1225101" y="4563175"/>
            <a:ext cx="3054981" cy="1539211"/>
          </a:xfrm>
          <a:prstGeom prst="bentConnector3">
            <a:avLst>
              <a:gd name="adj1" fmla="val 50000"/>
            </a:avLst>
          </a:prstGeom>
          <a:ln w="349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EA59DEE-EBC4-4E3B-95B7-12FE10ACDFB7}"/>
              </a:ext>
            </a:extLst>
          </p:cNvPr>
          <p:cNvCxnSpPr>
            <a:cxnSpLocks/>
          </p:cNvCxnSpPr>
          <p:nvPr/>
        </p:nvCxnSpPr>
        <p:spPr>
          <a:xfrm>
            <a:off x="1236845" y="5001442"/>
            <a:ext cx="3174616" cy="25938"/>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 name="Curved Connector 43">
            <a:extLst>
              <a:ext uri="{FF2B5EF4-FFF2-40B4-BE49-F238E27FC236}">
                <a16:creationId xmlns:a16="http://schemas.microsoft.com/office/drawing/2014/main" id="{6B66CCEA-FF4F-4CE8-8AEC-ED7974E602D3}"/>
              </a:ext>
            </a:extLst>
          </p:cNvPr>
          <p:cNvCxnSpPr>
            <a:cxnSpLocks/>
          </p:cNvCxnSpPr>
          <p:nvPr/>
        </p:nvCxnSpPr>
        <p:spPr>
          <a:xfrm>
            <a:off x="1236845" y="4575458"/>
            <a:ext cx="3160798" cy="1510311"/>
          </a:xfrm>
          <a:prstGeom prst="curvedConnector3">
            <a:avLst>
              <a:gd name="adj1" fmla="val 47148"/>
            </a:avLst>
          </a:prstGeom>
          <a:ln w="34925">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8316836-188E-4FCB-8244-01C6C07C7628}"/>
              </a:ext>
            </a:extLst>
          </p:cNvPr>
          <p:cNvGrpSpPr/>
          <p:nvPr/>
        </p:nvGrpSpPr>
        <p:grpSpPr>
          <a:xfrm>
            <a:off x="838200" y="3890791"/>
            <a:ext cx="4031960" cy="2597851"/>
            <a:chOff x="838200" y="3890791"/>
            <a:chExt cx="4031960" cy="2597851"/>
          </a:xfrm>
        </p:grpSpPr>
        <p:cxnSp>
          <p:nvCxnSpPr>
            <p:cNvPr id="8" name="Straight Connector 7">
              <a:extLst>
                <a:ext uri="{FF2B5EF4-FFF2-40B4-BE49-F238E27FC236}">
                  <a16:creationId xmlns:a16="http://schemas.microsoft.com/office/drawing/2014/main" id="{4FFDB4DE-73BF-41A1-BA66-903BA8AD00EA}"/>
                </a:ext>
              </a:extLst>
            </p:cNvPr>
            <p:cNvCxnSpPr>
              <a:cxnSpLocks/>
            </p:cNvCxnSpPr>
            <p:nvPr/>
          </p:nvCxnSpPr>
          <p:spPr>
            <a:xfrm flipV="1">
              <a:off x="2741610" y="4339249"/>
              <a:ext cx="0" cy="176573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2D1DF6C2-73C3-46B1-9CD4-3194D90A1F26}"/>
                </a:ext>
              </a:extLst>
            </p:cNvPr>
            <p:cNvGrpSpPr/>
            <p:nvPr/>
          </p:nvGrpSpPr>
          <p:grpSpPr>
            <a:xfrm>
              <a:off x="838200" y="3890791"/>
              <a:ext cx="4031960" cy="2597851"/>
              <a:chOff x="838200" y="3890791"/>
              <a:chExt cx="4031960" cy="2597851"/>
            </a:xfrm>
          </p:grpSpPr>
          <p:cxnSp>
            <p:nvCxnSpPr>
              <p:cNvPr id="10" name="Straight Arrow Connector 9">
                <a:extLst>
                  <a:ext uri="{FF2B5EF4-FFF2-40B4-BE49-F238E27FC236}">
                    <a16:creationId xmlns:a16="http://schemas.microsoft.com/office/drawing/2014/main" id="{0074B4EE-6577-4697-9289-24858815DA3C}"/>
                  </a:ext>
                </a:extLst>
              </p:cNvPr>
              <p:cNvCxnSpPr/>
              <p:nvPr/>
            </p:nvCxnSpPr>
            <p:spPr>
              <a:xfrm flipV="1">
                <a:off x="1216316" y="4339249"/>
                <a:ext cx="0" cy="17657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75CCE8B-85E0-4D73-8464-42B3A779DD5C}"/>
                  </a:ext>
                </a:extLst>
              </p:cNvPr>
              <p:cNvCxnSpPr>
                <a:cxnSpLocks/>
              </p:cNvCxnSpPr>
              <p:nvPr/>
            </p:nvCxnSpPr>
            <p:spPr>
              <a:xfrm>
                <a:off x="1205806" y="6115497"/>
                <a:ext cx="320565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1A176C3-45B8-4077-A145-F815ACDBF05B}"/>
                  </a:ext>
                </a:extLst>
              </p:cNvPr>
              <p:cNvSpPr txBox="1"/>
              <p:nvPr/>
            </p:nvSpPr>
            <p:spPr>
              <a:xfrm rot="16200000">
                <a:off x="811109" y="5037451"/>
                <a:ext cx="423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C1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46833EC-5D45-4535-8CC8-6BE2E182FCBB}"/>
                      </a:ext>
                    </a:extLst>
                  </p:cNvPr>
                  <p:cNvSpPr txBox="1"/>
                  <p:nvPr/>
                </p:nvSpPr>
                <p:spPr>
                  <a:xfrm>
                    <a:off x="3351667" y="6119310"/>
                    <a:ext cx="1518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Gain so far, </a:t>
                    </a:r>
                    <a14:m>
                      <m:oMath xmlns:m="http://schemas.openxmlformats.org/officeDocument/2006/math">
                        <m:sSub>
                          <m:sSubPr>
                            <m:ctrlPr>
                              <a:rPr kumimoji="0" lang="en-US" sz="18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𝜸</m:t>
                            </m:r>
                          </m:e>
                          <m:sub>
                            <m:r>
                              <a:rPr kumimoji="0" lang="en-AU" sz="18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𝒊</m:t>
                            </m:r>
                          </m:sub>
                        </m:sSub>
                      </m:oMath>
                    </a14:m>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246833EC-5D45-4535-8CC8-6BE2E182FCBB}"/>
                      </a:ext>
                    </a:extLst>
                  </p:cNvPr>
                  <p:cNvSpPr txBox="1">
                    <a:spLocks noRot="1" noChangeAspect="1" noMove="1" noResize="1" noEditPoints="1" noAdjustHandles="1" noChangeArrowheads="1" noChangeShapeType="1" noTextEdit="1"/>
                  </p:cNvSpPr>
                  <p:nvPr/>
                </p:nvSpPr>
                <p:spPr>
                  <a:xfrm>
                    <a:off x="3351667" y="6119310"/>
                    <a:ext cx="1518493" cy="369332"/>
                  </a:xfrm>
                  <a:prstGeom prst="rect">
                    <a:avLst/>
                  </a:prstGeom>
                  <a:blipFill>
                    <a:blip r:embed="rId4"/>
                    <a:stretch>
                      <a:fillRect l="-3614" t="-10000" b="-26667"/>
                    </a:stretch>
                  </a:blipFill>
                </p:spPr>
                <p:txBody>
                  <a:bodyPr/>
                  <a:lstStyle/>
                  <a:p>
                    <a:r>
                      <a:rPr lang="en-AU">
                        <a:noFill/>
                      </a:rPr>
                      <a:t> </a:t>
                    </a:r>
                  </a:p>
                </p:txBody>
              </p:sp>
            </mc:Fallback>
          </mc:AlternateContent>
          <p:sp>
            <p:nvSpPr>
              <p:cNvPr id="14" name="TextBox 13">
                <a:extLst>
                  <a:ext uri="{FF2B5EF4-FFF2-40B4-BE49-F238E27FC236}">
                    <a16:creationId xmlns:a16="http://schemas.microsoft.com/office/drawing/2014/main" id="{B0759F01-889A-4035-B644-BAD04CD0A0D9}"/>
                  </a:ext>
                </a:extLst>
              </p:cNvPr>
              <p:cNvSpPr txBox="1"/>
              <p:nvPr/>
            </p:nvSpPr>
            <p:spPr>
              <a:xfrm>
                <a:off x="1929288" y="3890791"/>
                <a:ext cx="16466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Goal sensitivity</a:t>
                </a:r>
              </a:p>
            </p:txBody>
          </p:sp>
          <p:sp>
            <p:nvSpPr>
              <p:cNvPr id="15" name="TextBox 14">
                <a:extLst>
                  <a:ext uri="{FF2B5EF4-FFF2-40B4-BE49-F238E27FC236}">
                    <a16:creationId xmlns:a16="http://schemas.microsoft.com/office/drawing/2014/main" id="{A626F8EC-4960-45D0-8E67-6020D77F9B0E}"/>
                  </a:ext>
                </a:extLst>
              </p:cNvPr>
              <p:cNvSpPr txBox="1"/>
              <p:nvPr/>
            </p:nvSpPr>
            <p:spPr>
              <a:xfrm>
                <a:off x="920872" y="592557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0</a:t>
                </a:r>
              </a:p>
            </p:txBody>
          </p:sp>
          <p:sp>
            <p:nvSpPr>
              <p:cNvPr id="16" name="TextBox 15">
                <a:extLst>
                  <a:ext uri="{FF2B5EF4-FFF2-40B4-BE49-F238E27FC236}">
                    <a16:creationId xmlns:a16="http://schemas.microsoft.com/office/drawing/2014/main" id="{7524562A-9CE8-4D20-9078-1C5800FF0DF5}"/>
                  </a:ext>
                </a:extLst>
              </p:cNvPr>
              <p:cNvSpPr txBox="1"/>
              <p:nvPr/>
            </p:nvSpPr>
            <p:spPr>
              <a:xfrm>
                <a:off x="902971" y="420612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17" name="TextBox 16">
                <a:extLst>
                  <a:ext uri="{FF2B5EF4-FFF2-40B4-BE49-F238E27FC236}">
                    <a16:creationId xmlns:a16="http://schemas.microsoft.com/office/drawing/2014/main" id="{F1FFDC3B-3967-44A0-B9C5-810EE6DEF10A}"/>
                  </a:ext>
                </a:extLst>
              </p:cNvPr>
              <p:cNvSpPr txBox="1"/>
              <p:nvPr/>
            </p:nvSpPr>
            <p:spPr>
              <a:xfrm>
                <a:off x="2603350" y="6119310"/>
                <a:ext cx="2984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1" u="none" strike="noStrike" kern="1200" cap="none" spc="0" normalizeH="0" baseline="0" noProof="0" dirty="0">
                    <a:ln>
                      <a:noFill/>
                    </a:ln>
                    <a:solidFill>
                      <a:prstClr val="white"/>
                    </a:solidFill>
                    <a:effectLst/>
                    <a:uLnTx/>
                    <a:uFillTx/>
                    <a:latin typeface="Calibri" panose="020F0502020204030204"/>
                    <a:ea typeface="+mn-ea"/>
                    <a:cs typeface="+mn-cs"/>
                  </a:rPr>
                  <a:t>T</a:t>
                </a:r>
                <a:endParaRPr kumimoji="0" lang="en-US" sz="1800" b="1"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18" name="Elbow Connector 3">
            <a:extLst>
              <a:ext uri="{FF2B5EF4-FFF2-40B4-BE49-F238E27FC236}">
                <a16:creationId xmlns:a16="http://schemas.microsoft.com/office/drawing/2014/main" id="{4056CD18-43B6-43B4-82B7-BEF3743D6469}"/>
              </a:ext>
            </a:extLst>
          </p:cNvPr>
          <p:cNvCxnSpPr>
            <a:cxnSpLocks/>
          </p:cNvCxnSpPr>
          <p:nvPr/>
        </p:nvCxnSpPr>
        <p:spPr>
          <a:xfrm flipH="1">
            <a:off x="7626069" y="4563175"/>
            <a:ext cx="3054981" cy="1539211"/>
          </a:xfrm>
          <a:prstGeom prst="bentConnector3">
            <a:avLst>
              <a:gd name="adj1" fmla="val 50000"/>
            </a:avLst>
          </a:prstGeom>
          <a:ln w="349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864E7D0-50E9-4FCB-94D1-8B7F85142F43}"/>
              </a:ext>
            </a:extLst>
          </p:cNvPr>
          <p:cNvCxnSpPr>
            <a:cxnSpLocks/>
          </p:cNvCxnSpPr>
          <p:nvPr/>
        </p:nvCxnSpPr>
        <p:spPr>
          <a:xfrm>
            <a:off x="7637813" y="5001442"/>
            <a:ext cx="3174616" cy="25938"/>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 name="Curved Connector 43">
            <a:extLst>
              <a:ext uri="{FF2B5EF4-FFF2-40B4-BE49-F238E27FC236}">
                <a16:creationId xmlns:a16="http://schemas.microsoft.com/office/drawing/2014/main" id="{AF26543F-FA18-4720-A8DA-562D3BE057BB}"/>
              </a:ext>
            </a:extLst>
          </p:cNvPr>
          <p:cNvCxnSpPr>
            <a:cxnSpLocks/>
          </p:cNvCxnSpPr>
          <p:nvPr/>
        </p:nvCxnSpPr>
        <p:spPr>
          <a:xfrm flipH="1">
            <a:off x="7637813" y="4575458"/>
            <a:ext cx="3160798" cy="1510311"/>
          </a:xfrm>
          <a:prstGeom prst="curvedConnector3">
            <a:avLst>
              <a:gd name="adj1" fmla="val 52253"/>
            </a:avLst>
          </a:prstGeom>
          <a:ln w="34925">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AF00C15-3EFB-44BD-AAB8-020505CB50EE}"/>
              </a:ext>
            </a:extLst>
          </p:cNvPr>
          <p:cNvGrpSpPr/>
          <p:nvPr/>
        </p:nvGrpSpPr>
        <p:grpSpPr>
          <a:xfrm>
            <a:off x="7239168" y="3890791"/>
            <a:ext cx="4717676" cy="2597851"/>
            <a:chOff x="838200" y="3890791"/>
            <a:chExt cx="4717676" cy="2597851"/>
          </a:xfrm>
        </p:grpSpPr>
        <p:cxnSp>
          <p:nvCxnSpPr>
            <p:cNvPr id="22" name="Straight Connector 21">
              <a:extLst>
                <a:ext uri="{FF2B5EF4-FFF2-40B4-BE49-F238E27FC236}">
                  <a16:creationId xmlns:a16="http://schemas.microsoft.com/office/drawing/2014/main" id="{1679BEB6-0B3E-443D-A616-092E577D99BA}"/>
                </a:ext>
              </a:extLst>
            </p:cNvPr>
            <p:cNvCxnSpPr>
              <a:cxnSpLocks/>
            </p:cNvCxnSpPr>
            <p:nvPr/>
          </p:nvCxnSpPr>
          <p:spPr>
            <a:xfrm flipV="1">
              <a:off x="2741610" y="4339249"/>
              <a:ext cx="0" cy="176573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5D98C8F9-CF72-4493-940E-7B1353B9BAA3}"/>
                </a:ext>
              </a:extLst>
            </p:cNvPr>
            <p:cNvGrpSpPr/>
            <p:nvPr/>
          </p:nvGrpSpPr>
          <p:grpSpPr>
            <a:xfrm>
              <a:off x="838200" y="3890791"/>
              <a:ext cx="4717676" cy="2597851"/>
              <a:chOff x="838200" y="3890791"/>
              <a:chExt cx="4717676" cy="2597851"/>
            </a:xfrm>
          </p:grpSpPr>
          <p:cxnSp>
            <p:nvCxnSpPr>
              <p:cNvPr id="24" name="Straight Arrow Connector 23">
                <a:extLst>
                  <a:ext uri="{FF2B5EF4-FFF2-40B4-BE49-F238E27FC236}">
                    <a16:creationId xmlns:a16="http://schemas.microsoft.com/office/drawing/2014/main" id="{E6564F08-B176-42D4-AFE6-35E361942546}"/>
                  </a:ext>
                </a:extLst>
              </p:cNvPr>
              <p:cNvCxnSpPr/>
              <p:nvPr/>
            </p:nvCxnSpPr>
            <p:spPr>
              <a:xfrm flipV="1">
                <a:off x="1216316" y="4339249"/>
                <a:ext cx="0" cy="17657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9801F1F-0677-4C20-8CA7-07A8D7774B16}"/>
                  </a:ext>
                </a:extLst>
              </p:cNvPr>
              <p:cNvCxnSpPr>
                <a:cxnSpLocks/>
              </p:cNvCxnSpPr>
              <p:nvPr/>
            </p:nvCxnSpPr>
            <p:spPr>
              <a:xfrm>
                <a:off x="1205806" y="6115497"/>
                <a:ext cx="320565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91A4DE6-956E-44FA-AB37-77706FC349D1}"/>
                  </a:ext>
                </a:extLst>
              </p:cNvPr>
              <p:cNvSpPr txBox="1"/>
              <p:nvPr/>
            </p:nvSpPr>
            <p:spPr>
              <a:xfrm rot="16200000">
                <a:off x="811109" y="5037451"/>
                <a:ext cx="423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C2</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FDB61ED-BE21-4DC0-8930-7103CD14F82F}"/>
                      </a:ext>
                    </a:extLst>
                  </p:cNvPr>
                  <p:cNvSpPr txBox="1"/>
                  <p:nvPr/>
                </p:nvSpPr>
                <p:spPr>
                  <a:xfrm>
                    <a:off x="3003126" y="6114669"/>
                    <a:ext cx="25527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Rate of gain so far, </a:t>
                    </a:r>
                    <a14:m>
                      <m:oMath xmlns:m="http://schemas.openxmlformats.org/officeDocument/2006/math">
                        <m:f>
                          <m:fPr>
                            <m:type m:val="lin"/>
                            <m:ctrlPr>
                              <a:rPr kumimoji="0" lang="en-US" sz="18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fPr>
                          <m:num>
                            <m:sSub>
                              <m:sSubPr>
                                <m:ctrlPr>
                                  <a:rPr kumimoji="0" lang="en-US" sz="1800" b="1"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m:t>𝜸</m:t>
                                </m:r>
                              </m:e>
                              <m:sub>
                                <m:r>
                                  <a:rPr kumimoji="0" lang="en-AU" sz="1800" b="1"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𝒊</m:t>
                                </m:r>
                              </m:sub>
                            </m:sSub>
                          </m:num>
                          <m:den>
                            <m:sSub>
                              <m:sSubPr>
                                <m:ctrlPr>
                                  <a:rPr kumimoji="0" lang="en-US" sz="1800" b="1"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𝜿</m:t>
                                </m:r>
                              </m:e>
                              <m:sub>
                                <m:r>
                                  <a:rPr kumimoji="0" lang="en-AU" sz="1800" b="1"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𝒊</m:t>
                                </m:r>
                              </m:sub>
                            </m:sSub>
                          </m:den>
                        </m:f>
                      </m:oMath>
                    </a14:m>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27" name="TextBox 26">
                    <a:extLst>
                      <a:ext uri="{FF2B5EF4-FFF2-40B4-BE49-F238E27FC236}">
                        <a16:creationId xmlns:a16="http://schemas.microsoft.com/office/drawing/2014/main" id="{2FDB61ED-BE21-4DC0-8930-7103CD14F82F}"/>
                      </a:ext>
                    </a:extLst>
                  </p:cNvPr>
                  <p:cNvSpPr txBox="1">
                    <a:spLocks noRot="1" noChangeAspect="1" noMove="1" noResize="1" noEditPoints="1" noAdjustHandles="1" noChangeArrowheads="1" noChangeShapeType="1" noTextEdit="1"/>
                  </p:cNvSpPr>
                  <p:nvPr/>
                </p:nvSpPr>
                <p:spPr>
                  <a:xfrm>
                    <a:off x="3003126" y="6114669"/>
                    <a:ext cx="2552750" cy="369332"/>
                  </a:xfrm>
                  <a:prstGeom prst="rect">
                    <a:avLst/>
                  </a:prstGeom>
                  <a:blipFill>
                    <a:blip r:embed="rId5"/>
                    <a:stretch>
                      <a:fillRect l="-2153" t="-116393" r="-15789" b="-175410"/>
                    </a:stretch>
                  </a:blipFill>
                </p:spPr>
                <p:txBody>
                  <a:bodyPr/>
                  <a:lstStyle/>
                  <a:p>
                    <a:r>
                      <a:rPr lang="en-AU">
                        <a:noFill/>
                      </a:rPr>
                      <a:t> </a:t>
                    </a:r>
                  </a:p>
                </p:txBody>
              </p:sp>
            </mc:Fallback>
          </mc:AlternateContent>
          <p:sp>
            <p:nvSpPr>
              <p:cNvPr id="28" name="TextBox 27">
                <a:extLst>
                  <a:ext uri="{FF2B5EF4-FFF2-40B4-BE49-F238E27FC236}">
                    <a16:creationId xmlns:a16="http://schemas.microsoft.com/office/drawing/2014/main" id="{ED4C0EB6-6EF5-443C-B643-EEFB7C326D89}"/>
                  </a:ext>
                </a:extLst>
              </p:cNvPr>
              <p:cNvSpPr txBox="1"/>
              <p:nvPr/>
            </p:nvSpPr>
            <p:spPr>
              <a:xfrm>
                <a:off x="1932559" y="3890791"/>
                <a:ext cx="164006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Rate sensitivity</a:t>
                </a:r>
              </a:p>
            </p:txBody>
          </p:sp>
          <p:sp>
            <p:nvSpPr>
              <p:cNvPr id="29" name="TextBox 28">
                <a:extLst>
                  <a:ext uri="{FF2B5EF4-FFF2-40B4-BE49-F238E27FC236}">
                    <a16:creationId xmlns:a16="http://schemas.microsoft.com/office/drawing/2014/main" id="{1A8066D5-762E-41CD-9C1B-75F2F98F27BA}"/>
                  </a:ext>
                </a:extLst>
              </p:cNvPr>
              <p:cNvSpPr txBox="1"/>
              <p:nvPr/>
            </p:nvSpPr>
            <p:spPr>
              <a:xfrm>
                <a:off x="920872" y="592557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0</a:t>
                </a:r>
              </a:p>
            </p:txBody>
          </p:sp>
          <p:sp>
            <p:nvSpPr>
              <p:cNvPr id="30" name="TextBox 29">
                <a:extLst>
                  <a:ext uri="{FF2B5EF4-FFF2-40B4-BE49-F238E27FC236}">
                    <a16:creationId xmlns:a16="http://schemas.microsoft.com/office/drawing/2014/main" id="{5330BF1F-C2FB-49BA-9EFB-0890B70C36B8}"/>
                  </a:ext>
                </a:extLst>
              </p:cNvPr>
              <p:cNvSpPr txBox="1"/>
              <p:nvPr/>
            </p:nvSpPr>
            <p:spPr>
              <a:xfrm>
                <a:off x="902971" y="420612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31" name="TextBox 30">
                <a:extLst>
                  <a:ext uri="{FF2B5EF4-FFF2-40B4-BE49-F238E27FC236}">
                    <a16:creationId xmlns:a16="http://schemas.microsoft.com/office/drawing/2014/main" id="{678DC362-0033-42F7-8398-B0AAE6582327}"/>
                  </a:ext>
                </a:extLst>
              </p:cNvPr>
              <p:cNvSpPr txBox="1"/>
              <p:nvPr/>
            </p:nvSpPr>
            <p:spPr>
              <a:xfrm>
                <a:off x="2603350" y="6119310"/>
                <a:ext cx="3241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1" u="none" strike="noStrike" kern="1200" cap="none" spc="0" normalizeH="0" baseline="0" noProof="0" dirty="0">
                    <a:ln>
                      <a:noFill/>
                    </a:ln>
                    <a:solidFill>
                      <a:prstClr val="white"/>
                    </a:solidFill>
                    <a:effectLst/>
                    <a:uLnTx/>
                    <a:uFillTx/>
                    <a:latin typeface="Calibri" panose="020F0502020204030204"/>
                    <a:ea typeface="+mn-ea"/>
                    <a:cs typeface="+mn-cs"/>
                  </a:rPr>
                  <a:t>A</a:t>
                </a:r>
                <a:endParaRPr kumimoji="0" lang="en-US" sz="1800" b="1"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58773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2B66F-548F-4037-BD4F-2BAEA0F90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2070" y="1039693"/>
            <a:ext cx="3177917" cy="4003966"/>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46B1AFD8-E17B-4B58-B81D-3E1ADEFCD40C}"/>
              </a:ext>
            </a:extLst>
          </p:cNvPr>
          <p:cNvSpPr txBox="1"/>
          <p:nvPr/>
        </p:nvSpPr>
        <p:spPr>
          <a:xfrm>
            <a:off x="4680828" y="2269003"/>
            <a:ext cx="2728567" cy="2308324"/>
          </a:xfrm>
          <a:prstGeom prst="rect">
            <a:avLst/>
          </a:prstGeom>
          <a:noFill/>
        </p:spPr>
        <p:txBody>
          <a:bodyPr wrap="none" rtlCol="0">
            <a:spAutoFit/>
          </a:bodyPr>
          <a:lstStyle/>
          <a:p>
            <a:pPr algn="ctr"/>
            <a:r>
              <a:rPr lang="en-US" sz="3600" dirty="0"/>
              <a:t>☛</a:t>
            </a:r>
          </a:p>
          <a:p>
            <a:pPr algn="ctr"/>
            <a:r>
              <a:rPr lang="en-US" sz="3600" dirty="0"/>
              <a:t>sort of</a:t>
            </a:r>
          </a:p>
          <a:p>
            <a:pPr algn="ctr"/>
            <a:r>
              <a:rPr lang="en-US" sz="3600" dirty="0"/>
              <a:t>approximates</a:t>
            </a:r>
          </a:p>
          <a:p>
            <a:pPr algn="ctr"/>
            <a:r>
              <a:rPr lang="en-US" sz="3600" dirty="0"/>
              <a:t>☛</a:t>
            </a:r>
          </a:p>
        </p:txBody>
      </p:sp>
      <p:sp>
        <p:nvSpPr>
          <p:cNvPr id="7" name="TextBox 6">
            <a:extLst>
              <a:ext uri="{FF2B5EF4-FFF2-40B4-BE49-F238E27FC236}">
                <a16:creationId xmlns:a16="http://schemas.microsoft.com/office/drawing/2014/main" id="{3259DF4F-F9A0-40CF-B8CB-C9B1FF9094F1}"/>
              </a:ext>
            </a:extLst>
          </p:cNvPr>
          <p:cNvSpPr txBox="1"/>
          <p:nvPr/>
        </p:nvSpPr>
        <p:spPr>
          <a:xfrm>
            <a:off x="456724" y="5233532"/>
            <a:ext cx="3975897" cy="584775"/>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3200" b="1" dirty="0">
                <a:solidFill>
                  <a:schemeClr val="bg1"/>
                </a:solidFill>
              </a:rPr>
              <a:t>Ranked list, top down </a:t>
            </a:r>
          </a:p>
        </p:txBody>
      </p:sp>
      <p:sp>
        <p:nvSpPr>
          <p:cNvPr id="8" name="TextBox 7">
            <a:extLst>
              <a:ext uri="{FF2B5EF4-FFF2-40B4-BE49-F238E27FC236}">
                <a16:creationId xmlns:a16="http://schemas.microsoft.com/office/drawing/2014/main" id="{6779A570-4F18-4345-950B-48359AC07794}"/>
              </a:ext>
            </a:extLst>
          </p:cNvPr>
          <p:cNvSpPr txBox="1"/>
          <p:nvPr/>
        </p:nvSpPr>
        <p:spPr>
          <a:xfrm>
            <a:off x="8918784" y="5216023"/>
            <a:ext cx="1904497" cy="584775"/>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3200" b="1" dirty="0">
                <a:solidFill>
                  <a:schemeClr val="bg1"/>
                </a:solidFill>
              </a:rPr>
              <a:t>Web SERP</a:t>
            </a:r>
          </a:p>
        </p:txBody>
      </p:sp>
      <p:pic>
        <p:nvPicPr>
          <p:cNvPr id="9" name="Picture 8">
            <a:extLst>
              <a:ext uri="{FF2B5EF4-FFF2-40B4-BE49-F238E27FC236}">
                <a16:creationId xmlns:a16="http://schemas.microsoft.com/office/drawing/2014/main" id="{88002D06-5FC4-4612-AB74-5BB5DD4318B0}"/>
              </a:ext>
            </a:extLst>
          </p:cNvPr>
          <p:cNvPicPr>
            <a:picLocks noChangeAspect="1"/>
          </p:cNvPicPr>
          <p:nvPr/>
        </p:nvPicPr>
        <p:blipFill>
          <a:blip r:embed="rId4"/>
          <a:stretch>
            <a:fillRect/>
          </a:stretch>
        </p:blipFill>
        <p:spPr>
          <a:xfrm>
            <a:off x="604965" y="1039693"/>
            <a:ext cx="3679414" cy="4003966"/>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C571D36C-8D1D-43AB-B3FD-3E5EBBD69A64}"/>
              </a:ext>
            </a:extLst>
          </p:cNvPr>
          <p:cNvSpPr txBox="1"/>
          <p:nvPr/>
        </p:nvSpPr>
        <p:spPr>
          <a:xfrm>
            <a:off x="389557" y="5861481"/>
            <a:ext cx="4110229" cy="584775"/>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3200" b="1" dirty="0">
                <a:solidFill>
                  <a:schemeClr val="bg1"/>
                </a:solidFill>
              </a:rPr>
              <a:t>Homogenous elements</a:t>
            </a:r>
          </a:p>
        </p:txBody>
      </p:sp>
    </p:spTree>
    <p:extLst>
      <p:ext uri="{BB962C8B-B14F-4D97-AF65-F5344CB8AC3E}">
        <p14:creationId xmlns:p14="http://schemas.microsoft.com/office/powerpoint/2010/main" val="16294279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0E10-E6F6-1542-A19F-3CBB2C4C740D}"/>
              </a:ext>
            </a:extLst>
          </p:cNvPr>
          <p:cNvSpPr>
            <a:spLocks noGrp="1"/>
          </p:cNvSpPr>
          <p:nvPr>
            <p:ph type="title"/>
          </p:nvPr>
        </p:nvSpPr>
        <p:spPr/>
        <p:txBody>
          <a:bodyPr/>
          <a:lstStyle/>
          <a:p>
            <a:r>
              <a:rPr lang="en-US" dirty="0"/>
              <a:t>Bing log data</a:t>
            </a:r>
          </a:p>
        </p:txBody>
      </p:sp>
      <p:sp>
        <p:nvSpPr>
          <p:cNvPr id="3" name="Content Placeholder 2">
            <a:extLst>
              <a:ext uri="{FF2B5EF4-FFF2-40B4-BE49-F238E27FC236}">
                <a16:creationId xmlns:a16="http://schemas.microsoft.com/office/drawing/2014/main" id="{5B5DF2BB-A5E1-F249-9A83-5C5DC8D607D0}"/>
              </a:ext>
            </a:extLst>
          </p:cNvPr>
          <p:cNvSpPr>
            <a:spLocks noGrp="1"/>
          </p:cNvSpPr>
          <p:nvPr>
            <p:ph idx="1"/>
          </p:nvPr>
        </p:nvSpPr>
        <p:spPr/>
        <p:txBody>
          <a:bodyPr/>
          <a:lstStyle/>
          <a:p>
            <a:pPr marL="0" indent="0">
              <a:spcBef>
                <a:spcPts val="2200"/>
              </a:spcBef>
              <a:buNone/>
            </a:pPr>
            <a:r>
              <a:rPr lang="en-US" dirty="0"/>
              <a:t>One thousand popular queries at Bing from desktop computers.</a:t>
            </a:r>
          </a:p>
          <a:p>
            <a:pPr marL="0" indent="0">
              <a:spcBef>
                <a:spcPts val="2200"/>
              </a:spcBef>
              <a:buNone/>
            </a:pPr>
            <a:r>
              <a:rPr lang="en-US" dirty="0"/>
              <a:t>Gain estimated from average of 12.8 response elements per SERP, over 670,000 query impressions.</a:t>
            </a:r>
          </a:p>
          <a:p>
            <a:pPr marL="0" indent="0">
              <a:spcBef>
                <a:spcPts val="2200"/>
              </a:spcBef>
              <a:buNone/>
            </a:pPr>
            <a:r>
              <a:rPr lang="en-US" dirty="0"/>
              <a:t>Judgments then collected for the 12,800 unique elements, so that gain for each SERP was computable.</a:t>
            </a:r>
          </a:p>
          <a:p>
            <a:pPr marL="0" indent="0">
              <a:spcBef>
                <a:spcPts val="2200"/>
              </a:spcBef>
              <a:buNone/>
            </a:pPr>
            <a:r>
              <a:rPr lang="en-US" dirty="0"/>
              <a:t>For each query impression, gain then estimated as a function of the elements clicked.</a:t>
            </a:r>
          </a:p>
        </p:txBody>
      </p:sp>
    </p:spTree>
    <p:extLst>
      <p:ext uri="{BB962C8B-B14F-4D97-AF65-F5344CB8AC3E}">
        <p14:creationId xmlns:p14="http://schemas.microsoft.com/office/powerpoint/2010/main" val="27597619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F1EE-6A20-455B-95E3-AB20BB2A49A9}"/>
              </a:ext>
            </a:extLst>
          </p:cNvPr>
          <p:cNvSpPr>
            <a:spLocks noGrp="1"/>
          </p:cNvSpPr>
          <p:nvPr>
            <p:ph type="title"/>
          </p:nvPr>
        </p:nvSpPr>
        <p:spPr/>
        <p:txBody>
          <a:bodyPr/>
          <a:lstStyle/>
          <a:p>
            <a:r>
              <a:rPr lang="en-AU" dirty="0"/>
              <a:t>Observable behaviour (1)</a:t>
            </a:r>
          </a:p>
        </p:txBody>
      </p:sp>
      <p:sp>
        <p:nvSpPr>
          <p:cNvPr id="3" name="Content Placeholder 2">
            <a:extLst>
              <a:ext uri="{FF2B5EF4-FFF2-40B4-BE49-F238E27FC236}">
                <a16:creationId xmlns:a16="http://schemas.microsoft.com/office/drawing/2014/main" id="{28EAF15E-0CD9-4B7F-BB7C-E7255D6A128C}"/>
              </a:ext>
            </a:extLst>
          </p:cNvPr>
          <p:cNvSpPr>
            <a:spLocks noGrp="1"/>
          </p:cNvSpPr>
          <p:nvPr>
            <p:ph sz="half" idx="1"/>
          </p:nvPr>
        </p:nvSpPr>
        <p:spPr/>
        <p:txBody>
          <a:bodyPr/>
          <a:lstStyle/>
          <a:p>
            <a:pPr marL="0" indent="0">
              <a:buNone/>
            </a:pPr>
            <a:r>
              <a:rPr lang="en-AU" dirty="0"/>
              <a:t>Stopping</a:t>
            </a:r>
          </a:p>
          <a:p>
            <a:pPr marL="0" indent="0">
              <a:buNone/>
            </a:pPr>
            <a:r>
              <a:rPr lang="en-AU" dirty="0">
                <a:solidFill>
                  <a:schemeClr val="accent3">
                    <a:lumMod val="50000"/>
                  </a:schemeClr>
                </a:solidFill>
              </a:rPr>
              <a:t>Accumulated utility</a:t>
            </a:r>
          </a:p>
          <a:p>
            <a:pPr marL="0" indent="0">
              <a:buNone/>
            </a:pPr>
            <a:r>
              <a:rPr lang="en-AU" dirty="0">
                <a:solidFill>
                  <a:schemeClr val="accent3">
                    <a:lumMod val="50000"/>
                  </a:schemeClr>
                </a:solidFill>
              </a:rPr>
              <a:t>Accumulated cost</a:t>
            </a:r>
          </a:p>
        </p:txBody>
      </p:sp>
      <mc:AlternateContent xmlns:mc="http://schemas.openxmlformats.org/markup-compatibility/2006" xmlns:a14="http://schemas.microsoft.com/office/drawing/2010/main">
        <mc:Choice Requires="a14">
          <p:sp>
            <p:nvSpPr>
              <p:cNvPr id="6" name="Content Placeholder 3">
                <a:extLst>
                  <a:ext uri="{FF2B5EF4-FFF2-40B4-BE49-F238E27FC236}">
                    <a16:creationId xmlns:a16="http://schemas.microsoft.com/office/drawing/2014/main" id="{3662AAA1-D333-48BA-97AB-44101AED95A3}"/>
                  </a:ext>
                </a:extLst>
              </p:cNvPr>
              <p:cNvSpPr>
                <a:spLocks noGrp="1"/>
              </p:cNvSpPr>
              <p:nvPr>
                <p:ph sz="half" idx="2"/>
              </p:nvPr>
            </p:nvSpPr>
            <p:spPr>
              <a:xfrm>
                <a:off x="6172200" y="1825625"/>
                <a:ext cx="5181600" cy="4351338"/>
              </a:xfrm>
            </p:spPr>
            <p:txBody>
              <a:bodyPr/>
              <a:lstStyle/>
              <a:p>
                <a:pPr marL="0" indent="0">
                  <a:buNone/>
                </a:pPr>
                <a14:m>
                  <m:oMathPara xmlns:m="http://schemas.openxmlformats.org/officeDocument/2006/math">
                    <m:oMathParaPr>
                      <m:jc m:val="centerGroup"/>
                    </m:oMathParaPr>
                    <m:oMath xmlns:m="http://schemas.openxmlformats.org/officeDocument/2006/math">
                      <m:r>
                        <m:rPr>
                          <m:nor/>
                        </m:rPr>
                        <a:rPr lang="en-AU" b="0" i="0" smtClean="0">
                          <a:latin typeface="Cambria Math" panose="02040503050406030204" pitchFamily="18" charset="0"/>
                        </a:rPr>
                        <m:t>Likelihood</m:t>
                      </m:r>
                      <m:r>
                        <m:rPr>
                          <m:nor/>
                        </m:rPr>
                        <a:rPr lang="en-AU" b="0" i="0" smtClean="0">
                          <a:latin typeface="Cambria Math" panose="02040503050406030204" pitchFamily="18" charset="0"/>
                        </a:rPr>
                        <m:t> </m:t>
                      </m:r>
                      <m:r>
                        <m:rPr>
                          <m:nor/>
                        </m:rPr>
                        <a:rPr lang="en-AU" b="0" i="0" smtClean="0">
                          <a:latin typeface="Cambria Math" panose="02040503050406030204" pitchFamily="18" charset="0"/>
                        </a:rPr>
                        <m:t>of</m:t>
                      </m:r>
                      <m:r>
                        <m:rPr>
                          <m:nor/>
                        </m:rPr>
                        <a:rPr lang="en-AU" b="0" i="0" smtClean="0">
                          <a:latin typeface="Cambria Math" panose="02040503050406030204" pitchFamily="18" charset="0"/>
                        </a:rPr>
                        <m:t> </m:t>
                      </m:r>
                      <m:r>
                        <m:rPr>
                          <m:nor/>
                        </m:rPr>
                        <a:rPr lang="en-AU" b="0" i="0" smtClean="0">
                          <a:latin typeface="Cambria Math" panose="02040503050406030204" pitchFamily="18" charset="0"/>
                        </a:rPr>
                        <m:t>stopping</m:t>
                      </m:r>
                      <m:r>
                        <m:rPr>
                          <m:nor/>
                        </m:rPr>
                        <a:rPr lang="en-AU" b="0" i="0" smtClean="0">
                          <a:latin typeface="Cambria Math" panose="02040503050406030204" pitchFamily="18" charset="0"/>
                        </a:rPr>
                        <m:t> </m:t>
                      </m:r>
                      <m:r>
                        <m:rPr>
                          <m:nor/>
                        </m:rPr>
                        <a:rPr lang="en-AU" b="0" i="0" smtClean="0">
                          <a:latin typeface="Cambria Math" panose="02040503050406030204" pitchFamily="18" charset="0"/>
                        </a:rPr>
                        <m:t>at</m:t>
                      </m:r>
                      <m:r>
                        <m:rPr>
                          <m:nor/>
                        </m:rPr>
                        <a:rPr lang="en-AU" b="0" i="0" smtClean="0">
                          <a:latin typeface="Cambria Math" panose="02040503050406030204" pitchFamily="18" charset="0"/>
                        </a:rPr>
                        <m:t> </m:t>
                      </m:r>
                      <m:r>
                        <a:rPr lang="en-AU" b="0" i="1" smtClean="0">
                          <a:latin typeface="Cambria Math" panose="02040503050406030204" pitchFamily="18" charset="0"/>
                        </a:rPr>
                        <m:t>𝑖</m:t>
                      </m:r>
                    </m:oMath>
                  </m:oMathPara>
                </a14:m>
                <a:endParaRPr lang="en-AU"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𝑖</m:t>
                          </m:r>
                        </m:sub>
                      </m:sSub>
                    </m:oMath>
                  </m:oMathPara>
                </a14:m>
                <a:endParaRPr lang="en-AU" dirty="0"/>
              </a:p>
              <a:p>
                <a:pPr marL="0" indent="0">
                  <a:buNone/>
                </a:pPr>
                <a:endParaRPr lang="en-AU" dirty="0"/>
              </a:p>
            </p:txBody>
          </p:sp>
        </mc:Choice>
        <mc:Fallback xmlns="">
          <p:sp>
            <p:nvSpPr>
              <p:cNvPr id="6" name="Content Placeholder 3">
                <a:extLst>
                  <a:ext uri="{FF2B5EF4-FFF2-40B4-BE49-F238E27FC236}">
                    <a16:creationId xmlns:a16="http://schemas.microsoft.com/office/drawing/2014/main" id="{3662AAA1-D333-48BA-97AB-44101AED95A3}"/>
                  </a:ext>
                </a:extLst>
              </p:cNvPr>
              <p:cNvSpPr>
                <a:spLocks noGrp="1" noRot="1" noChangeAspect="1" noMove="1" noResize="1" noEditPoints="1" noAdjustHandles="1" noChangeArrowheads="1" noChangeShapeType="1" noTextEdit="1"/>
              </p:cNvSpPr>
              <p:nvPr>
                <p:ph sz="half" idx="2"/>
              </p:nvPr>
            </p:nvSpPr>
            <p:spPr>
              <a:xfrm>
                <a:off x="6172200" y="1825625"/>
                <a:ext cx="5181600" cy="4351338"/>
              </a:xfrm>
              <a:blipFill>
                <a:blip r:embed="rId3"/>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41359967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E6A94577-0F40-4DB1-8614-8A1B0B6D9463}"/>
              </a:ext>
            </a:extLst>
          </p:cNvPr>
          <p:cNvGraphicFramePr>
            <a:graphicFrameLocks/>
          </p:cNvGraphicFramePr>
          <p:nvPr>
            <p:extLst>
              <p:ext uri="{D42A27DB-BD31-4B8C-83A1-F6EECF244321}">
                <p14:modId xmlns:p14="http://schemas.microsoft.com/office/powerpoint/2010/main" val="3643289820"/>
              </p:ext>
            </p:extLst>
          </p:nvPr>
        </p:nvGraphicFramePr>
        <p:xfrm>
          <a:off x="3332748" y="647700"/>
          <a:ext cx="4581640" cy="5763654"/>
        </p:xfrm>
        <a:graphic>
          <a:graphicData uri="http://schemas.openxmlformats.org/drawingml/2006/table">
            <a:tbl>
              <a:tblPr firstRow="1" bandRow="1">
                <a:tableStyleId>{125E5076-3810-47DD-B79F-674D7AD40C01}</a:tableStyleId>
              </a:tblPr>
              <a:tblGrid>
                <a:gridCol w="2357138">
                  <a:extLst>
                    <a:ext uri="{9D8B030D-6E8A-4147-A177-3AD203B41FA5}">
                      <a16:colId xmlns:a16="http://schemas.microsoft.com/office/drawing/2014/main" val="783663189"/>
                    </a:ext>
                  </a:extLst>
                </a:gridCol>
                <a:gridCol w="2224502">
                  <a:extLst>
                    <a:ext uri="{9D8B030D-6E8A-4147-A177-3AD203B41FA5}">
                      <a16:colId xmlns:a16="http://schemas.microsoft.com/office/drawing/2014/main" val="4168164613"/>
                    </a:ext>
                  </a:extLst>
                </a:gridCol>
              </a:tblGrid>
              <a:tr h="443358">
                <a:tc>
                  <a:txBody>
                    <a:bodyPr/>
                    <a:lstStyle/>
                    <a:p>
                      <a:r>
                        <a:rPr lang="en-AU" dirty="0"/>
                        <a:t>Model / measure</a:t>
                      </a:r>
                    </a:p>
                  </a:txBody>
                  <a:tcPr/>
                </a:tc>
                <a:tc>
                  <a:txBody>
                    <a:bodyPr/>
                    <a:lstStyle/>
                    <a:p>
                      <a:r>
                        <a:rPr lang="en-AU" dirty="0"/>
                        <a:t>Mean likelihood</a:t>
                      </a:r>
                    </a:p>
                  </a:txBody>
                  <a:tcPr/>
                </a:tc>
                <a:extLst>
                  <a:ext uri="{0D108BD9-81ED-4DB2-BD59-A6C34878D82A}">
                    <a16:rowId xmlns:a16="http://schemas.microsoft.com/office/drawing/2014/main" val="3270666085"/>
                  </a:ext>
                </a:extLst>
              </a:tr>
              <a:tr h="443358">
                <a:tc>
                  <a:txBody>
                    <a:bodyPr/>
                    <a:lstStyle/>
                    <a:p>
                      <a:r>
                        <a:rPr lang="en-AU" dirty="0"/>
                        <a:t>P@1</a:t>
                      </a:r>
                    </a:p>
                  </a:txBody>
                  <a:tcPr/>
                </a:tc>
                <a:tc>
                  <a:txBody>
                    <a:bodyPr/>
                    <a:lstStyle/>
                    <a:p>
                      <a:r>
                        <a:rPr lang="en-AU" dirty="0"/>
                        <a:t>0.49</a:t>
                      </a:r>
                    </a:p>
                  </a:txBody>
                  <a:tcPr/>
                </a:tc>
                <a:extLst>
                  <a:ext uri="{0D108BD9-81ED-4DB2-BD59-A6C34878D82A}">
                    <a16:rowId xmlns:a16="http://schemas.microsoft.com/office/drawing/2014/main" val="3706015278"/>
                  </a:ext>
                </a:extLst>
              </a:tr>
              <a:tr h="443358">
                <a:tc>
                  <a:txBody>
                    <a:bodyPr/>
                    <a:lstStyle/>
                    <a:p>
                      <a:r>
                        <a:rPr lang="en-AU" dirty="0"/>
                        <a:t>P@5</a:t>
                      </a:r>
                    </a:p>
                  </a:txBody>
                  <a:tcPr/>
                </a:tc>
                <a:tc>
                  <a:txBody>
                    <a:bodyPr/>
                    <a:lstStyle/>
                    <a:p>
                      <a:r>
                        <a:rPr lang="en-AU" dirty="0"/>
                        <a:t>0.00</a:t>
                      </a:r>
                    </a:p>
                  </a:txBody>
                  <a:tcPr/>
                </a:tc>
                <a:extLst>
                  <a:ext uri="{0D108BD9-81ED-4DB2-BD59-A6C34878D82A}">
                    <a16:rowId xmlns:a16="http://schemas.microsoft.com/office/drawing/2014/main" val="1374246982"/>
                  </a:ext>
                </a:extLst>
              </a:tr>
              <a:tr h="443358">
                <a:tc>
                  <a:txBody>
                    <a:bodyPr/>
                    <a:lstStyle/>
                    <a:p>
                      <a:r>
                        <a:rPr lang="en-AU" dirty="0"/>
                        <a:t>P@10</a:t>
                      </a:r>
                    </a:p>
                  </a:txBody>
                  <a:tcPr/>
                </a:tc>
                <a:tc>
                  <a:txBody>
                    <a:bodyPr/>
                    <a:lstStyle/>
                    <a:p>
                      <a:r>
                        <a:rPr lang="en-AU" dirty="0"/>
                        <a:t>0.00</a:t>
                      </a:r>
                    </a:p>
                  </a:txBody>
                  <a:tcPr/>
                </a:tc>
                <a:extLst>
                  <a:ext uri="{0D108BD9-81ED-4DB2-BD59-A6C34878D82A}">
                    <a16:rowId xmlns:a16="http://schemas.microsoft.com/office/drawing/2014/main" val="338929167"/>
                  </a:ext>
                </a:extLst>
              </a:tr>
              <a:tr h="443358">
                <a:tc>
                  <a:txBody>
                    <a:bodyPr/>
                    <a:lstStyle/>
                    <a:p>
                      <a:r>
                        <a:rPr lang="en-AU" dirty="0"/>
                        <a:t>SDCG@1</a:t>
                      </a:r>
                    </a:p>
                  </a:txBody>
                  <a:tcPr/>
                </a:tc>
                <a:tc>
                  <a:txBody>
                    <a:bodyPr/>
                    <a:lstStyle/>
                    <a:p>
                      <a:r>
                        <a:rPr lang="en-AU" dirty="0"/>
                        <a:t>0.49</a:t>
                      </a:r>
                    </a:p>
                  </a:txBody>
                  <a:tcPr/>
                </a:tc>
                <a:extLst>
                  <a:ext uri="{0D108BD9-81ED-4DB2-BD59-A6C34878D82A}">
                    <a16:rowId xmlns:a16="http://schemas.microsoft.com/office/drawing/2014/main" val="391701387"/>
                  </a:ext>
                </a:extLst>
              </a:tr>
              <a:tr h="443358">
                <a:tc>
                  <a:txBody>
                    <a:bodyPr/>
                    <a:lstStyle/>
                    <a:p>
                      <a:r>
                        <a:rPr lang="en-AU" dirty="0"/>
                        <a:t>SDCG@5</a:t>
                      </a:r>
                    </a:p>
                  </a:txBody>
                  <a:tcPr/>
                </a:tc>
                <a:tc>
                  <a:txBody>
                    <a:bodyPr/>
                    <a:lstStyle/>
                    <a:p>
                      <a:r>
                        <a:rPr lang="en-AU" dirty="0"/>
                        <a:t>0.33</a:t>
                      </a:r>
                    </a:p>
                  </a:txBody>
                  <a:tcPr/>
                </a:tc>
                <a:extLst>
                  <a:ext uri="{0D108BD9-81ED-4DB2-BD59-A6C34878D82A}">
                    <a16:rowId xmlns:a16="http://schemas.microsoft.com/office/drawing/2014/main" val="2378094662"/>
                  </a:ext>
                </a:extLst>
              </a:tr>
              <a:tr h="443358">
                <a:tc>
                  <a:txBody>
                    <a:bodyPr/>
                    <a:lstStyle/>
                    <a:p>
                      <a:r>
                        <a:rPr lang="en-AU" dirty="0"/>
                        <a:t>SDCG@10</a:t>
                      </a:r>
                    </a:p>
                  </a:txBody>
                  <a:tcPr/>
                </a:tc>
                <a:tc>
                  <a:txBody>
                    <a:bodyPr/>
                    <a:lstStyle/>
                    <a:p>
                      <a:r>
                        <a:rPr lang="en-AU" dirty="0"/>
                        <a:t>0.33</a:t>
                      </a:r>
                    </a:p>
                  </a:txBody>
                  <a:tcPr/>
                </a:tc>
                <a:extLst>
                  <a:ext uri="{0D108BD9-81ED-4DB2-BD59-A6C34878D82A}">
                    <a16:rowId xmlns:a16="http://schemas.microsoft.com/office/drawing/2014/main" val="3708884890"/>
                  </a:ext>
                </a:extLst>
              </a:tr>
              <a:tr h="443358">
                <a:tc>
                  <a:txBody>
                    <a:bodyPr/>
                    <a:lstStyle/>
                    <a:p>
                      <a:r>
                        <a:rPr lang="en-AU" dirty="0"/>
                        <a:t>RR</a:t>
                      </a:r>
                    </a:p>
                  </a:txBody>
                  <a:tcPr/>
                </a:tc>
                <a:tc>
                  <a:txBody>
                    <a:bodyPr/>
                    <a:lstStyle/>
                    <a:p>
                      <a:r>
                        <a:rPr lang="en-AU" dirty="0"/>
                        <a:t>0.36</a:t>
                      </a:r>
                    </a:p>
                  </a:txBody>
                  <a:tcPr/>
                </a:tc>
                <a:extLst>
                  <a:ext uri="{0D108BD9-81ED-4DB2-BD59-A6C34878D82A}">
                    <a16:rowId xmlns:a16="http://schemas.microsoft.com/office/drawing/2014/main" val="4069516967"/>
                  </a:ext>
                </a:extLst>
              </a:tr>
              <a:tr h="443358">
                <a:tc>
                  <a:txBody>
                    <a:bodyPr/>
                    <a:lstStyle/>
                    <a:p>
                      <a:r>
                        <a:rPr lang="en-AU" dirty="0"/>
                        <a:t>RBP, </a:t>
                      </a:r>
                      <a:r>
                        <a:rPr lang="en-AU" i="1" dirty="0"/>
                        <a:t>φ</a:t>
                      </a:r>
                      <a:r>
                        <a:rPr lang="en-AU" dirty="0"/>
                        <a:t>=0.1</a:t>
                      </a:r>
                      <a:endParaRPr lang="en-AU" i="0" dirty="0"/>
                    </a:p>
                  </a:txBody>
                  <a:tcPr/>
                </a:tc>
                <a:tc>
                  <a:txBody>
                    <a:bodyPr/>
                    <a:lstStyle/>
                    <a:p>
                      <a:r>
                        <a:rPr lang="en-AU" dirty="0"/>
                        <a:t>0.44</a:t>
                      </a:r>
                    </a:p>
                  </a:txBody>
                  <a:tcPr/>
                </a:tc>
                <a:extLst>
                  <a:ext uri="{0D108BD9-81ED-4DB2-BD59-A6C34878D82A}">
                    <a16:rowId xmlns:a16="http://schemas.microsoft.com/office/drawing/2014/main" val="771369440"/>
                  </a:ext>
                </a:extLst>
              </a:tr>
              <a:tr h="443358">
                <a:tc>
                  <a:txBody>
                    <a:bodyPr/>
                    <a:lstStyle/>
                    <a:p>
                      <a:r>
                        <a:rPr lang="en-AU" dirty="0"/>
                        <a:t>RBP, </a:t>
                      </a:r>
                      <a:r>
                        <a:rPr lang="en-AU" i="1" dirty="0"/>
                        <a:t>φ</a:t>
                      </a:r>
                      <a:r>
                        <a:rPr lang="en-AU" dirty="0"/>
                        <a:t>=0.7</a:t>
                      </a:r>
                    </a:p>
                  </a:txBody>
                  <a:tcPr/>
                </a:tc>
                <a:tc>
                  <a:txBody>
                    <a:bodyPr/>
                    <a:lstStyle/>
                    <a:p>
                      <a:r>
                        <a:rPr lang="en-AU" dirty="0"/>
                        <a:t>0.16</a:t>
                      </a:r>
                    </a:p>
                  </a:txBody>
                  <a:tcPr/>
                </a:tc>
                <a:extLst>
                  <a:ext uri="{0D108BD9-81ED-4DB2-BD59-A6C34878D82A}">
                    <a16:rowId xmlns:a16="http://schemas.microsoft.com/office/drawing/2014/main" val="2944986741"/>
                  </a:ext>
                </a:extLst>
              </a:tr>
              <a:tr h="443358">
                <a:tc>
                  <a:txBody>
                    <a:bodyPr/>
                    <a:lstStyle/>
                    <a:p>
                      <a:r>
                        <a:rPr lang="en-AU" dirty="0"/>
                        <a:t>INST, </a:t>
                      </a:r>
                      <a:r>
                        <a:rPr lang="en-AU" i="1" dirty="0"/>
                        <a:t>T</a:t>
                      </a:r>
                      <a:r>
                        <a:rPr lang="en-AU" dirty="0"/>
                        <a:t>=1</a:t>
                      </a:r>
                    </a:p>
                  </a:txBody>
                  <a:tcPr/>
                </a:tc>
                <a:tc>
                  <a:txBody>
                    <a:bodyPr/>
                    <a:lstStyle/>
                    <a:p>
                      <a:r>
                        <a:rPr lang="en-AU" dirty="0"/>
                        <a:t>0.34</a:t>
                      </a:r>
                    </a:p>
                  </a:txBody>
                  <a:tcPr/>
                </a:tc>
                <a:extLst>
                  <a:ext uri="{0D108BD9-81ED-4DB2-BD59-A6C34878D82A}">
                    <a16:rowId xmlns:a16="http://schemas.microsoft.com/office/drawing/2014/main" val="1219729982"/>
                  </a:ext>
                </a:extLst>
              </a:tr>
              <a:tr h="443358">
                <a:tc>
                  <a:txBody>
                    <a:bodyPr/>
                    <a:lstStyle/>
                    <a:p>
                      <a:r>
                        <a:rPr lang="en-AU" dirty="0"/>
                        <a:t>INST, </a:t>
                      </a:r>
                      <a:r>
                        <a:rPr lang="en-AU" i="1" dirty="0"/>
                        <a:t>T</a:t>
                      </a:r>
                      <a:r>
                        <a:rPr lang="en-AU" dirty="0"/>
                        <a:t>=2</a:t>
                      </a:r>
                    </a:p>
                  </a:txBody>
                  <a:tcPr/>
                </a:tc>
                <a:tc>
                  <a:txBody>
                    <a:bodyPr/>
                    <a:lstStyle/>
                    <a:p>
                      <a:r>
                        <a:rPr lang="en-AU" dirty="0"/>
                        <a:t>0.21</a:t>
                      </a:r>
                    </a:p>
                  </a:txBody>
                  <a:tcPr/>
                </a:tc>
                <a:extLst>
                  <a:ext uri="{0D108BD9-81ED-4DB2-BD59-A6C34878D82A}">
                    <a16:rowId xmlns:a16="http://schemas.microsoft.com/office/drawing/2014/main" val="3648628255"/>
                  </a:ext>
                </a:extLst>
              </a:tr>
              <a:tr h="443358">
                <a:tc>
                  <a:txBody>
                    <a:bodyPr/>
                    <a:lstStyle/>
                    <a:p>
                      <a:r>
                        <a:rPr lang="en-AU" b="1" dirty="0"/>
                        <a:t>IFT</a:t>
                      </a:r>
                    </a:p>
                  </a:txBody>
                  <a:tcPr/>
                </a:tc>
                <a:tc>
                  <a:txBody>
                    <a:bodyPr/>
                    <a:lstStyle/>
                    <a:p>
                      <a:r>
                        <a:rPr lang="en-AU" b="1" dirty="0"/>
                        <a:t>0.76</a:t>
                      </a:r>
                    </a:p>
                  </a:txBody>
                  <a:tcPr/>
                </a:tc>
                <a:extLst>
                  <a:ext uri="{0D108BD9-81ED-4DB2-BD59-A6C34878D82A}">
                    <a16:rowId xmlns:a16="http://schemas.microsoft.com/office/drawing/2014/main" val="3145061391"/>
                  </a:ext>
                </a:extLst>
              </a:tr>
            </a:tbl>
          </a:graphicData>
        </a:graphic>
      </p:graphicFrame>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A4FF14B4-21AD-491E-A786-DD64C5E90196}"/>
                  </a:ext>
                </a:extLst>
              </p14:cNvPr>
              <p14:cNvContentPartPr/>
              <p14:nvPr/>
            </p14:nvContentPartPr>
            <p14:xfrm>
              <a:off x="3332748" y="6108252"/>
              <a:ext cx="2972160" cy="118440"/>
            </p14:xfrm>
          </p:contentPart>
        </mc:Choice>
        <mc:Fallback>
          <p:pic>
            <p:nvPicPr>
              <p:cNvPr id="7" name="Ink 6">
                <a:extLst>
                  <a:ext uri="{FF2B5EF4-FFF2-40B4-BE49-F238E27FC236}">
                    <a16:creationId xmlns:a16="http://schemas.microsoft.com/office/drawing/2014/main" id="{A4FF14B4-21AD-491E-A786-DD64C5E90196}"/>
                  </a:ext>
                </a:extLst>
              </p:cNvPr>
              <p:cNvPicPr/>
              <p:nvPr/>
            </p:nvPicPr>
            <p:blipFill>
              <a:blip r:embed="rId4"/>
              <a:stretch>
                <a:fillRect/>
              </a:stretch>
            </p:blipFill>
            <p:spPr>
              <a:xfrm>
                <a:off x="3278755" y="6000252"/>
                <a:ext cx="3079787" cy="334080"/>
              </a:xfrm>
              <a:prstGeom prst="rect">
                <a:avLst/>
              </a:prstGeom>
            </p:spPr>
          </p:pic>
        </mc:Fallback>
      </mc:AlternateContent>
      <p:sp>
        <p:nvSpPr>
          <p:cNvPr id="8" name="TextBox 7">
            <a:extLst>
              <a:ext uri="{FF2B5EF4-FFF2-40B4-BE49-F238E27FC236}">
                <a16:creationId xmlns:a16="http://schemas.microsoft.com/office/drawing/2014/main" id="{50262590-E974-8C45-9B87-F97FCEA9651D}"/>
              </a:ext>
            </a:extLst>
          </p:cNvPr>
          <p:cNvSpPr txBox="1"/>
          <p:nvPr/>
        </p:nvSpPr>
        <p:spPr>
          <a:xfrm>
            <a:off x="8719456" y="6042026"/>
            <a:ext cx="3472544" cy="369332"/>
          </a:xfrm>
          <a:prstGeom prst="rect">
            <a:avLst/>
          </a:prstGeom>
          <a:noFill/>
        </p:spPr>
        <p:txBody>
          <a:bodyPr wrap="square" rtlCol="0">
            <a:spAutoFit/>
          </a:bodyPr>
          <a:lstStyle/>
          <a:p>
            <a:r>
              <a:rPr lang="en-US" dirty="0"/>
              <a:t>Azzopardi et al, SIGIR 2018</a:t>
            </a:r>
          </a:p>
        </p:txBody>
      </p:sp>
    </p:spTree>
    <p:extLst>
      <p:ext uri="{BB962C8B-B14F-4D97-AF65-F5344CB8AC3E}">
        <p14:creationId xmlns:p14="http://schemas.microsoft.com/office/powerpoint/2010/main" val="11285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F1EE-6A20-455B-95E3-AB20BB2A49A9}"/>
              </a:ext>
            </a:extLst>
          </p:cNvPr>
          <p:cNvSpPr>
            <a:spLocks noGrp="1"/>
          </p:cNvSpPr>
          <p:nvPr>
            <p:ph type="title"/>
          </p:nvPr>
        </p:nvSpPr>
        <p:spPr/>
        <p:txBody>
          <a:bodyPr/>
          <a:lstStyle/>
          <a:p>
            <a:r>
              <a:rPr lang="en-AU" dirty="0"/>
              <a:t>Observable behaviour (2)</a:t>
            </a:r>
          </a:p>
        </p:txBody>
      </p:sp>
      <p:sp>
        <p:nvSpPr>
          <p:cNvPr id="3" name="Content Placeholder 2">
            <a:extLst>
              <a:ext uri="{FF2B5EF4-FFF2-40B4-BE49-F238E27FC236}">
                <a16:creationId xmlns:a16="http://schemas.microsoft.com/office/drawing/2014/main" id="{28EAF15E-0CD9-4B7F-BB7C-E7255D6A128C}"/>
              </a:ext>
            </a:extLst>
          </p:cNvPr>
          <p:cNvSpPr>
            <a:spLocks noGrp="1"/>
          </p:cNvSpPr>
          <p:nvPr>
            <p:ph sz="half" idx="1"/>
          </p:nvPr>
        </p:nvSpPr>
        <p:spPr/>
        <p:txBody>
          <a:bodyPr/>
          <a:lstStyle/>
          <a:p>
            <a:pPr marL="0" indent="0">
              <a:buNone/>
            </a:pPr>
            <a:r>
              <a:rPr lang="en-AU" dirty="0">
                <a:solidFill>
                  <a:schemeClr val="accent3">
                    <a:lumMod val="50000"/>
                  </a:schemeClr>
                </a:solidFill>
              </a:rPr>
              <a:t>Stopping</a:t>
            </a:r>
          </a:p>
          <a:p>
            <a:pPr marL="0" indent="0">
              <a:buNone/>
            </a:pPr>
            <a:r>
              <a:rPr lang="en-AU" dirty="0"/>
              <a:t>Accumulated utility</a:t>
            </a:r>
          </a:p>
          <a:p>
            <a:pPr marL="0" indent="0">
              <a:buNone/>
            </a:pPr>
            <a:r>
              <a:rPr lang="en-AU" dirty="0">
                <a:solidFill>
                  <a:schemeClr val="accent3">
                    <a:lumMod val="50000"/>
                  </a:schemeClr>
                </a:solidFill>
              </a:rPr>
              <a:t>Accumulated cost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189E62B-D5B9-4068-B31B-AF50400CA6CF}"/>
                  </a:ext>
                </a:extLst>
              </p:cNvPr>
              <p:cNvSpPr>
                <a:spLocks noGrp="1"/>
              </p:cNvSpPr>
              <p:nvPr>
                <p:ph sz="half" idx="2"/>
              </p:nvPr>
            </p:nvSpPr>
            <p:spPr/>
            <p:txBody>
              <a:bodyPr/>
              <a:lstStyle/>
              <a:p>
                <a:pPr marL="0" indent="0">
                  <a:buNone/>
                </a:pPr>
                <a14:m>
                  <m:oMathPara xmlns:m="http://schemas.openxmlformats.org/officeDocument/2006/math">
                    <m:oMathParaPr>
                      <m:jc m:val="centerGroup"/>
                    </m:oMathParaPr>
                    <m:oMath xmlns:m="http://schemas.openxmlformats.org/officeDocument/2006/math">
                      <m:r>
                        <m:rPr>
                          <m:nor/>
                        </m:rPr>
                        <a:rPr lang="en-AU">
                          <a:latin typeface="Cambria Math" panose="02040503050406030204" pitchFamily="18" charset="0"/>
                        </a:rPr>
                        <m:t>Expected</m:t>
                      </m:r>
                      <m:r>
                        <m:rPr>
                          <m:nor/>
                        </m:rPr>
                        <a:rPr lang="en-AU">
                          <a:latin typeface="Cambria Math" panose="02040503050406030204" pitchFamily="18" charset="0"/>
                        </a:rPr>
                        <m:t> </m:t>
                      </m:r>
                      <m:r>
                        <m:rPr>
                          <m:nor/>
                        </m:rPr>
                        <a:rPr lang="en-AU">
                          <a:latin typeface="Cambria Math" panose="02040503050406030204" pitchFamily="18" charset="0"/>
                        </a:rPr>
                        <m:t>total</m:t>
                      </m:r>
                      <m:r>
                        <m:rPr>
                          <m:nor/>
                        </m:rPr>
                        <a:rPr lang="en-AU">
                          <a:latin typeface="Cambria Math" panose="02040503050406030204" pitchFamily="18" charset="0"/>
                        </a:rPr>
                        <m:t> </m:t>
                      </m:r>
                      <m:r>
                        <m:rPr>
                          <m:nor/>
                        </m:rPr>
                        <a:rPr lang="en-AU">
                          <a:latin typeface="Cambria Math" panose="02040503050406030204" pitchFamily="18" charset="0"/>
                        </a:rPr>
                        <m:t>utility</m:t>
                      </m:r>
                      <m:r>
                        <a:rPr lang="en-AU" i="1">
                          <a:latin typeface="Cambria Math" panose="02040503050406030204" pitchFamily="18" charset="0"/>
                        </a:rPr>
                        <m:t>=</m:t>
                      </m:r>
                      <m:nary>
                        <m:naryPr>
                          <m:chr m:val="∑"/>
                          <m:supHide m:val="on"/>
                          <m:ctrlPr>
                            <a:rPr lang="en-AU" i="1">
                              <a:latin typeface="Cambria Math" panose="02040503050406030204" pitchFamily="18" charset="0"/>
                            </a:rPr>
                          </m:ctrlPr>
                        </m:naryPr>
                        <m:sub>
                          <m:r>
                            <m:rPr>
                              <m:brk m:alnAt="9"/>
                            </m:rPr>
                            <a:rPr lang="en-AU" i="1">
                              <a:latin typeface="Cambria Math" panose="02040503050406030204" pitchFamily="18" charset="0"/>
                            </a:rPr>
                            <m:t>𝑖</m:t>
                          </m:r>
                        </m:sub>
                        <m:sup/>
                        <m:e>
                          <m:d>
                            <m:dPr>
                              <m:ctrlPr>
                                <a:rPr lang="en-AU" i="1">
                                  <a:latin typeface="Cambria Math" panose="02040503050406030204" pitchFamily="18" charset="0"/>
                                </a:rPr>
                              </m:ctrlPr>
                            </m:dPr>
                            <m:e>
                              <m:sSub>
                                <m:sSubPr>
                                  <m:ctrlPr>
                                    <a:rPr lang="en-AU" i="1">
                                      <a:latin typeface="Cambria Math" panose="02040503050406030204" pitchFamily="18" charset="0"/>
                                    </a:rPr>
                                  </m:ctrlPr>
                                </m:sSubPr>
                                <m:e>
                                  <m:r>
                                    <a:rPr lang="en-AU" i="1">
                                      <a:latin typeface="Cambria Math" panose="02040503050406030204" pitchFamily="18" charset="0"/>
                                    </a:rPr>
                                    <m:t>𝐿</m:t>
                                  </m:r>
                                </m:e>
                                <m:sub>
                                  <m:r>
                                    <a:rPr lang="en-AU" i="1">
                                      <a:latin typeface="Cambria Math" panose="02040503050406030204" pitchFamily="18" charset="0"/>
                                    </a:rPr>
                                    <m:t>𝑖</m:t>
                                  </m:r>
                                </m:sub>
                              </m:sSub>
                              <m:nary>
                                <m:naryPr>
                                  <m:chr m:val="∑"/>
                                  <m:ctrlPr>
                                    <a:rPr lang="en-AU" i="1">
                                      <a:latin typeface="Cambria Math" panose="02040503050406030204" pitchFamily="18" charset="0"/>
                                    </a:rPr>
                                  </m:ctrlPr>
                                </m:naryPr>
                                <m:sub>
                                  <m:r>
                                    <m:rPr>
                                      <m:brk m:alnAt="9"/>
                                    </m:rPr>
                                    <a:rPr lang="en-AU" i="1">
                                      <a:latin typeface="Cambria Math" panose="02040503050406030204" pitchFamily="18" charset="0"/>
                                    </a:rPr>
                                    <m:t>𝑗</m:t>
                                  </m:r>
                                  <m:r>
                                    <a:rPr lang="en-AU" i="1">
                                      <a:latin typeface="Cambria Math" panose="02040503050406030204" pitchFamily="18" charset="0"/>
                                    </a:rPr>
                                    <m:t>=1</m:t>
                                  </m:r>
                                </m:sub>
                                <m:sup>
                                  <m:r>
                                    <a:rPr lang="en-AU" i="1">
                                      <a:latin typeface="Cambria Math" panose="02040503050406030204" pitchFamily="18" charset="0"/>
                                      <a:ea typeface="Cambria Math" panose="02040503050406030204" pitchFamily="18" charset="0"/>
                                    </a:rPr>
                                    <m:t>𝑖</m:t>
                                  </m:r>
                                </m:sup>
                                <m:e>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rPr>
                                        <m:t>𝑟</m:t>
                                      </m:r>
                                    </m:e>
                                    <m:sub>
                                      <m:r>
                                        <a:rPr lang="en-AU" i="1">
                                          <a:latin typeface="Cambria Math" panose="02040503050406030204" pitchFamily="18" charset="0"/>
                                        </a:rPr>
                                        <m:t>𝑖</m:t>
                                      </m:r>
                                    </m:sub>
                                  </m:sSub>
                                </m:e>
                              </m:nary>
                            </m:e>
                          </m:d>
                        </m:e>
                      </m:nary>
                    </m:oMath>
                  </m:oMathPara>
                </a14:m>
                <a:endParaRPr lang="en-AU" dirty="0"/>
              </a:p>
              <a:p>
                <a:pPr marL="0" indent="0">
                  <a:buNone/>
                </a:pPr>
                <a:endParaRPr lang="en-AU" dirty="0"/>
              </a:p>
            </p:txBody>
          </p:sp>
        </mc:Choice>
        <mc:Fallback xmlns="">
          <p:sp>
            <p:nvSpPr>
              <p:cNvPr id="4" name="Content Placeholder 3">
                <a:extLst>
                  <a:ext uri="{FF2B5EF4-FFF2-40B4-BE49-F238E27FC236}">
                    <a16:creationId xmlns:a16="http://schemas.microsoft.com/office/drawing/2014/main" id="{5189E62B-D5B9-4068-B31B-AF50400CA6CF}"/>
                  </a:ext>
                </a:extLst>
              </p:cNvPr>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26114316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E6A94577-0F40-4DB1-8614-8A1B0B6D9463}"/>
              </a:ext>
            </a:extLst>
          </p:cNvPr>
          <p:cNvGraphicFramePr>
            <a:graphicFrameLocks/>
          </p:cNvGraphicFramePr>
          <p:nvPr>
            <p:extLst>
              <p:ext uri="{D42A27DB-BD31-4B8C-83A1-F6EECF244321}">
                <p14:modId xmlns:p14="http://schemas.microsoft.com/office/powerpoint/2010/main" val="3827104693"/>
              </p:ext>
            </p:extLst>
          </p:nvPr>
        </p:nvGraphicFramePr>
        <p:xfrm>
          <a:off x="3789948" y="647700"/>
          <a:ext cx="4124440" cy="5763654"/>
        </p:xfrm>
        <a:graphic>
          <a:graphicData uri="http://schemas.openxmlformats.org/drawingml/2006/table">
            <a:tbl>
              <a:tblPr firstRow="1" bandRow="1">
                <a:tableStyleId>{125E5076-3810-47DD-B79F-674D7AD40C01}</a:tableStyleId>
              </a:tblPr>
              <a:tblGrid>
                <a:gridCol w="2121920">
                  <a:extLst>
                    <a:ext uri="{9D8B030D-6E8A-4147-A177-3AD203B41FA5}">
                      <a16:colId xmlns:a16="http://schemas.microsoft.com/office/drawing/2014/main" val="783663189"/>
                    </a:ext>
                  </a:extLst>
                </a:gridCol>
                <a:gridCol w="2002520">
                  <a:extLst>
                    <a:ext uri="{9D8B030D-6E8A-4147-A177-3AD203B41FA5}">
                      <a16:colId xmlns:a16="http://schemas.microsoft.com/office/drawing/2014/main" val="4168164613"/>
                    </a:ext>
                  </a:extLst>
                </a:gridCol>
              </a:tblGrid>
              <a:tr h="443358">
                <a:tc>
                  <a:txBody>
                    <a:bodyPr/>
                    <a:lstStyle/>
                    <a:p>
                      <a:r>
                        <a:rPr lang="en-AU" dirty="0"/>
                        <a:t>Model / measure</a:t>
                      </a:r>
                    </a:p>
                  </a:txBody>
                  <a:tcPr/>
                </a:tc>
                <a:tc>
                  <a:txBody>
                    <a:bodyPr/>
                    <a:lstStyle/>
                    <a:p>
                      <a:r>
                        <a:rPr lang="en-AU" dirty="0"/>
                        <a:t>MAE (utility)</a:t>
                      </a:r>
                    </a:p>
                  </a:txBody>
                  <a:tcPr/>
                </a:tc>
                <a:extLst>
                  <a:ext uri="{0D108BD9-81ED-4DB2-BD59-A6C34878D82A}">
                    <a16:rowId xmlns:a16="http://schemas.microsoft.com/office/drawing/2014/main" val="3270666085"/>
                  </a:ext>
                </a:extLst>
              </a:tr>
              <a:tr h="443358">
                <a:tc>
                  <a:txBody>
                    <a:bodyPr/>
                    <a:lstStyle/>
                    <a:p>
                      <a:r>
                        <a:rPr lang="en-AU" dirty="0"/>
                        <a:t>P@1</a:t>
                      </a:r>
                    </a:p>
                  </a:txBody>
                  <a:tcPr/>
                </a:tc>
                <a:tc>
                  <a:txBody>
                    <a:bodyPr/>
                    <a:lstStyle/>
                    <a:p>
                      <a:r>
                        <a:rPr lang="en-AU" dirty="0"/>
                        <a:t>0.32</a:t>
                      </a:r>
                    </a:p>
                  </a:txBody>
                  <a:tcPr/>
                </a:tc>
                <a:extLst>
                  <a:ext uri="{0D108BD9-81ED-4DB2-BD59-A6C34878D82A}">
                    <a16:rowId xmlns:a16="http://schemas.microsoft.com/office/drawing/2014/main" val="3706015278"/>
                  </a:ext>
                </a:extLst>
              </a:tr>
              <a:tr h="443358">
                <a:tc>
                  <a:txBody>
                    <a:bodyPr/>
                    <a:lstStyle/>
                    <a:p>
                      <a:r>
                        <a:rPr lang="en-AU" dirty="0"/>
                        <a:t>P@5</a:t>
                      </a:r>
                    </a:p>
                  </a:txBody>
                  <a:tcPr/>
                </a:tc>
                <a:tc>
                  <a:txBody>
                    <a:bodyPr/>
                    <a:lstStyle/>
                    <a:p>
                      <a:r>
                        <a:rPr lang="en-AU" dirty="0"/>
                        <a:t>0.47</a:t>
                      </a:r>
                    </a:p>
                  </a:txBody>
                  <a:tcPr/>
                </a:tc>
                <a:extLst>
                  <a:ext uri="{0D108BD9-81ED-4DB2-BD59-A6C34878D82A}">
                    <a16:rowId xmlns:a16="http://schemas.microsoft.com/office/drawing/2014/main" val="1374246982"/>
                  </a:ext>
                </a:extLst>
              </a:tr>
              <a:tr h="443358">
                <a:tc>
                  <a:txBody>
                    <a:bodyPr/>
                    <a:lstStyle/>
                    <a:p>
                      <a:r>
                        <a:rPr lang="en-AU" dirty="0"/>
                        <a:t>P@10</a:t>
                      </a:r>
                    </a:p>
                  </a:txBody>
                  <a:tcPr/>
                </a:tc>
                <a:tc>
                  <a:txBody>
                    <a:bodyPr/>
                    <a:lstStyle/>
                    <a:p>
                      <a:r>
                        <a:rPr lang="en-AU" dirty="0"/>
                        <a:t>0.65</a:t>
                      </a:r>
                    </a:p>
                  </a:txBody>
                  <a:tcPr/>
                </a:tc>
                <a:extLst>
                  <a:ext uri="{0D108BD9-81ED-4DB2-BD59-A6C34878D82A}">
                    <a16:rowId xmlns:a16="http://schemas.microsoft.com/office/drawing/2014/main" val="338929167"/>
                  </a:ext>
                </a:extLst>
              </a:tr>
              <a:tr h="443358">
                <a:tc>
                  <a:txBody>
                    <a:bodyPr/>
                    <a:lstStyle/>
                    <a:p>
                      <a:r>
                        <a:rPr lang="en-AU" dirty="0"/>
                        <a:t>SDCG@1</a:t>
                      </a:r>
                    </a:p>
                  </a:txBody>
                  <a:tcPr/>
                </a:tc>
                <a:tc>
                  <a:txBody>
                    <a:bodyPr/>
                    <a:lstStyle/>
                    <a:p>
                      <a:r>
                        <a:rPr lang="en-AU" dirty="0"/>
                        <a:t>0.32</a:t>
                      </a:r>
                    </a:p>
                  </a:txBody>
                  <a:tcPr/>
                </a:tc>
                <a:extLst>
                  <a:ext uri="{0D108BD9-81ED-4DB2-BD59-A6C34878D82A}">
                    <a16:rowId xmlns:a16="http://schemas.microsoft.com/office/drawing/2014/main" val="391701387"/>
                  </a:ext>
                </a:extLst>
              </a:tr>
              <a:tr h="443358">
                <a:tc>
                  <a:txBody>
                    <a:bodyPr/>
                    <a:lstStyle/>
                    <a:p>
                      <a:r>
                        <a:rPr lang="en-AU" dirty="0"/>
                        <a:t>SDCG@5</a:t>
                      </a:r>
                    </a:p>
                  </a:txBody>
                  <a:tcPr/>
                </a:tc>
                <a:tc>
                  <a:txBody>
                    <a:bodyPr/>
                    <a:lstStyle/>
                    <a:p>
                      <a:r>
                        <a:rPr lang="en-AU" dirty="0"/>
                        <a:t>0.26</a:t>
                      </a:r>
                    </a:p>
                  </a:txBody>
                  <a:tcPr/>
                </a:tc>
                <a:extLst>
                  <a:ext uri="{0D108BD9-81ED-4DB2-BD59-A6C34878D82A}">
                    <a16:rowId xmlns:a16="http://schemas.microsoft.com/office/drawing/2014/main" val="2378094662"/>
                  </a:ext>
                </a:extLst>
              </a:tr>
              <a:tr h="443358">
                <a:tc>
                  <a:txBody>
                    <a:bodyPr/>
                    <a:lstStyle/>
                    <a:p>
                      <a:r>
                        <a:rPr lang="en-AU" dirty="0"/>
                        <a:t>SDCG@10</a:t>
                      </a:r>
                    </a:p>
                  </a:txBody>
                  <a:tcPr/>
                </a:tc>
                <a:tc>
                  <a:txBody>
                    <a:bodyPr/>
                    <a:lstStyle/>
                    <a:p>
                      <a:r>
                        <a:rPr lang="en-AU" dirty="0"/>
                        <a:t>0.38</a:t>
                      </a:r>
                    </a:p>
                  </a:txBody>
                  <a:tcPr/>
                </a:tc>
                <a:extLst>
                  <a:ext uri="{0D108BD9-81ED-4DB2-BD59-A6C34878D82A}">
                    <a16:rowId xmlns:a16="http://schemas.microsoft.com/office/drawing/2014/main" val="3708884890"/>
                  </a:ext>
                </a:extLst>
              </a:tr>
              <a:tr h="443358">
                <a:tc>
                  <a:txBody>
                    <a:bodyPr/>
                    <a:lstStyle/>
                    <a:p>
                      <a:r>
                        <a:rPr lang="en-AU" dirty="0"/>
                        <a:t>RR</a:t>
                      </a:r>
                    </a:p>
                  </a:txBody>
                  <a:tcPr/>
                </a:tc>
                <a:tc>
                  <a:txBody>
                    <a:bodyPr/>
                    <a:lstStyle/>
                    <a:p>
                      <a:r>
                        <a:rPr lang="en-AU" dirty="0"/>
                        <a:t>0.36</a:t>
                      </a:r>
                    </a:p>
                  </a:txBody>
                  <a:tcPr/>
                </a:tc>
                <a:extLst>
                  <a:ext uri="{0D108BD9-81ED-4DB2-BD59-A6C34878D82A}">
                    <a16:rowId xmlns:a16="http://schemas.microsoft.com/office/drawing/2014/main" val="4069516967"/>
                  </a:ext>
                </a:extLst>
              </a:tr>
              <a:tr h="443358">
                <a:tc>
                  <a:txBody>
                    <a:bodyPr/>
                    <a:lstStyle/>
                    <a:p>
                      <a:r>
                        <a:rPr lang="en-AU" dirty="0"/>
                        <a:t>RBP, </a:t>
                      </a:r>
                      <a:r>
                        <a:rPr lang="en-AU" i="1" dirty="0"/>
                        <a:t>φ</a:t>
                      </a:r>
                      <a:r>
                        <a:rPr lang="en-AU" dirty="0"/>
                        <a:t>=0.1</a:t>
                      </a:r>
                      <a:endParaRPr lang="en-AU" i="0" dirty="0"/>
                    </a:p>
                  </a:txBody>
                  <a:tcPr/>
                </a:tc>
                <a:tc>
                  <a:txBody>
                    <a:bodyPr/>
                    <a:lstStyle/>
                    <a:p>
                      <a:r>
                        <a:rPr lang="en-AU" dirty="0"/>
                        <a:t>0.32</a:t>
                      </a:r>
                    </a:p>
                  </a:txBody>
                  <a:tcPr/>
                </a:tc>
                <a:extLst>
                  <a:ext uri="{0D108BD9-81ED-4DB2-BD59-A6C34878D82A}">
                    <a16:rowId xmlns:a16="http://schemas.microsoft.com/office/drawing/2014/main" val="771369440"/>
                  </a:ext>
                </a:extLst>
              </a:tr>
              <a:tr h="443358">
                <a:tc>
                  <a:txBody>
                    <a:bodyPr/>
                    <a:lstStyle/>
                    <a:p>
                      <a:r>
                        <a:rPr lang="en-AU" dirty="0"/>
                        <a:t>RBP, </a:t>
                      </a:r>
                      <a:r>
                        <a:rPr lang="en-AU" i="1" dirty="0"/>
                        <a:t>φ</a:t>
                      </a:r>
                      <a:r>
                        <a:rPr lang="en-AU" dirty="0"/>
                        <a:t>=0.7</a:t>
                      </a:r>
                    </a:p>
                  </a:txBody>
                  <a:tcPr/>
                </a:tc>
                <a:tc>
                  <a:txBody>
                    <a:bodyPr/>
                    <a:lstStyle/>
                    <a:p>
                      <a:r>
                        <a:rPr lang="en-AU" dirty="0"/>
                        <a:t>0.38</a:t>
                      </a:r>
                    </a:p>
                  </a:txBody>
                  <a:tcPr/>
                </a:tc>
                <a:extLst>
                  <a:ext uri="{0D108BD9-81ED-4DB2-BD59-A6C34878D82A}">
                    <a16:rowId xmlns:a16="http://schemas.microsoft.com/office/drawing/2014/main" val="2944986741"/>
                  </a:ext>
                </a:extLst>
              </a:tr>
              <a:tr h="443358">
                <a:tc>
                  <a:txBody>
                    <a:bodyPr/>
                    <a:lstStyle/>
                    <a:p>
                      <a:r>
                        <a:rPr lang="en-AU" dirty="0"/>
                        <a:t>INST, </a:t>
                      </a:r>
                      <a:r>
                        <a:rPr lang="en-AU" i="1" dirty="0"/>
                        <a:t>T</a:t>
                      </a:r>
                      <a:r>
                        <a:rPr lang="en-AU" dirty="0"/>
                        <a:t>=1</a:t>
                      </a:r>
                    </a:p>
                  </a:txBody>
                  <a:tcPr/>
                </a:tc>
                <a:tc>
                  <a:txBody>
                    <a:bodyPr/>
                    <a:lstStyle/>
                    <a:p>
                      <a:r>
                        <a:rPr lang="en-AU" dirty="0"/>
                        <a:t>0.34</a:t>
                      </a:r>
                    </a:p>
                  </a:txBody>
                  <a:tcPr/>
                </a:tc>
                <a:extLst>
                  <a:ext uri="{0D108BD9-81ED-4DB2-BD59-A6C34878D82A}">
                    <a16:rowId xmlns:a16="http://schemas.microsoft.com/office/drawing/2014/main" val="1219729982"/>
                  </a:ext>
                </a:extLst>
              </a:tr>
              <a:tr h="443358">
                <a:tc>
                  <a:txBody>
                    <a:bodyPr/>
                    <a:lstStyle/>
                    <a:p>
                      <a:r>
                        <a:rPr lang="en-AU" dirty="0"/>
                        <a:t>INST, </a:t>
                      </a:r>
                      <a:r>
                        <a:rPr lang="en-AU" i="1" dirty="0"/>
                        <a:t>T</a:t>
                      </a:r>
                      <a:r>
                        <a:rPr lang="en-AU" dirty="0"/>
                        <a:t>=2</a:t>
                      </a:r>
                    </a:p>
                  </a:txBody>
                  <a:tcPr/>
                </a:tc>
                <a:tc>
                  <a:txBody>
                    <a:bodyPr/>
                    <a:lstStyle/>
                    <a:p>
                      <a:r>
                        <a:rPr lang="en-AU" dirty="0"/>
                        <a:t>0.36</a:t>
                      </a:r>
                    </a:p>
                  </a:txBody>
                  <a:tcPr/>
                </a:tc>
                <a:extLst>
                  <a:ext uri="{0D108BD9-81ED-4DB2-BD59-A6C34878D82A}">
                    <a16:rowId xmlns:a16="http://schemas.microsoft.com/office/drawing/2014/main" val="3648628255"/>
                  </a:ext>
                </a:extLst>
              </a:tr>
              <a:tr h="443358">
                <a:tc>
                  <a:txBody>
                    <a:bodyPr/>
                    <a:lstStyle/>
                    <a:p>
                      <a:r>
                        <a:rPr lang="en-AU" b="1" dirty="0"/>
                        <a:t>IFT</a:t>
                      </a:r>
                    </a:p>
                  </a:txBody>
                  <a:tcPr/>
                </a:tc>
                <a:tc>
                  <a:txBody>
                    <a:bodyPr/>
                    <a:lstStyle/>
                    <a:p>
                      <a:r>
                        <a:rPr lang="en-AU" b="1" dirty="0"/>
                        <a:t>0.16</a:t>
                      </a:r>
                    </a:p>
                  </a:txBody>
                  <a:tcPr/>
                </a:tc>
                <a:extLst>
                  <a:ext uri="{0D108BD9-81ED-4DB2-BD59-A6C34878D82A}">
                    <a16:rowId xmlns:a16="http://schemas.microsoft.com/office/drawing/2014/main" val="3145061391"/>
                  </a:ext>
                </a:extLst>
              </a:tr>
            </a:tbl>
          </a:graphicData>
        </a:graphic>
      </p:graphicFrame>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A4FF14B4-21AD-491E-A786-DD64C5E90196}"/>
                  </a:ext>
                </a:extLst>
              </p14:cNvPr>
              <p14:cNvContentPartPr/>
              <p14:nvPr/>
            </p14:nvContentPartPr>
            <p14:xfrm>
              <a:off x="3858682" y="6108252"/>
              <a:ext cx="2972160" cy="118440"/>
            </p14:xfrm>
          </p:contentPart>
        </mc:Choice>
        <mc:Fallback>
          <p:pic>
            <p:nvPicPr>
              <p:cNvPr id="7" name="Ink 6">
                <a:extLst>
                  <a:ext uri="{FF2B5EF4-FFF2-40B4-BE49-F238E27FC236}">
                    <a16:creationId xmlns:a16="http://schemas.microsoft.com/office/drawing/2014/main" id="{A4FF14B4-21AD-491E-A786-DD64C5E90196}"/>
                  </a:ext>
                </a:extLst>
              </p:cNvPr>
              <p:cNvPicPr/>
              <p:nvPr/>
            </p:nvPicPr>
            <p:blipFill>
              <a:blip r:embed="rId4"/>
              <a:stretch>
                <a:fillRect/>
              </a:stretch>
            </p:blipFill>
            <p:spPr>
              <a:xfrm>
                <a:off x="3804689" y="6000252"/>
                <a:ext cx="3079787" cy="334080"/>
              </a:xfrm>
              <a:prstGeom prst="rect">
                <a:avLst/>
              </a:prstGeom>
            </p:spPr>
          </p:pic>
        </mc:Fallback>
      </mc:AlternateContent>
      <p:sp>
        <p:nvSpPr>
          <p:cNvPr id="8" name="TextBox 7">
            <a:extLst>
              <a:ext uri="{FF2B5EF4-FFF2-40B4-BE49-F238E27FC236}">
                <a16:creationId xmlns:a16="http://schemas.microsoft.com/office/drawing/2014/main" id="{B1DAC445-A043-6D4B-BC98-DFC4D01DF747}"/>
              </a:ext>
            </a:extLst>
          </p:cNvPr>
          <p:cNvSpPr txBox="1"/>
          <p:nvPr/>
        </p:nvSpPr>
        <p:spPr>
          <a:xfrm>
            <a:off x="8719456" y="6042026"/>
            <a:ext cx="3472544" cy="369332"/>
          </a:xfrm>
          <a:prstGeom prst="rect">
            <a:avLst/>
          </a:prstGeom>
          <a:noFill/>
        </p:spPr>
        <p:txBody>
          <a:bodyPr wrap="square" rtlCol="0">
            <a:spAutoFit/>
          </a:bodyPr>
          <a:lstStyle/>
          <a:p>
            <a:r>
              <a:rPr lang="en-US" dirty="0"/>
              <a:t>Azzopardi et al, SIGIR 2018</a:t>
            </a:r>
          </a:p>
        </p:txBody>
      </p:sp>
    </p:spTree>
    <p:extLst>
      <p:ext uri="{BB962C8B-B14F-4D97-AF65-F5344CB8AC3E}">
        <p14:creationId xmlns:p14="http://schemas.microsoft.com/office/powerpoint/2010/main" val="113203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21E888-0ECD-409E-ABF1-3183DD1F8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958" y="643468"/>
            <a:ext cx="7428083" cy="5571063"/>
          </a:xfrm>
          <a:prstGeom prst="rect">
            <a:avLst/>
          </a:prstGeom>
        </p:spPr>
      </p:pic>
      <p:sp>
        <p:nvSpPr>
          <p:cNvPr id="6" name="TextBox 5">
            <a:extLst>
              <a:ext uri="{FF2B5EF4-FFF2-40B4-BE49-F238E27FC236}">
                <a16:creationId xmlns:a16="http://schemas.microsoft.com/office/drawing/2014/main" id="{1DC7B885-F878-4BFA-B52A-35B1292764B3}"/>
              </a:ext>
            </a:extLst>
          </p:cNvPr>
          <p:cNvSpPr txBox="1"/>
          <p:nvPr/>
        </p:nvSpPr>
        <p:spPr>
          <a:xfrm>
            <a:off x="6870138" y="6367278"/>
            <a:ext cx="5305363"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r"/>
            <a:r>
              <a:rPr lang="en-AU" sz="2400" dirty="0">
                <a:solidFill>
                  <a:srgbClr val="FF0000"/>
                </a:solidFill>
              </a:rPr>
              <a:t>Average </a:t>
            </a:r>
            <a:r>
              <a:rPr lang="en-AU" sz="2400" dirty="0" err="1">
                <a:solidFill>
                  <a:srgbClr val="FF0000"/>
                </a:solidFill>
              </a:rPr>
              <a:t>toral</a:t>
            </a:r>
            <a:r>
              <a:rPr lang="en-AU" sz="2400" dirty="0">
                <a:solidFill>
                  <a:srgbClr val="FF0000"/>
                </a:solidFill>
              </a:rPr>
              <a:t> gain over 5000 impressions</a:t>
            </a:r>
          </a:p>
        </p:txBody>
      </p:sp>
      <p:sp>
        <p:nvSpPr>
          <p:cNvPr id="4" name="TextBox 3">
            <a:extLst>
              <a:ext uri="{FF2B5EF4-FFF2-40B4-BE49-F238E27FC236}">
                <a16:creationId xmlns:a16="http://schemas.microsoft.com/office/drawing/2014/main" id="{F9169C2C-36A3-4102-8C60-89D2C44802ED}"/>
              </a:ext>
            </a:extLst>
          </p:cNvPr>
          <p:cNvSpPr txBox="1"/>
          <p:nvPr/>
        </p:nvSpPr>
        <p:spPr>
          <a:xfrm>
            <a:off x="9575417" y="833718"/>
            <a:ext cx="2315057" cy="400110"/>
          </a:xfrm>
          <a:prstGeom prst="rect">
            <a:avLst/>
          </a:prstGeom>
          <a:noFill/>
        </p:spPr>
        <p:txBody>
          <a:bodyPr wrap="none" rtlCol="0">
            <a:spAutoFit/>
          </a:bodyPr>
          <a:lstStyle/>
          <a:p>
            <a:r>
              <a:rPr lang="en-AU" sz="2000" dirty="0">
                <a:solidFill>
                  <a:srgbClr val="FF0000"/>
                </a:solidFill>
                <a:latin typeface="Ink Free" panose="03080402000500000000" pitchFamily="66" charset="0"/>
              </a:rPr>
              <a:t>P@10 way too high</a:t>
            </a:r>
          </a:p>
        </p:txBody>
      </p:sp>
      <p:sp>
        <p:nvSpPr>
          <p:cNvPr id="7" name="TextBox 6">
            <a:extLst>
              <a:ext uri="{FF2B5EF4-FFF2-40B4-BE49-F238E27FC236}">
                <a16:creationId xmlns:a16="http://schemas.microsoft.com/office/drawing/2014/main" id="{80EE4249-6522-4CA4-BE7B-F36BDAE39F52}"/>
              </a:ext>
            </a:extLst>
          </p:cNvPr>
          <p:cNvSpPr txBox="1"/>
          <p:nvPr/>
        </p:nvSpPr>
        <p:spPr>
          <a:xfrm>
            <a:off x="9575416" y="3204096"/>
            <a:ext cx="1709122" cy="400110"/>
          </a:xfrm>
          <a:prstGeom prst="rect">
            <a:avLst/>
          </a:prstGeom>
          <a:noFill/>
        </p:spPr>
        <p:txBody>
          <a:bodyPr wrap="none" rtlCol="0">
            <a:spAutoFit/>
          </a:bodyPr>
          <a:lstStyle/>
          <a:p>
            <a:r>
              <a:rPr lang="en-AU" sz="2000" dirty="0">
                <a:solidFill>
                  <a:srgbClr val="FF0000"/>
                </a:solidFill>
                <a:latin typeface="Ink Free" panose="03080402000500000000" pitchFamily="66" charset="0"/>
              </a:rPr>
              <a:t>P@1 a bit low</a:t>
            </a:r>
          </a:p>
        </p:txBody>
      </p:sp>
      <p:sp>
        <p:nvSpPr>
          <p:cNvPr id="8" name="TextBox 7">
            <a:extLst>
              <a:ext uri="{FF2B5EF4-FFF2-40B4-BE49-F238E27FC236}">
                <a16:creationId xmlns:a16="http://schemas.microsoft.com/office/drawing/2014/main" id="{FA473F8B-6B06-42C6-82B9-1CFBC446BC71}"/>
              </a:ext>
            </a:extLst>
          </p:cNvPr>
          <p:cNvSpPr txBox="1"/>
          <p:nvPr/>
        </p:nvSpPr>
        <p:spPr>
          <a:xfrm>
            <a:off x="9705404" y="2747008"/>
            <a:ext cx="1702710" cy="400110"/>
          </a:xfrm>
          <a:prstGeom prst="rect">
            <a:avLst/>
          </a:prstGeom>
          <a:noFill/>
        </p:spPr>
        <p:txBody>
          <a:bodyPr wrap="none" rtlCol="0">
            <a:spAutoFit/>
          </a:bodyPr>
          <a:lstStyle/>
          <a:p>
            <a:r>
              <a:rPr lang="en-AU" sz="2000" dirty="0">
                <a:solidFill>
                  <a:srgbClr val="FF0000"/>
                </a:solidFill>
                <a:latin typeface="Ink Free" panose="03080402000500000000" pitchFamily="66" charset="0"/>
              </a:rPr>
              <a:t>IFT does well</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10966ECF-3BCA-4BAD-9503-43B73CDB24E3}"/>
                  </a:ext>
                </a:extLst>
              </p14:cNvPr>
              <p14:cNvContentPartPr/>
              <p14:nvPr/>
            </p14:nvContentPartPr>
            <p14:xfrm>
              <a:off x="8760300" y="2867820"/>
              <a:ext cx="1049741" cy="245880"/>
            </p14:xfrm>
          </p:contentPart>
        </mc:Choice>
        <mc:Fallback xmlns="">
          <p:pic>
            <p:nvPicPr>
              <p:cNvPr id="10" name="Ink 9">
                <a:extLst>
                  <a:ext uri="{FF2B5EF4-FFF2-40B4-BE49-F238E27FC236}">
                    <a16:creationId xmlns:a16="http://schemas.microsoft.com/office/drawing/2014/main" id="{10966ECF-3BCA-4BAD-9503-43B73CDB24E3}"/>
                  </a:ext>
                </a:extLst>
              </p:cNvPr>
              <p:cNvPicPr/>
              <p:nvPr/>
            </p:nvPicPr>
            <p:blipFill>
              <a:blip r:embed="rId5"/>
              <a:stretch>
                <a:fillRect/>
              </a:stretch>
            </p:blipFill>
            <p:spPr>
              <a:xfrm>
                <a:off x="8751297" y="2858820"/>
                <a:ext cx="1067387"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21B49BFF-9149-4FC1-A8C7-BA917841666D}"/>
                  </a:ext>
                </a:extLst>
              </p14:cNvPr>
              <p14:cNvContentPartPr/>
              <p14:nvPr/>
            </p14:nvContentPartPr>
            <p14:xfrm>
              <a:off x="9020800" y="1191960"/>
              <a:ext cx="927000" cy="335880"/>
            </p14:xfrm>
          </p:contentPart>
        </mc:Choice>
        <mc:Fallback xmlns="">
          <p:pic>
            <p:nvPicPr>
              <p:cNvPr id="11" name="Ink 10">
                <a:extLst>
                  <a:ext uri="{FF2B5EF4-FFF2-40B4-BE49-F238E27FC236}">
                    <a16:creationId xmlns:a16="http://schemas.microsoft.com/office/drawing/2014/main" id="{21B49BFF-9149-4FC1-A8C7-BA917841666D}"/>
                  </a:ext>
                </a:extLst>
              </p:cNvPr>
              <p:cNvPicPr/>
              <p:nvPr/>
            </p:nvPicPr>
            <p:blipFill>
              <a:blip r:embed="rId7"/>
              <a:stretch>
                <a:fillRect/>
              </a:stretch>
            </p:blipFill>
            <p:spPr>
              <a:xfrm>
                <a:off x="9011800" y="1183320"/>
                <a:ext cx="9446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0C741195-0B0F-45A0-BBDF-0D51537D2B80}"/>
                  </a:ext>
                </a:extLst>
              </p14:cNvPr>
              <p14:cNvContentPartPr/>
              <p14:nvPr/>
            </p14:nvContentPartPr>
            <p14:xfrm>
              <a:off x="9123040" y="3494160"/>
              <a:ext cx="799560" cy="385920"/>
            </p14:xfrm>
          </p:contentPart>
        </mc:Choice>
        <mc:Fallback xmlns="">
          <p:pic>
            <p:nvPicPr>
              <p:cNvPr id="12" name="Ink 11">
                <a:extLst>
                  <a:ext uri="{FF2B5EF4-FFF2-40B4-BE49-F238E27FC236}">
                    <a16:creationId xmlns:a16="http://schemas.microsoft.com/office/drawing/2014/main" id="{0C741195-0B0F-45A0-BBDF-0D51537D2B80}"/>
                  </a:ext>
                </a:extLst>
              </p:cNvPr>
              <p:cNvPicPr/>
              <p:nvPr/>
            </p:nvPicPr>
            <p:blipFill>
              <a:blip r:embed="rId9"/>
              <a:stretch>
                <a:fillRect/>
              </a:stretch>
            </p:blipFill>
            <p:spPr>
              <a:xfrm>
                <a:off x="9114040" y="3485520"/>
                <a:ext cx="817200" cy="403560"/>
              </a:xfrm>
              <a:prstGeom prst="rect">
                <a:avLst/>
              </a:prstGeom>
            </p:spPr>
          </p:pic>
        </mc:Fallback>
      </mc:AlternateContent>
      <p:pic>
        <p:nvPicPr>
          <p:cNvPr id="13" name="Picture 12" descr="A screenshot of a cell phone&#10;&#10;Description generated with high confidence">
            <a:extLst>
              <a:ext uri="{FF2B5EF4-FFF2-40B4-BE49-F238E27FC236}">
                <a16:creationId xmlns:a16="http://schemas.microsoft.com/office/drawing/2014/main" id="{602EE023-08CC-438F-86D2-DC8E32522E14}"/>
              </a:ext>
            </a:extLst>
          </p:cNvPr>
          <p:cNvPicPr>
            <a:picLocks noChangeAspect="1"/>
          </p:cNvPicPr>
          <p:nvPr/>
        </p:nvPicPr>
        <p:blipFill rotWithShape="1">
          <a:blip r:embed="rId10">
            <a:extLst>
              <a:ext uri="{28A0092B-C50C-407E-A947-70E740481C1C}">
                <a14:useLocalDpi xmlns:a14="http://schemas.microsoft.com/office/drawing/2010/main" val="0"/>
              </a:ext>
            </a:extLst>
          </a:blip>
          <a:srcRect l="28880" t="57080" r="11983" b="24736"/>
          <a:stretch/>
        </p:blipFill>
        <p:spPr>
          <a:xfrm>
            <a:off x="457201" y="5708025"/>
            <a:ext cx="4392706" cy="1013012"/>
          </a:xfrm>
          <a:prstGeom prst="rect">
            <a:avLst/>
          </a:prstGeom>
          <a:ln>
            <a:solidFill>
              <a:schemeClr val="bg1"/>
            </a:solidFill>
          </a:ln>
        </p:spPr>
      </p:pic>
      <p:sp>
        <p:nvSpPr>
          <p:cNvPr id="14" name="TextBox 13">
            <a:extLst>
              <a:ext uri="{FF2B5EF4-FFF2-40B4-BE49-F238E27FC236}">
                <a16:creationId xmlns:a16="http://schemas.microsoft.com/office/drawing/2014/main" id="{ACDBDE26-25F5-48DA-B4AE-9C20C13B7057}"/>
              </a:ext>
            </a:extLst>
          </p:cNvPr>
          <p:cNvSpPr txBox="1"/>
          <p:nvPr/>
        </p:nvSpPr>
        <p:spPr>
          <a:xfrm>
            <a:off x="9575416" y="2059405"/>
            <a:ext cx="2667718" cy="400110"/>
          </a:xfrm>
          <a:prstGeom prst="rect">
            <a:avLst/>
          </a:prstGeom>
          <a:noFill/>
        </p:spPr>
        <p:txBody>
          <a:bodyPr wrap="none" rtlCol="0">
            <a:spAutoFit/>
          </a:bodyPr>
          <a:lstStyle/>
          <a:p>
            <a:r>
              <a:rPr lang="en-AU" sz="2000" dirty="0">
                <a:solidFill>
                  <a:srgbClr val="FF0000"/>
                </a:solidFill>
                <a:latin typeface="Ink Free" panose="03080402000500000000" pitchFamily="66" charset="0"/>
              </a:rPr>
              <a:t>RBP, RR both too high</a:t>
            </a:r>
          </a:p>
        </p:txBody>
      </p:sp>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64F1F824-5CCE-4F1D-80F6-A5840F983249}"/>
                  </a:ext>
                </a:extLst>
              </p14:cNvPr>
              <p14:cNvContentPartPr/>
              <p14:nvPr/>
            </p14:nvContentPartPr>
            <p14:xfrm rot="9863845">
              <a:off x="9164769" y="2498652"/>
              <a:ext cx="636944" cy="149191"/>
            </p14:xfrm>
          </p:contentPart>
        </mc:Choice>
        <mc:Fallback xmlns="">
          <p:pic>
            <p:nvPicPr>
              <p:cNvPr id="15" name="Ink 14">
                <a:extLst>
                  <a:ext uri="{FF2B5EF4-FFF2-40B4-BE49-F238E27FC236}">
                    <a16:creationId xmlns:a16="http://schemas.microsoft.com/office/drawing/2014/main" id="{64F1F824-5CCE-4F1D-80F6-A5840F983249}"/>
                  </a:ext>
                </a:extLst>
              </p:cNvPr>
              <p:cNvPicPr/>
              <p:nvPr/>
            </p:nvPicPr>
            <p:blipFill>
              <a:blip r:embed="rId12"/>
              <a:stretch>
                <a:fillRect/>
              </a:stretch>
            </p:blipFill>
            <p:spPr>
              <a:xfrm rot="9863845">
                <a:off x="9155768" y="2489665"/>
                <a:ext cx="654587" cy="166806"/>
              </a:xfrm>
              <a:prstGeom prst="rect">
                <a:avLst/>
              </a:prstGeom>
            </p:spPr>
          </p:pic>
        </mc:Fallback>
      </mc:AlternateContent>
    </p:spTree>
    <p:extLst>
      <p:ext uri="{BB962C8B-B14F-4D97-AF65-F5344CB8AC3E}">
        <p14:creationId xmlns:p14="http://schemas.microsoft.com/office/powerpoint/2010/main" val="34088186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F1EE-6A20-455B-95E3-AB20BB2A49A9}"/>
              </a:ext>
            </a:extLst>
          </p:cNvPr>
          <p:cNvSpPr>
            <a:spLocks noGrp="1"/>
          </p:cNvSpPr>
          <p:nvPr>
            <p:ph type="title"/>
          </p:nvPr>
        </p:nvSpPr>
        <p:spPr/>
        <p:txBody>
          <a:bodyPr/>
          <a:lstStyle/>
          <a:p>
            <a:r>
              <a:rPr lang="en-AU" dirty="0"/>
              <a:t>Observable behaviour (3)</a:t>
            </a:r>
          </a:p>
        </p:txBody>
      </p:sp>
      <p:sp>
        <p:nvSpPr>
          <p:cNvPr id="3" name="Content Placeholder 2">
            <a:extLst>
              <a:ext uri="{FF2B5EF4-FFF2-40B4-BE49-F238E27FC236}">
                <a16:creationId xmlns:a16="http://schemas.microsoft.com/office/drawing/2014/main" id="{28EAF15E-0CD9-4B7F-BB7C-E7255D6A128C}"/>
              </a:ext>
            </a:extLst>
          </p:cNvPr>
          <p:cNvSpPr>
            <a:spLocks noGrp="1"/>
          </p:cNvSpPr>
          <p:nvPr>
            <p:ph sz="half" idx="1"/>
          </p:nvPr>
        </p:nvSpPr>
        <p:spPr/>
        <p:txBody>
          <a:bodyPr/>
          <a:lstStyle/>
          <a:p>
            <a:pPr marL="0" indent="0">
              <a:buNone/>
            </a:pPr>
            <a:r>
              <a:rPr lang="en-AU" dirty="0">
                <a:solidFill>
                  <a:schemeClr val="accent3">
                    <a:lumMod val="50000"/>
                  </a:schemeClr>
                </a:solidFill>
              </a:rPr>
              <a:t>Stopping</a:t>
            </a:r>
          </a:p>
          <a:p>
            <a:pPr marL="0" indent="0">
              <a:buNone/>
            </a:pPr>
            <a:r>
              <a:rPr lang="en-AU" dirty="0">
                <a:solidFill>
                  <a:schemeClr val="accent3">
                    <a:lumMod val="50000"/>
                  </a:schemeClr>
                </a:solidFill>
              </a:rPr>
              <a:t>Accumulated utility</a:t>
            </a:r>
          </a:p>
          <a:p>
            <a:pPr marL="0" indent="0">
              <a:buNone/>
            </a:pPr>
            <a:r>
              <a:rPr lang="en-AU" dirty="0"/>
              <a:t>Accumulated cost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189E62B-D5B9-4068-B31B-AF50400CA6CF}"/>
                  </a:ext>
                </a:extLst>
              </p:cNvPr>
              <p:cNvSpPr>
                <a:spLocks noGrp="1"/>
              </p:cNvSpPr>
              <p:nvPr>
                <p:ph sz="half" idx="2"/>
              </p:nvPr>
            </p:nvSpPr>
            <p:spPr/>
            <p:txBody>
              <a:bodyPr/>
              <a:lstStyle/>
              <a:p>
                <a:pPr marL="0" indent="0">
                  <a:buNone/>
                </a:pPr>
                <a14:m>
                  <m:oMathPara xmlns:m="http://schemas.openxmlformats.org/officeDocument/2006/math">
                    <m:oMathParaPr>
                      <m:jc m:val="centerGroup"/>
                    </m:oMathParaPr>
                    <m:oMath xmlns:m="http://schemas.openxmlformats.org/officeDocument/2006/math">
                      <m:r>
                        <m:rPr>
                          <m:nor/>
                        </m:rPr>
                        <a:rPr lang="en-AU" smtClean="0">
                          <a:latin typeface="Cambria Math" panose="02040503050406030204" pitchFamily="18" charset="0"/>
                        </a:rPr>
                        <m:t>Expected</m:t>
                      </m:r>
                      <m:r>
                        <m:rPr>
                          <m:nor/>
                        </m:rPr>
                        <a:rPr lang="en-AU" smtClean="0">
                          <a:latin typeface="Cambria Math" panose="02040503050406030204" pitchFamily="18" charset="0"/>
                        </a:rPr>
                        <m:t> </m:t>
                      </m:r>
                      <m:r>
                        <m:rPr>
                          <m:nor/>
                        </m:rPr>
                        <a:rPr lang="en-AU" smtClean="0">
                          <a:latin typeface="Cambria Math" panose="02040503050406030204" pitchFamily="18" charset="0"/>
                        </a:rPr>
                        <m:t>total</m:t>
                      </m:r>
                      <m:r>
                        <m:rPr>
                          <m:nor/>
                        </m:rPr>
                        <a:rPr lang="en-AU" smtClean="0">
                          <a:latin typeface="Cambria Math" panose="02040503050406030204" pitchFamily="18" charset="0"/>
                        </a:rPr>
                        <m:t> </m:t>
                      </m:r>
                      <m:r>
                        <m:rPr>
                          <m:nor/>
                        </m:rPr>
                        <a:rPr lang="en-AU" b="0" i="0" smtClean="0">
                          <a:latin typeface="Cambria Math" panose="02040503050406030204" pitchFamily="18" charset="0"/>
                        </a:rPr>
                        <m:t>cost</m:t>
                      </m:r>
                      <m:r>
                        <a:rPr lang="en-AU" i="1">
                          <a:latin typeface="Cambria Math" panose="02040503050406030204" pitchFamily="18" charset="0"/>
                        </a:rPr>
                        <m:t>=</m:t>
                      </m:r>
                      <m:nary>
                        <m:naryPr>
                          <m:chr m:val="∑"/>
                          <m:supHide m:val="on"/>
                          <m:ctrlPr>
                            <a:rPr lang="en-AU" i="1">
                              <a:latin typeface="Cambria Math" panose="02040503050406030204" pitchFamily="18" charset="0"/>
                            </a:rPr>
                          </m:ctrlPr>
                        </m:naryPr>
                        <m:sub>
                          <m:r>
                            <m:rPr>
                              <m:brk m:alnAt="9"/>
                            </m:rPr>
                            <a:rPr lang="en-AU" i="1">
                              <a:latin typeface="Cambria Math" panose="02040503050406030204" pitchFamily="18" charset="0"/>
                            </a:rPr>
                            <m:t>𝑖</m:t>
                          </m:r>
                        </m:sub>
                        <m:sup/>
                        <m:e>
                          <m:d>
                            <m:dPr>
                              <m:ctrlPr>
                                <a:rPr lang="en-AU" i="1">
                                  <a:latin typeface="Cambria Math" panose="02040503050406030204" pitchFamily="18" charset="0"/>
                                </a:rPr>
                              </m:ctrlPr>
                            </m:dPr>
                            <m:e>
                              <m:sSub>
                                <m:sSubPr>
                                  <m:ctrlPr>
                                    <a:rPr lang="en-AU" i="1">
                                      <a:latin typeface="Cambria Math" panose="02040503050406030204" pitchFamily="18" charset="0"/>
                                    </a:rPr>
                                  </m:ctrlPr>
                                </m:sSubPr>
                                <m:e>
                                  <m:r>
                                    <a:rPr lang="en-AU" i="1">
                                      <a:latin typeface="Cambria Math" panose="02040503050406030204" pitchFamily="18" charset="0"/>
                                    </a:rPr>
                                    <m:t>𝐿</m:t>
                                  </m:r>
                                </m:e>
                                <m:sub>
                                  <m:r>
                                    <a:rPr lang="en-AU" i="1">
                                      <a:latin typeface="Cambria Math" panose="02040503050406030204" pitchFamily="18" charset="0"/>
                                    </a:rPr>
                                    <m:t>𝑖</m:t>
                                  </m:r>
                                </m:sub>
                              </m:sSub>
                              <m:nary>
                                <m:naryPr>
                                  <m:chr m:val="∑"/>
                                  <m:ctrlPr>
                                    <a:rPr lang="en-AU" i="1">
                                      <a:latin typeface="Cambria Math" panose="02040503050406030204" pitchFamily="18" charset="0"/>
                                    </a:rPr>
                                  </m:ctrlPr>
                                </m:naryPr>
                                <m:sub>
                                  <m:r>
                                    <m:rPr>
                                      <m:brk m:alnAt="9"/>
                                    </m:rPr>
                                    <a:rPr lang="en-AU" i="1">
                                      <a:latin typeface="Cambria Math" panose="02040503050406030204" pitchFamily="18" charset="0"/>
                                    </a:rPr>
                                    <m:t>𝑗</m:t>
                                  </m:r>
                                  <m:r>
                                    <a:rPr lang="en-AU" i="1">
                                      <a:latin typeface="Cambria Math" panose="02040503050406030204" pitchFamily="18" charset="0"/>
                                    </a:rPr>
                                    <m:t>=1</m:t>
                                  </m:r>
                                </m:sub>
                                <m:sup>
                                  <m:r>
                                    <a:rPr lang="en-AU" i="1">
                                      <a:latin typeface="Cambria Math" panose="02040503050406030204" pitchFamily="18" charset="0"/>
                                      <a:ea typeface="Cambria Math" panose="02040503050406030204" pitchFamily="18" charset="0"/>
                                    </a:rPr>
                                    <m:t>𝑖</m:t>
                                  </m:r>
                                </m:sup>
                                <m:e>
                                  <m:sSub>
                                    <m:sSubPr>
                                      <m:ctrlPr>
                                        <a:rPr lang="en-AU" i="1">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rPr>
                                        <m:t>𝑘</m:t>
                                      </m:r>
                                    </m:e>
                                    <m:sub>
                                      <m:r>
                                        <a:rPr lang="en-AU" i="1">
                                          <a:latin typeface="Cambria Math" panose="02040503050406030204" pitchFamily="18" charset="0"/>
                                        </a:rPr>
                                        <m:t>𝑖</m:t>
                                      </m:r>
                                    </m:sub>
                                  </m:sSub>
                                </m:e>
                              </m:nary>
                            </m:e>
                          </m:d>
                        </m:e>
                      </m:nary>
                    </m:oMath>
                  </m:oMathPara>
                </a14:m>
                <a:endParaRPr lang="en-AU" dirty="0"/>
              </a:p>
              <a:p>
                <a:pPr marL="0" indent="0">
                  <a:buNone/>
                </a:pPr>
                <a:endParaRPr lang="en-AU" dirty="0"/>
              </a:p>
            </p:txBody>
          </p:sp>
        </mc:Choice>
        <mc:Fallback xmlns="">
          <p:sp>
            <p:nvSpPr>
              <p:cNvPr id="4" name="Content Placeholder 3">
                <a:extLst>
                  <a:ext uri="{FF2B5EF4-FFF2-40B4-BE49-F238E27FC236}">
                    <a16:creationId xmlns:a16="http://schemas.microsoft.com/office/drawing/2014/main" id="{5189E62B-D5B9-4068-B31B-AF50400CA6CF}"/>
                  </a:ext>
                </a:extLst>
              </p:cNvPr>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16123104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E6A94577-0F40-4DB1-8614-8A1B0B6D9463}"/>
              </a:ext>
            </a:extLst>
          </p:cNvPr>
          <p:cNvGraphicFramePr>
            <a:graphicFrameLocks/>
          </p:cNvGraphicFramePr>
          <p:nvPr>
            <p:extLst>
              <p:ext uri="{D42A27DB-BD31-4B8C-83A1-F6EECF244321}">
                <p14:modId xmlns:p14="http://schemas.microsoft.com/office/powerpoint/2010/main" val="339442608"/>
              </p:ext>
            </p:extLst>
          </p:nvPr>
        </p:nvGraphicFramePr>
        <p:xfrm>
          <a:off x="3308684" y="647699"/>
          <a:ext cx="4605703" cy="5909514"/>
        </p:xfrm>
        <a:graphic>
          <a:graphicData uri="http://schemas.openxmlformats.org/drawingml/2006/table">
            <a:tbl>
              <a:tblPr firstRow="1" bandRow="1">
                <a:tableStyleId>{125E5076-3810-47DD-B79F-674D7AD40C01}</a:tableStyleId>
              </a:tblPr>
              <a:tblGrid>
                <a:gridCol w="2369518">
                  <a:extLst>
                    <a:ext uri="{9D8B030D-6E8A-4147-A177-3AD203B41FA5}">
                      <a16:colId xmlns:a16="http://schemas.microsoft.com/office/drawing/2014/main" val="783663189"/>
                    </a:ext>
                  </a:extLst>
                </a:gridCol>
                <a:gridCol w="2236185">
                  <a:extLst>
                    <a:ext uri="{9D8B030D-6E8A-4147-A177-3AD203B41FA5}">
                      <a16:colId xmlns:a16="http://schemas.microsoft.com/office/drawing/2014/main" val="4168164613"/>
                    </a:ext>
                  </a:extLst>
                </a:gridCol>
              </a:tblGrid>
              <a:tr h="454578">
                <a:tc>
                  <a:txBody>
                    <a:bodyPr/>
                    <a:lstStyle/>
                    <a:p>
                      <a:r>
                        <a:rPr lang="en-AU" dirty="0"/>
                        <a:t>Model / measure</a:t>
                      </a:r>
                    </a:p>
                  </a:txBody>
                  <a:tcPr/>
                </a:tc>
                <a:tc>
                  <a:txBody>
                    <a:bodyPr/>
                    <a:lstStyle/>
                    <a:p>
                      <a:r>
                        <a:rPr lang="en-AU" dirty="0"/>
                        <a:t>MAE (cost)</a:t>
                      </a:r>
                    </a:p>
                  </a:txBody>
                  <a:tcPr/>
                </a:tc>
                <a:extLst>
                  <a:ext uri="{0D108BD9-81ED-4DB2-BD59-A6C34878D82A}">
                    <a16:rowId xmlns:a16="http://schemas.microsoft.com/office/drawing/2014/main" val="3270666085"/>
                  </a:ext>
                </a:extLst>
              </a:tr>
              <a:tr h="454578">
                <a:tc>
                  <a:txBody>
                    <a:bodyPr/>
                    <a:lstStyle/>
                    <a:p>
                      <a:r>
                        <a:rPr lang="en-AU" dirty="0"/>
                        <a:t>P@1</a:t>
                      </a:r>
                    </a:p>
                  </a:txBody>
                  <a:tcPr/>
                </a:tc>
                <a:tc>
                  <a:txBody>
                    <a:bodyPr/>
                    <a:lstStyle/>
                    <a:p>
                      <a:r>
                        <a:rPr lang="en-AU" dirty="0"/>
                        <a:t>0.91</a:t>
                      </a:r>
                    </a:p>
                  </a:txBody>
                  <a:tcPr/>
                </a:tc>
                <a:extLst>
                  <a:ext uri="{0D108BD9-81ED-4DB2-BD59-A6C34878D82A}">
                    <a16:rowId xmlns:a16="http://schemas.microsoft.com/office/drawing/2014/main" val="3706015278"/>
                  </a:ext>
                </a:extLst>
              </a:tr>
              <a:tr h="454578">
                <a:tc>
                  <a:txBody>
                    <a:bodyPr/>
                    <a:lstStyle/>
                    <a:p>
                      <a:r>
                        <a:rPr lang="en-AU" dirty="0"/>
                        <a:t>P@5</a:t>
                      </a:r>
                    </a:p>
                  </a:txBody>
                  <a:tcPr/>
                </a:tc>
                <a:tc>
                  <a:txBody>
                    <a:bodyPr/>
                    <a:lstStyle/>
                    <a:p>
                      <a:r>
                        <a:rPr lang="en-AU" dirty="0"/>
                        <a:t>4.31</a:t>
                      </a:r>
                    </a:p>
                  </a:txBody>
                  <a:tcPr/>
                </a:tc>
                <a:extLst>
                  <a:ext uri="{0D108BD9-81ED-4DB2-BD59-A6C34878D82A}">
                    <a16:rowId xmlns:a16="http://schemas.microsoft.com/office/drawing/2014/main" val="1374246982"/>
                  </a:ext>
                </a:extLst>
              </a:tr>
              <a:tr h="454578">
                <a:tc>
                  <a:txBody>
                    <a:bodyPr/>
                    <a:lstStyle/>
                    <a:p>
                      <a:r>
                        <a:rPr lang="en-AU" dirty="0"/>
                        <a:t>P@10</a:t>
                      </a:r>
                    </a:p>
                  </a:txBody>
                  <a:tcPr/>
                </a:tc>
                <a:tc>
                  <a:txBody>
                    <a:bodyPr/>
                    <a:lstStyle/>
                    <a:p>
                      <a:r>
                        <a:rPr lang="en-AU" dirty="0"/>
                        <a:t>7.73</a:t>
                      </a:r>
                    </a:p>
                  </a:txBody>
                  <a:tcPr/>
                </a:tc>
                <a:extLst>
                  <a:ext uri="{0D108BD9-81ED-4DB2-BD59-A6C34878D82A}">
                    <a16:rowId xmlns:a16="http://schemas.microsoft.com/office/drawing/2014/main" val="338929167"/>
                  </a:ext>
                </a:extLst>
              </a:tr>
              <a:tr h="454578">
                <a:tc>
                  <a:txBody>
                    <a:bodyPr/>
                    <a:lstStyle/>
                    <a:p>
                      <a:r>
                        <a:rPr lang="en-AU" dirty="0"/>
                        <a:t>SDCG@1</a:t>
                      </a:r>
                    </a:p>
                  </a:txBody>
                  <a:tcPr/>
                </a:tc>
                <a:tc>
                  <a:txBody>
                    <a:bodyPr/>
                    <a:lstStyle/>
                    <a:p>
                      <a:r>
                        <a:rPr lang="en-AU" dirty="0"/>
                        <a:t>0.91</a:t>
                      </a:r>
                    </a:p>
                  </a:txBody>
                  <a:tcPr/>
                </a:tc>
                <a:extLst>
                  <a:ext uri="{0D108BD9-81ED-4DB2-BD59-A6C34878D82A}">
                    <a16:rowId xmlns:a16="http://schemas.microsoft.com/office/drawing/2014/main" val="391701387"/>
                  </a:ext>
                </a:extLst>
              </a:tr>
              <a:tr h="454578">
                <a:tc>
                  <a:txBody>
                    <a:bodyPr/>
                    <a:lstStyle/>
                    <a:p>
                      <a:r>
                        <a:rPr lang="en-AU" dirty="0"/>
                        <a:t>SDCG@5</a:t>
                      </a:r>
                    </a:p>
                  </a:txBody>
                  <a:tcPr/>
                </a:tc>
                <a:tc>
                  <a:txBody>
                    <a:bodyPr/>
                    <a:lstStyle/>
                    <a:p>
                      <a:r>
                        <a:rPr lang="en-AU" dirty="0"/>
                        <a:t>3.10</a:t>
                      </a:r>
                    </a:p>
                  </a:txBody>
                  <a:tcPr/>
                </a:tc>
                <a:extLst>
                  <a:ext uri="{0D108BD9-81ED-4DB2-BD59-A6C34878D82A}">
                    <a16:rowId xmlns:a16="http://schemas.microsoft.com/office/drawing/2014/main" val="2378094662"/>
                  </a:ext>
                </a:extLst>
              </a:tr>
              <a:tr h="454578">
                <a:tc>
                  <a:txBody>
                    <a:bodyPr/>
                    <a:lstStyle/>
                    <a:p>
                      <a:r>
                        <a:rPr lang="en-AU" dirty="0"/>
                        <a:t>SDCG@10</a:t>
                      </a:r>
                    </a:p>
                  </a:txBody>
                  <a:tcPr/>
                </a:tc>
                <a:tc>
                  <a:txBody>
                    <a:bodyPr/>
                    <a:lstStyle/>
                    <a:p>
                      <a:r>
                        <a:rPr lang="en-AU" dirty="0"/>
                        <a:t>4.98</a:t>
                      </a:r>
                    </a:p>
                  </a:txBody>
                  <a:tcPr/>
                </a:tc>
                <a:extLst>
                  <a:ext uri="{0D108BD9-81ED-4DB2-BD59-A6C34878D82A}">
                    <a16:rowId xmlns:a16="http://schemas.microsoft.com/office/drawing/2014/main" val="3708884890"/>
                  </a:ext>
                </a:extLst>
              </a:tr>
              <a:tr h="454578">
                <a:tc>
                  <a:txBody>
                    <a:bodyPr/>
                    <a:lstStyle/>
                    <a:p>
                      <a:r>
                        <a:rPr lang="en-AU" dirty="0"/>
                        <a:t>RR</a:t>
                      </a:r>
                    </a:p>
                  </a:txBody>
                  <a:tcPr/>
                </a:tc>
                <a:tc>
                  <a:txBody>
                    <a:bodyPr/>
                    <a:lstStyle/>
                    <a:p>
                      <a:r>
                        <a:rPr lang="en-AU" dirty="0"/>
                        <a:t>1.71</a:t>
                      </a:r>
                    </a:p>
                  </a:txBody>
                  <a:tcPr/>
                </a:tc>
                <a:extLst>
                  <a:ext uri="{0D108BD9-81ED-4DB2-BD59-A6C34878D82A}">
                    <a16:rowId xmlns:a16="http://schemas.microsoft.com/office/drawing/2014/main" val="4069516967"/>
                  </a:ext>
                </a:extLst>
              </a:tr>
              <a:tr h="454578">
                <a:tc>
                  <a:txBody>
                    <a:bodyPr/>
                    <a:lstStyle/>
                    <a:p>
                      <a:r>
                        <a:rPr lang="en-AU" dirty="0"/>
                        <a:t>RBP, </a:t>
                      </a:r>
                      <a:r>
                        <a:rPr lang="en-AU" i="1" dirty="0"/>
                        <a:t>φ</a:t>
                      </a:r>
                      <a:r>
                        <a:rPr lang="en-AU" dirty="0"/>
                        <a:t>=0.1</a:t>
                      </a:r>
                      <a:endParaRPr lang="en-AU" i="0" dirty="0"/>
                    </a:p>
                  </a:txBody>
                  <a:tcPr/>
                </a:tc>
                <a:tc>
                  <a:txBody>
                    <a:bodyPr/>
                    <a:lstStyle/>
                    <a:p>
                      <a:r>
                        <a:rPr lang="en-AU" dirty="0"/>
                        <a:t>1.03</a:t>
                      </a:r>
                    </a:p>
                  </a:txBody>
                  <a:tcPr/>
                </a:tc>
                <a:extLst>
                  <a:ext uri="{0D108BD9-81ED-4DB2-BD59-A6C34878D82A}">
                    <a16:rowId xmlns:a16="http://schemas.microsoft.com/office/drawing/2014/main" val="771369440"/>
                  </a:ext>
                </a:extLst>
              </a:tr>
              <a:tr h="454578">
                <a:tc>
                  <a:txBody>
                    <a:bodyPr/>
                    <a:lstStyle/>
                    <a:p>
                      <a:r>
                        <a:rPr lang="en-AU" dirty="0"/>
                        <a:t>RBP, </a:t>
                      </a:r>
                      <a:r>
                        <a:rPr lang="en-AU" i="1" dirty="0"/>
                        <a:t>φ</a:t>
                      </a:r>
                      <a:r>
                        <a:rPr lang="en-AU" dirty="0"/>
                        <a:t>=0.7</a:t>
                      </a:r>
                    </a:p>
                  </a:txBody>
                  <a:tcPr/>
                </a:tc>
                <a:tc>
                  <a:txBody>
                    <a:bodyPr/>
                    <a:lstStyle/>
                    <a:p>
                      <a:r>
                        <a:rPr lang="en-AU" dirty="0"/>
                        <a:t>2.60</a:t>
                      </a:r>
                    </a:p>
                  </a:txBody>
                  <a:tcPr/>
                </a:tc>
                <a:extLst>
                  <a:ext uri="{0D108BD9-81ED-4DB2-BD59-A6C34878D82A}">
                    <a16:rowId xmlns:a16="http://schemas.microsoft.com/office/drawing/2014/main" val="2944986741"/>
                  </a:ext>
                </a:extLst>
              </a:tr>
              <a:tr h="454578">
                <a:tc>
                  <a:txBody>
                    <a:bodyPr/>
                    <a:lstStyle/>
                    <a:p>
                      <a:r>
                        <a:rPr lang="en-AU" dirty="0"/>
                        <a:t>INST, </a:t>
                      </a:r>
                      <a:r>
                        <a:rPr lang="en-AU" i="1" dirty="0"/>
                        <a:t>T</a:t>
                      </a:r>
                      <a:r>
                        <a:rPr lang="en-AU" dirty="0"/>
                        <a:t>=1</a:t>
                      </a:r>
                    </a:p>
                  </a:txBody>
                  <a:tcPr/>
                </a:tc>
                <a:tc>
                  <a:txBody>
                    <a:bodyPr/>
                    <a:lstStyle/>
                    <a:p>
                      <a:r>
                        <a:rPr lang="en-AU" dirty="0"/>
                        <a:t>1.44</a:t>
                      </a:r>
                    </a:p>
                  </a:txBody>
                  <a:tcPr/>
                </a:tc>
                <a:extLst>
                  <a:ext uri="{0D108BD9-81ED-4DB2-BD59-A6C34878D82A}">
                    <a16:rowId xmlns:a16="http://schemas.microsoft.com/office/drawing/2014/main" val="1219729982"/>
                  </a:ext>
                </a:extLst>
              </a:tr>
              <a:tr h="454578">
                <a:tc>
                  <a:txBody>
                    <a:bodyPr/>
                    <a:lstStyle/>
                    <a:p>
                      <a:r>
                        <a:rPr lang="en-AU" dirty="0"/>
                        <a:t>INST, </a:t>
                      </a:r>
                      <a:r>
                        <a:rPr lang="en-AU" i="1" dirty="0"/>
                        <a:t>T</a:t>
                      </a:r>
                      <a:r>
                        <a:rPr lang="en-AU" dirty="0"/>
                        <a:t>=2</a:t>
                      </a:r>
                    </a:p>
                  </a:txBody>
                  <a:tcPr/>
                </a:tc>
                <a:tc>
                  <a:txBody>
                    <a:bodyPr/>
                    <a:lstStyle/>
                    <a:p>
                      <a:r>
                        <a:rPr lang="en-AU" dirty="0"/>
                        <a:t>2.16</a:t>
                      </a:r>
                    </a:p>
                  </a:txBody>
                  <a:tcPr/>
                </a:tc>
                <a:extLst>
                  <a:ext uri="{0D108BD9-81ED-4DB2-BD59-A6C34878D82A}">
                    <a16:rowId xmlns:a16="http://schemas.microsoft.com/office/drawing/2014/main" val="3648628255"/>
                  </a:ext>
                </a:extLst>
              </a:tr>
              <a:tr h="454578">
                <a:tc>
                  <a:txBody>
                    <a:bodyPr/>
                    <a:lstStyle/>
                    <a:p>
                      <a:r>
                        <a:rPr lang="en-AU" b="1" dirty="0"/>
                        <a:t>IFT</a:t>
                      </a:r>
                    </a:p>
                  </a:txBody>
                  <a:tcPr/>
                </a:tc>
                <a:tc>
                  <a:txBody>
                    <a:bodyPr/>
                    <a:lstStyle/>
                    <a:p>
                      <a:r>
                        <a:rPr lang="en-AU" b="1" dirty="0"/>
                        <a:t>0.63</a:t>
                      </a:r>
                    </a:p>
                  </a:txBody>
                  <a:tcPr/>
                </a:tc>
                <a:extLst>
                  <a:ext uri="{0D108BD9-81ED-4DB2-BD59-A6C34878D82A}">
                    <a16:rowId xmlns:a16="http://schemas.microsoft.com/office/drawing/2014/main" val="3145061391"/>
                  </a:ext>
                </a:extLst>
              </a:tr>
            </a:tbl>
          </a:graphicData>
        </a:graphic>
      </p:graphicFrame>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A4FF14B4-21AD-491E-A786-DD64C5E90196}"/>
                  </a:ext>
                </a:extLst>
              </p14:cNvPr>
              <p14:cNvContentPartPr/>
              <p14:nvPr/>
            </p14:nvContentPartPr>
            <p14:xfrm>
              <a:off x="3402365" y="6241668"/>
              <a:ext cx="2972160" cy="118440"/>
            </p14:xfrm>
          </p:contentPart>
        </mc:Choice>
        <mc:Fallback>
          <p:pic>
            <p:nvPicPr>
              <p:cNvPr id="7" name="Ink 6">
                <a:extLst>
                  <a:ext uri="{FF2B5EF4-FFF2-40B4-BE49-F238E27FC236}">
                    <a16:creationId xmlns:a16="http://schemas.microsoft.com/office/drawing/2014/main" id="{A4FF14B4-21AD-491E-A786-DD64C5E90196}"/>
                  </a:ext>
                </a:extLst>
              </p:cNvPr>
              <p:cNvPicPr/>
              <p:nvPr/>
            </p:nvPicPr>
            <p:blipFill>
              <a:blip r:embed="rId4"/>
              <a:stretch>
                <a:fillRect/>
              </a:stretch>
            </p:blipFill>
            <p:spPr>
              <a:xfrm>
                <a:off x="3348372" y="6133668"/>
                <a:ext cx="3079787" cy="334080"/>
              </a:xfrm>
              <a:prstGeom prst="rect">
                <a:avLst/>
              </a:prstGeom>
            </p:spPr>
          </p:pic>
        </mc:Fallback>
      </mc:AlternateContent>
      <p:sp>
        <p:nvSpPr>
          <p:cNvPr id="8" name="TextBox 7">
            <a:extLst>
              <a:ext uri="{FF2B5EF4-FFF2-40B4-BE49-F238E27FC236}">
                <a16:creationId xmlns:a16="http://schemas.microsoft.com/office/drawing/2014/main" id="{4F0D1EBE-D948-DA48-AD4A-59D47BDA503A}"/>
              </a:ext>
            </a:extLst>
          </p:cNvPr>
          <p:cNvSpPr txBox="1"/>
          <p:nvPr/>
        </p:nvSpPr>
        <p:spPr>
          <a:xfrm>
            <a:off x="8719456" y="6042026"/>
            <a:ext cx="3472544" cy="369332"/>
          </a:xfrm>
          <a:prstGeom prst="rect">
            <a:avLst/>
          </a:prstGeom>
          <a:noFill/>
        </p:spPr>
        <p:txBody>
          <a:bodyPr wrap="square" rtlCol="0">
            <a:spAutoFit/>
          </a:bodyPr>
          <a:lstStyle/>
          <a:p>
            <a:r>
              <a:rPr lang="en-US" dirty="0"/>
              <a:t>Azzopardi et al, SIGIR 2018</a:t>
            </a:r>
          </a:p>
        </p:txBody>
      </p:sp>
    </p:spTree>
    <p:extLst>
      <p:ext uri="{BB962C8B-B14F-4D97-AF65-F5344CB8AC3E}">
        <p14:creationId xmlns:p14="http://schemas.microsoft.com/office/powerpoint/2010/main" val="226263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42D51-3353-C84C-BF1F-78930A9778E8}"/>
              </a:ext>
            </a:extLst>
          </p:cNvPr>
          <p:cNvSpPr>
            <a:spLocks noGrp="1"/>
          </p:cNvSpPr>
          <p:nvPr>
            <p:ph type="title"/>
          </p:nvPr>
        </p:nvSpPr>
        <p:spPr/>
        <p:txBody>
          <a:bodyPr/>
          <a:lstStyle/>
          <a:p>
            <a:r>
              <a:rPr lang="en-US" dirty="0"/>
              <a:t>But what about outcomes/satisfaction?</a:t>
            </a:r>
          </a:p>
        </p:txBody>
      </p:sp>
      <p:sp>
        <p:nvSpPr>
          <p:cNvPr id="3" name="Content Placeholder 2">
            <a:extLst>
              <a:ext uri="{FF2B5EF4-FFF2-40B4-BE49-F238E27FC236}">
                <a16:creationId xmlns:a16="http://schemas.microsoft.com/office/drawing/2014/main" id="{7EC650BC-49B9-3140-AC31-4BDA4244C631}"/>
              </a:ext>
            </a:extLst>
          </p:cNvPr>
          <p:cNvSpPr>
            <a:spLocks noGrp="1"/>
          </p:cNvSpPr>
          <p:nvPr>
            <p:ph idx="1"/>
          </p:nvPr>
        </p:nvSpPr>
        <p:spPr/>
        <p:txBody>
          <a:bodyPr/>
          <a:lstStyle/>
          <a:p>
            <a:pPr marL="0" indent="0">
              <a:spcBef>
                <a:spcPts val="2200"/>
              </a:spcBef>
              <a:buNone/>
            </a:pPr>
            <a:r>
              <a:rPr lang="en-US" dirty="0"/>
              <a:t>Laboratory/user studies can evaluate satisfaction via a range of mechanisms, including direct survey of users after task completion</a:t>
            </a:r>
          </a:p>
          <a:p>
            <a:pPr marL="0" indent="0">
              <a:spcBef>
                <a:spcPts val="2200"/>
              </a:spcBef>
              <a:buNone/>
            </a:pPr>
            <a:r>
              <a:rPr lang="en-US" dirty="0"/>
              <a:t>In the end, the fundamental goal is to efficiently support </a:t>
            </a:r>
            <a:r>
              <a:rPr lang="en-US" b="1" dirty="0">
                <a:solidFill>
                  <a:srgbClr val="FF0000"/>
                </a:solidFill>
              </a:rPr>
              <a:t>task completion</a:t>
            </a:r>
            <a:r>
              <a:rPr lang="en-US" dirty="0"/>
              <a:t>.</a:t>
            </a:r>
          </a:p>
          <a:p>
            <a:pPr marL="0" indent="0">
              <a:spcBef>
                <a:spcPts val="2200"/>
              </a:spcBef>
              <a:buNone/>
            </a:pPr>
            <a:r>
              <a:rPr lang="en-US" dirty="0"/>
              <a:t>An effective system might be measured by the time it takes to accomplish the task. But the pleasure derived while carrying out the task is also a factor that will affect user return rate.</a:t>
            </a:r>
          </a:p>
          <a:p>
            <a:pPr marL="0" indent="0">
              <a:spcBef>
                <a:spcPts val="2200"/>
              </a:spcBef>
              <a:buNone/>
            </a:pPr>
            <a:r>
              <a:rPr lang="en-US" dirty="0"/>
              <a:t>Commercially, the long-range goal is to </a:t>
            </a:r>
            <a:r>
              <a:rPr lang="en-US" b="1" dirty="0">
                <a:solidFill>
                  <a:srgbClr val="FF0000"/>
                </a:solidFill>
              </a:rPr>
              <a:t>maximize shareholder value</a:t>
            </a:r>
            <a:r>
              <a:rPr lang="en-US" dirty="0"/>
              <a:t>.</a:t>
            </a:r>
          </a:p>
          <a:p>
            <a:pPr>
              <a:spcBef>
                <a:spcPts val="2200"/>
              </a:spcBef>
            </a:pPr>
            <a:endParaRPr lang="en-US" dirty="0"/>
          </a:p>
        </p:txBody>
      </p:sp>
    </p:spTree>
    <p:extLst>
      <p:ext uri="{BB962C8B-B14F-4D97-AF65-F5344CB8AC3E}">
        <p14:creationId xmlns:p14="http://schemas.microsoft.com/office/powerpoint/2010/main" val="36964793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96C56-997F-8642-BB34-605455E01516}"/>
              </a:ext>
            </a:extLst>
          </p:cNvPr>
          <p:cNvSpPr>
            <a:spLocks noGrp="1"/>
          </p:cNvSpPr>
          <p:nvPr>
            <p:ph type="title"/>
          </p:nvPr>
        </p:nvSpPr>
        <p:spPr/>
        <p:txBody>
          <a:bodyPr/>
          <a:lstStyle/>
          <a:p>
            <a:r>
              <a:rPr lang="en-US" dirty="0"/>
              <a:t>If satisfaction </a:t>
            </a:r>
            <a:r>
              <a:rPr lang="en-US" i="1" dirty="0"/>
              <a:t>has</a:t>
            </a:r>
            <a:r>
              <a:rPr lang="en-US" dirty="0"/>
              <a:t> been measured…</a:t>
            </a:r>
          </a:p>
        </p:txBody>
      </p:sp>
      <p:pic>
        <p:nvPicPr>
          <p:cNvPr id="4" name="Content Placeholder 3">
            <a:extLst>
              <a:ext uri="{FF2B5EF4-FFF2-40B4-BE49-F238E27FC236}">
                <a16:creationId xmlns:a16="http://schemas.microsoft.com/office/drawing/2014/main" id="{058D87DB-1BEA-4745-A294-422505754D25}"/>
              </a:ext>
            </a:extLst>
          </p:cNvPr>
          <p:cNvPicPr>
            <a:picLocks noGrp="1" noChangeAspect="1"/>
          </p:cNvPicPr>
          <p:nvPr>
            <p:ph idx="1"/>
          </p:nvPr>
        </p:nvPicPr>
        <p:blipFill>
          <a:blip r:embed="rId2"/>
          <a:stretch>
            <a:fillRect/>
          </a:stretch>
        </p:blipFill>
        <p:spPr>
          <a:xfrm>
            <a:off x="5927561" y="2632619"/>
            <a:ext cx="5374105" cy="1992076"/>
          </a:xfrm>
          <a:prstGeom prst="rect">
            <a:avLst/>
          </a:prstGeom>
        </p:spPr>
      </p:pic>
      <p:sp>
        <p:nvSpPr>
          <p:cNvPr id="5" name="TextBox 4">
            <a:extLst>
              <a:ext uri="{FF2B5EF4-FFF2-40B4-BE49-F238E27FC236}">
                <a16:creationId xmlns:a16="http://schemas.microsoft.com/office/drawing/2014/main" id="{90406CCF-0762-7D4E-AFF3-BE89A5F53067}"/>
              </a:ext>
            </a:extLst>
          </p:cNvPr>
          <p:cNvSpPr txBox="1"/>
          <p:nvPr/>
        </p:nvSpPr>
        <p:spPr>
          <a:xfrm>
            <a:off x="890334" y="1732544"/>
            <a:ext cx="4570592" cy="4001095"/>
          </a:xfrm>
          <a:prstGeom prst="rect">
            <a:avLst/>
          </a:prstGeom>
          <a:noFill/>
        </p:spPr>
        <p:txBody>
          <a:bodyPr wrap="square" rtlCol="0">
            <a:spAutoFit/>
          </a:bodyPr>
          <a:lstStyle/>
          <a:p>
            <a:pPr>
              <a:spcBef>
                <a:spcPts val="1800"/>
              </a:spcBef>
            </a:pPr>
            <a:r>
              <a:rPr lang="en-US" sz="2800" dirty="0"/>
              <a:t>Look for correlations between outcome and score.</a:t>
            </a:r>
          </a:p>
          <a:p>
            <a:pPr>
              <a:spcBef>
                <a:spcPts val="1800"/>
              </a:spcBef>
            </a:pPr>
            <a:r>
              <a:rPr lang="en-US" sz="2800" dirty="0"/>
              <a:t>Then compare those correlations with the ones that arise between behavior and predicted behavior.</a:t>
            </a:r>
          </a:p>
          <a:p>
            <a:pPr>
              <a:spcBef>
                <a:spcPts val="1800"/>
              </a:spcBef>
            </a:pPr>
            <a:r>
              <a:rPr lang="en-US" sz="2800" dirty="0"/>
              <a:t>Hope they favor the same metrics for each application!</a:t>
            </a:r>
          </a:p>
        </p:txBody>
      </p:sp>
    </p:spTree>
    <p:extLst>
      <p:ext uri="{BB962C8B-B14F-4D97-AF65-F5344CB8AC3E}">
        <p14:creationId xmlns:p14="http://schemas.microsoft.com/office/powerpoint/2010/main" val="874162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59477D-2D9F-47D0-B431-15D5D657A515}"/>
              </a:ext>
            </a:extLst>
          </p:cNvPr>
          <p:cNvSpPr>
            <a:spLocks noGrp="1"/>
          </p:cNvSpPr>
          <p:nvPr>
            <p:ph type="title"/>
          </p:nvPr>
        </p:nvSpPr>
        <p:spPr>
          <a:xfrm>
            <a:off x="863029" y="1012004"/>
            <a:ext cx="3416158" cy="4795408"/>
          </a:xfrm>
        </p:spPr>
        <p:txBody>
          <a:bodyPr>
            <a:normAutofit/>
          </a:bodyPr>
          <a:lstStyle/>
          <a:p>
            <a:r>
              <a:rPr lang="en-AU" dirty="0">
                <a:solidFill>
                  <a:srgbClr val="FFFFFF"/>
                </a:solidFill>
              </a:rPr>
              <a:t>Why offline?</a:t>
            </a:r>
          </a:p>
        </p:txBody>
      </p:sp>
      <p:graphicFrame>
        <p:nvGraphicFramePr>
          <p:cNvPr id="5" name="Content Placeholder 2">
            <a:extLst>
              <a:ext uri="{FF2B5EF4-FFF2-40B4-BE49-F238E27FC236}">
                <a16:creationId xmlns:a16="http://schemas.microsoft.com/office/drawing/2014/main" id="{6A18E387-C626-4AD7-9214-6E1216A0DADF}"/>
              </a:ext>
            </a:extLst>
          </p:cNvPr>
          <p:cNvGraphicFramePr>
            <a:graphicFrameLocks noGrp="1"/>
          </p:cNvGraphicFramePr>
          <p:nvPr>
            <p:ph idx="1"/>
            <p:extLst>
              <p:ext uri="{D42A27DB-BD31-4B8C-83A1-F6EECF244321}">
                <p14:modId xmlns:p14="http://schemas.microsoft.com/office/powerpoint/2010/main" val="137403537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41F596B-8D23-4BCF-ABAD-B2B03DAD4677}"/>
              </a:ext>
            </a:extLst>
          </p:cNvPr>
          <p:cNvSpPr txBox="1"/>
          <p:nvPr/>
        </p:nvSpPr>
        <p:spPr>
          <a:xfrm rot="431154">
            <a:off x="10379553" y="4831140"/>
            <a:ext cx="755335" cy="1569660"/>
          </a:xfrm>
          <a:prstGeom prst="rect">
            <a:avLst/>
          </a:prstGeom>
          <a:noFill/>
        </p:spPr>
        <p:txBody>
          <a:bodyPr wrap="none" rtlCol="0">
            <a:spAutoFit/>
          </a:bodyPr>
          <a:lstStyle/>
          <a:p>
            <a:r>
              <a:rPr lang="en-AU" sz="9600" b="1" dirty="0">
                <a:ln w="9525">
                  <a:solidFill>
                    <a:schemeClr val="bg1"/>
                  </a:solidFill>
                  <a:prstDash val="solid"/>
                </a:ln>
                <a:effectLst>
                  <a:outerShdw blurRad="12700" dist="38100" dir="2700000" algn="tl" rotWithShape="0">
                    <a:schemeClr val="bg1">
                      <a:lumMod val="50000"/>
                    </a:schemeClr>
                  </a:outerShdw>
                </a:effectLst>
              </a:rPr>
              <a:t>?</a:t>
            </a:r>
            <a:endParaRPr lang="en-AU" sz="9600" dirty="0">
              <a:solidFill>
                <a:srgbClr val="FF0000"/>
              </a:solidFill>
            </a:endParaRPr>
          </a:p>
        </p:txBody>
      </p:sp>
    </p:spTree>
    <p:extLst>
      <p:ext uri="{BB962C8B-B14F-4D97-AF65-F5344CB8AC3E}">
        <p14:creationId xmlns:p14="http://schemas.microsoft.com/office/powerpoint/2010/main" val="82168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9FB34-0232-F840-AF41-92122A0952AC}"/>
              </a:ext>
            </a:extLst>
          </p:cNvPr>
          <p:cNvSpPr>
            <a:spLocks noGrp="1"/>
          </p:cNvSpPr>
          <p:nvPr>
            <p:ph type="title"/>
          </p:nvPr>
        </p:nvSpPr>
        <p:spPr/>
        <p:txBody>
          <a:bodyPr/>
          <a:lstStyle/>
          <a:p>
            <a:r>
              <a:rPr lang="en-US" dirty="0"/>
              <a:t>Anything left to be said? Only one thing…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27B738-67D1-3745-88A0-0AA567D90A9C}"/>
                  </a:ext>
                </a:extLst>
              </p:cNvPr>
              <p:cNvSpPr>
                <a:spLocks noGrp="1"/>
              </p:cNvSpPr>
              <p:nvPr>
                <p:ph idx="1"/>
              </p:nvPr>
            </p:nvSpPr>
            <p:spPr>
              <a:xfrm>
                <a:off x="1896980" y="2282825"/>
                <a:ext cx="7162800" cy="1988386"/>
              </a:xfrm>
            </p:spPr>
            <p:txBody>
              <a:bodyPr>
                <a:noAutofit/>
              </a:bodyPr>
              <a:lstStyle/>
              <a:p>
                <a:pPr marL="0" indent="0">
                  <a:buNone/>
                </a:pPr>
                <a14:m>
                  <m:oMathPara xmlns:m="http://schemas.openxmlformats.org/officeDocument/2006/math">
                    <m:oMathParaPr>
                      <m:jc m:val="centerGroup"/>
                    </m:oMathParaPr>
                    <m:oMath xmlns:m="http://schemas.openxmlformats.org/officeDocument/2006/math">
                      <m:sSub>
                        <m:sSubPr>
                          <m:ctrlPr>
                            <a:rPr lang="en-AU" sz="11500" b="0" i="1" smtClean="0">
                              <a:solidFill>
                                <a:srgbClr val="FF0000"/>
                              </a:solidFill>
                              <a:latin typeface="Cambria Math" panose="02040503050406030204" pitchFamily="18" charset="0"/>
                            </a:rPr>
                          </m:ctrlPr>
                        </m:sSubPr>
                        <m:e>
                          <m:r>
                            <a:rPr lang="en-AU" sz="11500" b="0" i="1" smtClean="0">
                              <a:solidFill>
                                <a:srgbClr val="FF0000"/>
                              </a:solidFill>
                              <a:latin typeface="Cambria Math" panose="02040503050406030204" pitchFamily="18" charset="0"/>
                            </a:rPr>
                            <m:t>𝐶</m:t>
                          </m:r>
                        </m:e>
                        <m:sub>
                          <m:r>
                            <a:rPr lang="en-AU" sz="11500" b="0" i="1" smtClean="0">
                              <a:solidFill>
                                <a:srgbClr val="FF0000"/>
                              </a:solidFill>
                              <a:latin typeface="Cambria Math" panose="02040503050406030204" pitchFamily="18" charset="0"/>
                            </a:rPr>
                            <m:t>𝑖</m:t>
                          </m:r>
                        </m:sub>
                      </m:sSub>
                      <m:r>
                        <a:rPr lang="en-AU" sz="11500" b="0" i="1" smtClean="0">
                          <a:solidFill>
                            <a:srgbClr val="FF0000"/>
                          </a:solidFill>
                          <a:latin typeface="Cambria Math" panose="02040503050406030204" pitchFamily="18" charset="0"/>
                        </a:rPr>
                        <m:t>=0 !</m:t>
                      </m:r>
                    </m:oMath>
                  </m:oMathPara>
                </a14:m>
                <a:endParaRPr lang="en-US" sz="11500" dirty="0">
                  <a:solidFill>
                    <a:srgbClr val="FF0000"/>
                  </a:solidFill>
                </a:endParaRPr>
              </a:p>
            </p:txBody>
          </p:sp>
        </mc:Choice>
        <mc:Fallback xmlns="">
          <p:sp>
            <p:nvSpPr>
              <p:cNvPr id="3" name="Content Placeholder 2">
                <a:extLst>
                  <a:ext uri="{FF2B5EF4-FFF2-40B4-BE49-F238E27FC236}">
                    <a16:creationId xmlns:a16="http://schemas.microsoft.com/office/drawing/2014/main" id="{5527B738-67D1-3745-88A0-0AA567D90A9C}"/>
                  </a:ext>
                </a:extLst>
              </p:cNvPr>
              <p:cNvSpPr>
                <a:spLocks noGrp="1" noRot="1" noChangeAspect="1" noMove="1" noResize="1" noEditPoints="1" noAdjustHandles="1" noChangeArrowheads="1" noChangeShapeType="1" noTextEdit="1"/>
              </p:cNvSpPr>
              <p:nvPr>
                <p:ph idx="1"/>
              </p:nvPr>
            </p:nvSpPr>
            <p:spPr>
              <a:xfrm>
                <a:off x="1896980" y="2282825"/>
                <a:ext cx="7162800" cy="1988386"/>
              </a:xfrm>
              <a:blipFill>
                <a:blip r:embed="rId2"/>
                <a:stretch>
                  <a:fillRect t="-14103" b="-1538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5A09413-970D-FE4E-B1C3-5C83CF0A49F4}"/>
              </a:ext>
            </a:extLst>
          </p:cNvPr>
          <p:cNvSpPr txBox="1"/>
          <p:nvPr/>
        </p:nvSpPr>
        <p:spPr>
          <a:xfrm>
            <a:off x="974558" y="4863348"/>
            <a:ext cx="1324080" cy="523220"/>
          </a:xfrm>
          <a:prstGeom prst="rect">
            <a:avLst/>
          </a:prstGeom>
          <a:noFill/>
        </p:spPr>
        <p:txBody>
          <a:bodyPr wrap="none" rtlCol="0">
            <a:spAutoFit/>
          </a:bodyPr>
          <a:lstStyle/>
          <a:p>
            <a:r>
              <a:rPr lang="en-US" sz="2800" dirty="0"/>
              <a:t>Get it??</a:t>
            </a:r>
          </a:p>
        </p:txBody>
      </p:sp>
    </p:spTree>
    <p:extLst>
      <p:ext uri="{BB962C8B-B14F-4D97-AF65-F5344CB8AC3E}">
        <p14:creationId xmlns:p14="http://schemas.microsoft.com/office/powerpoint/2010/main" val="102712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54DC-D435-0548-8B53-6C71C17D4B05}"/>
              </a:ext>
            </a:extLst>
          </p:cNvPr>
          <p:cNvSpPr>
            <a:spLocks noGrp="1"/>
          </p:cNvSpPr>
          <p:nvPr>
            <p:ph type="title"/>
          </p:nvPr>
        </p:nvSpPr>
        <p:spPr/>
        <p:txBody>
          <a:bodyPr/>
          <a:lstStyle/>
          <a:p>
            <a:r>
              <a:rPr lang="en-US" dirty="0"/>
              <a:t>But just in case you ask…</a:t>
            </a:r>
          </a:p>
        </p:txBody>
      </p:sp>
      <p:sp>
        <p:nvSpPr>
          <p:cNvPr id="3" name="Content Placeholder 2">
            <a:extLst>
              <a:ext uri="{FF2B5EF4-FFF2-40B4-BE49-F238E27FC236}">
                <a16:creationId xmlns:a16="http://schemas.microsoft.com/office/drawing/2014/main" id="{B7C548D6-84B3-A942-9BB7-C6D22D623182}"/>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23616439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02C61D8-2CCD-DE4B-A419-D0A590F0F7B5}"/>
                  </a:ext>
                </a:extLst>
              </p:cNvPr>
              <p:cNvSpPr>
                <a:spLocks noGrp="1"/>
              </p:cNvSpPr>
              <p:nvPr>
                <p:ph type="title"/>
              </p:nvPr>
            </p:nvSpPr>
            <p:spPr/>
            <p:txBody>
              <a:bodyPr/>
              <a:lstStyle/>
              <a:p>
                <a:r>
                  <a:rPr lang="en-US" dirty="0"/>
                  <a:t>Definitions of metrics – Precision at </a:t>
                </a:r>
                <a14:m>
                  <m:oMath xmlns:m="http://schemas.openxmlformats.org/officeDocument/2006/math">
                    <m:r>
                      <a:rPr lang="en-AU" b="0" i="1" smtClean="0">
                        <a:latin typeface="Cambria Math" panose="02040503050406030204" pitchFamily="18" charset="0"/>
                      </a:rPr>
                      <m:t>𝑘</m:t>
                    </m:r>
                  </m:oMath>
                </a14:m>
                <a:endParaRPr lang="en-US" dirty="0"/>
              </a:p>
            </p:txBody>
          </p:sp>
        </mc:Choice>
        <mc:Fallback xmlns="">
          <p:sp>
            <p:nvSpPr>
              <p:cNvPr id="2" name="Title 1">
                <a:extLst>
                  <a:ext uri="{FF2B5EF4-FFF2-40B4-BE49-F238E27FC236}">
                    <a16:creationId xmlns:a16="http://schemas.microsoft.com/office/drawing/2014/main" id="{F02C61D8-2CCD-DE4B-A419-D0A590F0F7B5}"/>
                  </a:ext>
                </a:extLst>
              </p:cNvPr>
              <p:cNvSpPr>
                <a:spLocks noGrp="1" noRot="1" noChangeAspect="1" noMove="1" noResize="1" noEditPoints="1" noAdjustHandles="1" noChangeArrowheads="1" noChangeShapeType="1" noTextEdit="1"/>
              </p:cNvSpPr>
              <p:nvPr>
                <p:ph type="title"/>
              </p:nvPr>
            </p:nvSpPr>
            <p:spPr>
              <a:blipFill>
                <a:blip r:embed="rId2"/>
                <a:stretch>
                  <a:fillRect l="-2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E1E24E-7B92-354D-B6D7-0EAB86996974}"/>
                  </a:ext>
                </a:extLst>
              </p:cNvPr>
              <p:cNvSpPr>
                <a:spLocks noGrp="1"/>
              </p:cNvSpPr>
              <p:nvPr>
                <p:ph idx="1"/>
              </p:nvPr>
            </p:nvSpPr>
            <p:spPr>
              <a:xfrm>
                <a:off x="3220452" y="2213810"/>
                <a:ext cx="5057274" cy="1900990"/>
              </a:xfrm>
            </p:spPr>
            <p:txBody>
              <a:bodyPr>
                <a:noAutofit/>
              </a:bodyPr>
              <a:lstStyle/>
              <a:p>
                <a:pPr marL="0" indent="0">
                  <a:buNone/>
                </a:pPr>
                <a:r>
                  <a:rPr lang="en-AU" sz="4000" b="0" dirty="0"/>
                  <a:t>If </a:t>
                </a:r>
                <a14:m>
                  <m:oMath xmlns:m="http://schemas.openxmlformats.org/officeDocument/2006/math">
                    <m:r>
                      <m:rPr>
                        <m:brk m:alnAt="7"/>
                      </m:rPr>
                      <a:rPr lang="en-AU" sz="4000" i="1">
                        <a:latin typeface="Cambria Math" panose="02040503050406030204" pitchFamily="18" charset="0"/>
                      </a:rPr>
                      <m:t>𝑖</m:t>
                    </m:r>
                    <m:r>
                      <a:rPr lang="en-AU" sz="4000" i="1">
                        <a:latin typeface="Cambria Math" panose="02040503050406030204" pitchFamily="18" charset="0"/>
                      </a:rPr>
                      <m:t>&lt;</m:t>
                    </m:r>
                    <m:r>
                      <a:rPr lang="en-AU" sz="4000" i="1">
                        <a:latin typeface="Cambria Math" panose="02040503050406030204" pitchFamily="18" charset="0"/>
                      </a:rPr>
                      <m:t>𝑘</m:t>
                    </m:r>
                  </m:oMath>
                </a14:m>
                <a:r>
                  <a:rPr lang="en-AU" sz="4000" b="0" dirty="0"/>
                  <a:t>, then </a:t>
                </a:r>
                <a14:m>
                  <m:oMath xmlns:m="http://schemas.openxmlformats.org/officeDocument/2006/math">
                    <m:sSub>
                      <m:sSubPr>
                        <m:ctrlPr>
                          <a:rPr lang="en-AU" sz="4000" b="0" i="1" smtClean="0">
                            <a:latin typeface="Cambria Math" panose="02040503050406030204" pitchFamily="18" charset="0"/>
                          </a:rPr>
                        </m:ctrlPr>
                      </m:sSubPr>
                      <m:e>
                        <m:r>
                          <a:rPr lang="en-AU" sz="4000" b="0" i="1" smtClean="0">
                            <a:latin typeface="Cambria Math" panose="02040503050406030204" pitchFamily="18" charset="0"/>
                          </a:rPr>
                          <m:t>𝐶</m:t>
                        </m:r>
                      </m:e>
                      <m:sub>
                        <m:r>
                          <a:rPr lang="en-AU" sz="4000" b="0" i="1" smtClean="0">
                            <a:latin typeface="Cambria Math" panose="02040503050406030204" pitchFamily="18" charset="0"/>
                          </a:rPr>
                          <m:t>𝑖</m:t>
                        </m:r>
                      </m:sub>
                    </m:sSub>
                    <m:r>
                      <a:rPr lang="en-AU" sz="4000" b="0" i="1" smtClean="0">
                        <a:latin typeface="Cambria Math" panose="02040503050406030204" pitchFamily="18" charset="0"/>
                      </a:rPr>
                      <m:t>=1</m:t>
                    </m:r>
                  </m:oMath>
                </a14:m>
                <a:r>
                  <a:rPr lang="en-US" sz="4000" dirty="0"/>
                  <a:t>.</a:t>
                </a:r>
              </a:p>
              <a:p>
                <a:pPr marL="0" indent="0">
                  <a:buNone/>
                </a:pPr>
                <a:r>
                  <a:rPr lang="en-US" sz="4000" dirty="0"/>
                  <a:t>If </a:t>
                </a:r>
                <a14:m>
                  <m:oMath xmlns:m="http://schemas.openxmlformats.org/officeDocument/2006/math">
                    <m:r>
                      <m:rPr>
                        <m:brk m:alnAt="7"/>
                      </m:rPr>
                      <a:rPr lang="en-AU" sz="4000" i="1">
                        <a:latin typeface="Cambria Math" panose="02040503050406030204" pitchFamily="18" charset="0"/>
                      </a:rPr>
                      <m:t>𝑖</m:t>
                    </m:r>
                    <m:r>
                      <a:rPr lang="en-AU" sz="4000" b="0" i="1" smtClean="0">
                        <a:latin typeface="Cambria Math" panose="02040503050406030204" pitchFamily="18" charset="0"/>
                      </a:rPr>
                      <m:t>≥</m:t>
                    </m:r>
                    <m:r>
                      <a:rPr lang="en-AU" sz="4000" i="1">
                        <a:latin typeface="Cambria Math" panose="02040503050406030204" pitchFamily="18" charset="0"/>
                      </a:rPr>
                      <m:t>𝑘</m:t>
                    </m:r>
                  </m:oMath>
                </a14:m>
                <a:r>
                  <a:rPr lang="en-AU" sz="4000" dirty="0"/>
                  <a:t>, then </a:t>
                </a:r>
                <a14:m>
                  <m:oMath xmlns:m="http://schemas.openxmlformats.org/officeDocument/2006/math">
                    <m:sSub>
                      <m:sSubPr>
                        <m:ctrlPr>
                          <a:rPr lang="en-AU" sz="4000" i="1">
                            <a:latin typeface="Cambria Math" panose="02040503050406030204" pitchFamily="18" charset="0"/>
                          </a:rPr>
                        </m:ctrlPr>
                      </m:sSubPr>
                      <m:e>
                        <m:r>
                          <a:rPr lang="en-AU" sz="4000" i="1">
                            <a:latin typeface="Cambria Math" panose="02040503050406030204" pitchFamily="18" charset="0"/>
                          </a:rPr>
                          <m:t>𝐶</m:t>
                        </m:r>
                      </m:e>
                      <m:sub>
                        <m:r>
                          <a:rPr lang="en-AU" sz="4000" i="1">
                            <a:latin typeface="Cambria Math" panose="02040503050406030204" pitchFamily="18" charset="0"/>
                          </a:rPr>
                          <m:t>𝑖</m:t>
                        </m:r>
                      </m:sub>
                    </m:sSub>
                    <m:r>
                      <a:rPr lang="en-AU" sz="4000" i="1">
                        <a:latin typeface="Cambria Math" panose="02040503050406030204" pitchFamily="18" charset="0"/>
                      </a:rPr>
                      <m:t>=</m:t>
                    </m:r>
                    <m:r>
                      <a:rPr lang="en-AU" sz="4000" b="0" i="1" smtClean="0">
                        <a:latin typeface="Cambria Math" panose="02040503050406030204" pitchFamily="18" charset="0"/>
                      </a:rPr>
                      <m:t>0</m:t>
                    </m:r>
                  </m:oMath>
                </a14:m>
                <a:r>
                  <a:rPr lang="en-US" sz="4000" dirty="0"/>
                  <a:t>.</a:t>
                </a:r>
              </a:p>
            </p:txBody>
          </p:sp>
        </mc:Choice>
        <mc:Fallback xmlns="">
          <p:sp>
            <p:nvSpPr>
              <p:cNvPr id="3" name="Content Placeholder 2">
                <a:extLst>
                  <a:ext uri="{FF2B5EF4-FFF2-40B4-BE49-F238E27FC236}">
                    <a16:creationId xmlns:a16="http://schemas.microsoft.com/office/drawing/2014/main" id="{02E1E24E-7B92-354D-B6D7-0EAB86996974}"/>
                  </a:ext>
                </a:extLst>
              </p:cNvPr>
              <p:cNvSpPr>
                <a:spLocks noGrp="1" noRot="1" noChangeAspect="1" noMove="1" noResize="1" noEditPoints="1" noAdjustHandles="1" noChangeArrowheads="1" noChangeShapeType="1" noTextEdit="1"/>
              </p:cNvSpPr>
              <p:nvPr>
                <p:ph idx="1"/>
              </p:nvPr>
            </p:nvSpPr>
            <p:spPr>
              <a:xfrm>
                <a:off x="3220452" y="2213810"/>
                <a:ext cx="5057274" cy="1900990"/>
              </a:xfrm>
              <a:blipFill>
                <a:blip r:embed="rId3"/>
                <a:stretch>
                  <a:fillRect l="-4261" t="-7947"/>
                </a:stretch>
              </a:blipFill>
            </p:spPr>
            <p:txBody>
              <a:bodyPr/>
              <a:lstStyle/>
              <a:p>
                <a:r>
                  <a:rPr lang="en-US">
                    <a:noFill/>
                  </a:rPr>
                  <a:t> </a:t>
                </a:r>
              </a:p>
            </p:txBody>
          </p:sp>
        </mc:Fallback>
      </mc:AlternateContent>
    </p:spTree>
    <p:extLst>
      <p:ext uri="{BB962C8B-B14F-4D97-AF65-F5344CB8AC3E}">
        <p14:creationId xmlns:p14="http://schemas.microsoft.com/office/powerpoint/2010/main" val="41193448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C61D8-2CCD-DE4B-A419-D0A590F0F7B5}"/>
              </a:ext>
            </a:extLst>
          </p:cNvPr>
          <p:cNvSpPr>
            <a:spLocks noGrp="1"/>
          </p:cNvSpPr>
          <p:nvPr>
            <p:ph type="title"/>
          </p:nvPr>
        </p:nvSpPr>
        <p:spPr/>
        <p:txBody>
          <a:bodyPr/>
          <a:lstStyle/>
          <a:p>
            <a:r>
              <a:rPr lang="en-US" dirty="0"/>
              <a:t>Definitions of metrics – Reciprocal rank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2E1E24E-7B92-354D-B6D7-0EAB86996974}"/>
                  </a:ext>
                </a:extLst>
              </p:cNvPr>
              <p:cNvSpPr>
                <a:spLocks noGrp="1"/>
              </p:cNvSpPr>
              <p:nvPr>
                <p:ph idx="1"/>
              </p:nvPr>
            </p:nvSpPr>
            <p:spPr>
              <a:xfrm>
                <a:off x="3220452" y="2562725"/>
                <a:ext cx="5257800" cy="2747963"/>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AU" sz="3600" b="0" i="1" smtClean="0">
                              <a:latin typeface="Cambria Math" panose="02040503050406030204" pitchFamily="18" charset="0"/>
                            </a:rPr>
                          </m:ctrlPr>
                        </m:sSubPr>
                        <m:e>
                          <m:r>
                            <a:rPr lang="en-AU" sz="3600" b="0" i="1" smtClean="0">
                              <a:latin typeface="Cambria Math" panose="02040503050406030204" pitchFamily="18" charset="0"/>
                            </a:rPr>
                            <m:t>𝐶</m:t>
                          </m:r>
                        </m:e>
                        <m:sub>
                          <m:r>
                            <a:rPr lang="en-AU" sz="3600" b="0" i="1" smtClean="0">
                              <a:latin typeface="Cambria Math" panose="02040503050406030204" pitchFamily="18" charset="0"/>
                            </a:rPr>
                            <m:t>𝑖</m:t>
                          </m:r>
                        </m:sub>
                      </m:sSub>
                      <m:r>
                        <a:rPr lang="en-AU" sz="3600" b="0" i="1" smtClean="0">
                          <a:latin typeface="Cambria Math" panose="02040503050406030204" pitchFamily="18" charset="0"/>
                        </a:rPr>
                        <m:t>= </m:t>
                      </m:r>
                      <m:d>
                        <m:dPr>
                          <m:begChr m:val="{"/>
                          <m:endChr m:val="}"/>
                          <m:ctrlPr>
                            <a:rPr lang="en-AU" sz="3600" b="0" i="1" smtClean="0">
                              <a:latin typeface="Cambria Math" panose="02040503050406030204" pitchFamily="18" charset="0"/>
                            </a:rPr>
                          </m:ctrlPr>
                        </m:dPr>
                        <m:e>
                          <m:m>
                            <m:mPr>
                              <m:mcs>
                                <m:mc>
                                  <m:mcPr>
                                    <m:count m:val="1"/>
                                    <m:mcJc m:val="center"/>
                                  </m:mcPr>
                                </m:mc>
                              </m:mcs>
                              <m:ctrlPr>
                                <a:rPr lang="en-AU" sz="3600" b="0" i="1" smtClean="0">
                                  <a:latin typeface="Cambria Math" panose="02040503050406030204" pitchFamily="18" charset="0"/>
                                </a:rPr>
                              </m:ctrlPr>
                            </m:mPr>
                            <m:mr>
                              <m:e>
                                <m:r>
                                  <m:rPr>
                                    <m:brk m:alnAt="7"/>
                                  </m:rPr>
                                  <a:rPr lang="en-AU" sz="3600" b="0" i="1" smtClean="0">
                                    <a:latin typeface="Cambria Math" panose="02040503050406030204" pitchFamily="18" charset="0"/>
                                  </a:rPr>
                                  <m:t>1</m:t>
                                </m:r>
                                <m:r>
                                  <a:rPr lang="en-AU" sz="3600" b="0" i="1" smtClean="0">
                                    <a:latin typeface="Cambria Math" panose="02040503050406030204" pitchFamily="18" charset="0"/>
                                  </a:rPr>
                                  <m:t>, </m:t>
                                </m:r>
                                <m:r>
                                  <m:rPr>
                                    <m:nor/>
                                    <m:brk m:alnAt="7"/>
                                  </m:rPr>
                                  <a:rPr lang="en-AU" sz="3600" b="0" i="0" smtClean="0">
                                    <a:latin typeface="Cambria Math" panose="02040503050406030204" pitchFamily="18" charset="0"/>
                                  </a:rPr>
                                  <m:t>i</m:t>
                                </m:r>
                                <m:r>
                                  <m:rPr>
                                    <m:nor/>
                                  </m:rPr>
                                  <a:rPr lang="en-AU" sz="3600" b="0" i="0" smtClean="0">
                                    <a:latin typeface="Cambria Math" panose="02040503050406030204" pitchFamily="18" charset="0"/>
                                  </a:rPr>
                                  <m:t>f</m:t>
                                </m:r>
                                <m:r>
                                  <m:rPr>
                                    <m:brk m:alnAt="7"/>
                                  </m:rPr>
                                  <a:rPr lang="en-AU" sz="3600" b="0" i="1" smtClean="0">
                                    <a:latin typeface="Cambria Math" panose="02040503050406030204" pitchFamily="18" charset="0"/>
                                  </a:rPr>
                                  <m:t> </m:t>
                                </m:r>
                                <m:sSub>
                                  <m:sSubPr>
                                    <m:ctrlPr>
                                      <a:rPr lang="en-AU" sz="3600" b="0" i="1" smtClean="0">
                                        <a:latin typeface="Cambria Math" panose="02040503050406030204" pitchFamily="18" charset="0"/>
                                      </a:rPr>
                                    </m:ctrlPr>
                                  </m:sSubPr>
                                  <m:e>
                                    <m:r>
                                      <m:rPr>
                                        <m:brk m:alnAt="7"/>
                                      </m:rPr>
                                      <a:rPr lang="en-AU" sz="3600" b="0" i="1" smtClean="0">
                                        <a:latin typeface="Cambria Math" panose="02040503050406030204" pitchFamily="18" charset="0"/>
                                      </a:rPr>
                                      <m:t>𝑟</m:t>
                                    </m:r>
                                  </m:e>
                                  <m:sub>
                                    <m:r>
                                      <m:rPr>
                                        <m:brk m:alnAt="7"/>
                                      </m:rPr>
                                      <a:rPr lang="en-AU" sz="3600" b="0" i="1" smtClean="0">
                                        <a:latin typeface="Cambria Math" panose="02040503050406030204" pitchFamily="18" charset="0"/>
                                      </a:rPr>
                                      <m:t>𝑖</m:t>
                                    </m:r>
                                  </m:sub>
                                </m:sSub>
                                <m:r>
                                  <m:rPr>
                                    <m:brk m:alnAt="7"/>
                                  </m:rPr>
                                  <a:rPr lang="en-AU" sz="3600" b="0" i="1" smtClean="0">
                                    <a:latin typeface="Cambria Math" panose="02040503050406030204" pitchFamily="18" charset="0"/>
                                  </a:rPr>
                                  <m:t>&lt;</m:t>
                                </m:r>
                                <m:r>
                                  <a:rPr lang="en-AU" sz="3600" b="0" i="1" smtClean="0">
                                    <a:latin typeface="Cambria Math" panose="02040503050406030204" pitchFamily="18" charset="0"/>
                                  </a:rPr>
                                  <m:t>1</m:t>
                                </m:r>
                              </m:e>
                            </m:mr>
                            <m:mr>
                              <m:e>
                                <m:r>
                                  <a:rPr lang="en-AU" sz="3600" b="0" i="1" smtClean="0">
                                    <a:latin typeface="Cambria Math" panose="02040503050406030204" pitchFamily="18" charset="0"/>
                                  </a:rPr>
                                  <m:t>0, </m:t>
                                </m:r>
                                <m:r>
                                  <m:rPr>
                                    <m:nor/>
                                  </m:rPr>
                                  <a:rPr lang="en-AU" sz="3600" b="0" i="0" smtClean="0">
                                    <a:latin typeface="Cambria Math" panose="02040503050406030204" pitchFamily="18" charset="0"/>
                                  </a:rPr>
                                  <m:t>otherwise</m:t>
                                </m:r>
                                <m:r>
                                  <m:rPr>
                                    <m:nor/>
                                  </m:rPr>
                                  <a:rPr lang="en-AU" sz="3600" b="0" i="0" smtClean="0">
                                    <a:latin typeface="Cambria Math" panose="02040503050406030204" pitchFamily="18" charset="0"/>
                                  </a:rPr>
                                  <m:t> </m:t>
                                </m:r>
                              </m:e>
                            </m:mr>
                          </m:m>
                        </m:e>
                      </m:d>
                    </m:oMath>
                  </m:oMathPara>
                </a14:m>
                <a:endParaRPr lang="en-US" dirty="0"/>
              </a:p>
            </p:txBody>
          </p:sp>
        </mc:Choice>
        <mc:Fallback>
          <p:sp>
            <p:nvSpPr>
              <p:cNvPr id="3" name="Content Placeholder 2">
                <a:extLst>
                  <a:ext uri="{FF2B5EF4-FFF2-40B4-BE49-F238E27FC236}">
                    <a16:creationId xmlns:a16="http://schemas.microsoft.com/office/drawing/2014/main" id="{02E1E24E-7B92-354D-B6D7-0EAB86996974}"/>
                  </a:ext>
                </a:extLst>
              </p:cNvPr>
              <p:cNvSpPr>
                <a:spLocks noGrp="1" noRot="1" noChangeAspect="1" noMove="1" noResize="1" noEditPoints="1" noAdjustHandles="1" noChangeArrowheads="1" noChangeShapeType="1" noTextEdit="1"/>
              </p:cNvSpPr>
              <p:nvPr>
                <p:ph idx="1"/>
              </p:nvPr>
            </p:nvSpPr>
            <p:spPr>
              <a:xfrm>
                <a:off x="3220452" y="2562725"/>
                <a:ext cx="5257800" cy="2747963"/>
              </a:xfrm>
              <a:blipFill>
                <a:blip r:embed="rId2"/>
                <a:stretch>
                  <a:fillRect t="-4147"/>
                </a:stretch>
              </a:blipFill>
            </p:spPr>
            <p:txBody>
              <a:bodyPr/>
              <a:lstStyle/>
              <a:p>
                <a:r>
                  <a:rPr lang="en-US">
                    <a:noFill/>
                  </a:rPr>
                  <a:t> </a:t>
                </a:r>
              </a:p>
            </p:txBody>
          </p:sp>
        </mc:Fallback>
      </mc:AlternateContent>
    </p:spTree>
    <p:extLst>
      <p:ext uri="{BB962C8B-B14F-4D97-AF65-F5344CB8AC3E}">
        <p14:creationId xmlns:p14="http://schemas.microsoft.com/office/powerpoint/2010/main" val="22719251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C61D8-2CCD-DE4B-A419-D0A590F0F7B5}"/>
              </a:ext>
            </a:extLst>
          </p:cNvPr>
          <p:cNvSpPr>
            <a:spLocks noGrp="1"/>
          </p:cNvSpPr>
          <p:nvPr>
            <p:ph type="title"/>
          </p:nvPr>
        </p:nvSpPr>
        <p:spPr/>
        <p:txBody>
          <a:bodyPr/>
          <a:lstStyle/>
          <a:p>
            <a:r>
              <a:rPr lang="en-US" dirty="0"/>
              <a:t>Definitions of metrics – Rank-biased precision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E1E24E-7B92-354D-B6D7-0EAB86996974}"/>
                  </a:ext>
                </a:extLst>
              </p:cNvPr>
              <p:cNvSpPr>
                <a:spLocks noGrp="1"/>
              </p:cNvSpPr>
              <p:nvPr>
                <p:ph idx="1"/>
              </p:nvPr>
            </p:nvSpPr>
            <p:spPr>
              <a:xfrm>
                <a:off x="3220452" y="2213809"/>
                <a:ext cx="5257800" cy="2021307"/>
              </a:xfrm>
            </p:spPr>
            <p:txBody>
              <a:bodyPr>
                <a:normAutofit/>
              </a:bodyPr>
              <a:lstStyle/>
              <a:p>
                <a:pPr marL="0" indent="0">
                  <a:buNone/>
                </a:pPr>
                <a:endParaRPr lang="en-US" sz="4000" dirty="0"/>
              </a:p>
              <a:p>
                <a:pPr marL="0" indent="0">
                  <a:buNone/>
                </a:pPr>
                <a14:m>
                  <m:oMathPara xmlns:m="http://schemas.openxmlformats.org/officeDocument/2006/math">
                    <m:oMathParaPr>
                      <m:jc m:val="centerGroup"/>
                    </m:oMathParaPr>
                    <m:oMath xmlns:m="http://schemas.openxmlformats.org/officeDocument/2006/math">
                      <m:sSub>
                        <m:sSubPr>
                          <m:ctrlPr>
                            <a:rPr lang="en-AU" sz="4800" b="0" i="1" smtClean="0">
                              <a:latin typeface="Cambria Math" panose="02040503050406030204" pitchFamily="18" charset="0"/>
                            </a:rPr>
                          </m:ctrlPr>
                        </m:sSubPr>
                        <m:e>
                          <m:r>
                            <a:rPr lang="en-AU" sz="4800" b="0" i="1" smtClean="0">
                              <a:latin typeface="Cambria Math" panose="02040503050406030204" pitchFamily="18" charset="0"/>
                            </a:rPr>
                            <m:t>𝐶</m:t>
                          </m:r>
                        </m:e>
                        <m:sub>
                          <m:r>
                            <a:rPr lang="en-AU" sz="4800" b="0" i="1" smtClean="0">
                              <a:latin typeface="Cambria Math" panose="02040503050406030204" pitchFamily="18" charset="0"/>
                            </a:rPr>
                            <m:t>𝑖</m:t>
                          </m:r>
                        </m:sub>
                      </m:sSub>
                      <m:r>
                        <a:rPr lang="en-AU" sz="4800" b="0" i="1" smtClean="0">
                          <a:latin typeface="Cambria Math" panose="02040503050406030204" pitchFamily="18" charset="0"/>
                        </a:rPr>
                        <m:t>=</m:t>
                      </m:r>
                      <m:r>
                        <m:rPr>
                          <m:nor/>
                        </m:rPr>
                        <a:rPr lang="el-GR" sz="4800" i="1" dirty="0"/>
                        <m:t>φ</m:t>
                      </m:r>
                    </m:oMath>
                  </m:oMathPara>
                </a14:m>
                <a:endParaRPr lang="en-US" sz="4000" dirty="0"/>
              </a:p>
            </p:txBody>
          </p:sp>
        </mc:Choice>
        <mc:Fallback xmlns="">
          <p:sp>
            <p:nvSpPr>
              <p:cNvPr id="3" name="Content Placeholder 2">
                <a:extLst>
                  <a:ext uri="{FF2B5EF4-FFF2-40B4-BE49-F238E27FC236}">
                    <a16:creationId xmlns:a16="http://schemas.microsoft.com/office/drawing/2014/main" id="{02E1E24E-7B92-354D-B6D7-0EAB86996974}"/>
                  </a:ext>
                </a:extLst>
              </p:cNvPr>
              <p:cNvSpPr>
                <a:spLocks noGrp="1" noRot="1" noChangeAspect="1" noMove="1" noResize="1" noEditPoints="1" noAdjustHandles="1" noChangeArrowheads="1" noChangeShapeType="1" noTextEdit="1"/>
              </p:cNvSpPr>
              <p:nvPr>
                <p:ph idx="1"/>
              </p:nvPr>
            </p:nvSpPr>
            <p:spPr>
              <a:xfrm>
                <a:off x="3220452" y="2213809"/>
                <a:ext cx="5257800" cy="2021307"/>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1604D5A-1B12-3F4B-9903-888E26F69750}"/>
                  </a:ext>
                </a:extLst>
              </p:cNvPr>
              <p:cNvSpPr txBox="1"/>
              <p:nvPr/>
            </p:nvSpPr>
            <p:spPr>
              <a:xfrm>
                <a:off x="1118933" y="5077320"/>
                <a:ext cx="6802631" cy="523220"/>
              </a:xfrm>
              <a:prstGeom prst="rect">
                <a:avLst/>
              </a:prstGeom>
              <a:noFill/>
            </p:spPr>
            <p:txBody>
              <a:bodyPr wrap="none" rtlCol="0">
                <a:spAutoFit/>
              </a:bodyPr>
              <a:lstStyle/>
              <a:p>
                <a:r>
                  <a:rPr lang="en-US" sz="2800" dirty="0"/>
                  <a:t>where </a:t>
                </a:r>
                <a14:m>
                  <m:oMath xmlns:m="http://schemas.openxmlformats.org/officeDocument/2006/math">
                    <m:r>
                      <m:rPr>
                        <m:nor/>
                      </m:rPr>
                      <a:rPr lang="el-GR" sz="2800" i="1" dirty="0"/>
                      <m:t>φ</m:t>
                    </m:r>
                  </m:oMath>
                </a14:m>
                <a:r>
                  <a:rPr lang="en-US" sz="2800" dirty="0"/>
                  <a:t> is the user’s patience or persistence.</a:t>
                </a:r>
              </a:p>
            </p:txBody>
          </p:sp>
        </mc:Choice>
        <mc:Fallback xmlns="">
          <p:sp>
            <p:nvSpPr>
              <p:cNvPr id="4" name="TextBox 3">
                <a:extLst>
                  <a:ext uri="{FF2B5EF4-FFF2-40B4-BE49-F238E27FC236}">
                    <a16:creationId xmlns:a16="http://schemas.microsoft.com/office/drawing/2014/main" id="{C1604D5A-1B12-3F4B-9903-888E26F69750}"/>
                  </a:ext>
                </a:extLst>
              </p:cNvPr>
              <p:cNvSpPr txBox="1">
                <a:spLocks noRot="1" noChangeAspect="1" noMove="1" noResize="1" noEditPoints="1" noAdjustHandles="1" noChangeArrowheads="1" noChangeShapeType="1" noTextEdit="1"/>
              </p:cNvSpPr>
              <p:nvPr/>
            </p:nvSpPr>
            <p:spPr>
              <a:xfrm>
                <a:off x="1118933" y="5077320"/>
                <a:ext cx="6802631" cy="523220"/>
              </a:xfrm>
              <a:prstGeom prst="rect">
                <a:avLst/>
              </a:prstGeom>
              <a:blipFill>
                <a:blip r:embed="rId3"/>
                <a:stretch>
                  <a:fillRect l="-1676" t="-11905" r="-745" b="-28571"/>
                </a:stretch>
              </a:blipFill>
            </p:spPr>
            <p:txBody>
              <a:bodyPr/>
              <a:lstStyle/>
              <a:p>
                <a:r>
                  <a:rPr lang="en-US">
                    <a:noFill/>
                  </a:rPr>
                  <a:t> </a:t>
                </a:r>
              </a:p>
            </p:txBody>
          </p:sp>
        </mc:Fallback>
      </mc:AlternateContent>
    </p:spTree>
    <p:extLst>
      <p:ext uri="{BB962C8B-B14F-4D97-AF65-F5344CB8AC3E}">
        <p14:creationId xmlns:p14="http://schemas.microsoft.com/office/powerpoint/2010/main" val="37643057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02C61D8-2CCD-DE4B-A419-D0A590F0F7B5}"/>
                  </a:ext>
                </a:extLst>
              </p:cNvPr>
              <p:cNvSpPr>
                <a:spLocks noGrp="1"/>
              </p:cNvSpPr>
              <p:nvPr>
                <p:ph type="title"/>
              </p:nvPr>
            </p:nvSpPr>
            <p:spPr/>
            <p:txBody>
              <a:bodyPr/>
              <a:lstStyle/>
              <a:p>
                <a:r>
                  <a:rPr lang="en-US" dirty="0"/>
                  <a:t>Definitions of metrics – Scaled DCG at </a:t>
                </a:r>
                <a14:m>
                  <m:oMath xmlns:m="http://schemas.openxmlformats.org/officeDocument/2006/math">
                    <m:r>
                      <a:rPr lang="en-AU" b="0" i="1" smtClean="0">
                        <a:latin typeface="Cambria Math" panose="02040503050406030204" pitchFamily="18" charset="0"/>
                      </a:rPr>
                      <m:t>𝑘</m:t>
                    </m:r>
                  </m:oMath>
                </a14:m>
                <a:endParaRPr lang="en-US" dirty="0"/>
              </a:p>
            </p:txBody>
          </p:sp>
        </mc:Choice>
        <mc:Fallback xmlns="">
          <p:sp>
            <p:nvSpPr>
              <p:cNvPr id="2" name="Title 1">
                <a:extLst>
                  <a:ext uri="{FF2B5EF4-FFF2-40B4-BE49-F238E27FC236}">
                    <a16:creationId xmlns:a16="http://schemas.microsoft.com/office/drawing/2014/main" id="{F02C61D8-2CCD-DE4B-A419-D0A590F0F7B5}"/>
                  </a:ext>
                </a:extLst>
              </p:cNvPr>
              <p:cNvSpPr>
                <a:spLocks noGrp="1" noRot="1" noChangeAspect="1" noMove="1" noResize="1" noEditPoints="1" noAdjustHandles="1" noChangeArrowheads="1" noChangeShapeType="1" noTextEdit="1"/>
              </p:cNvSpPr>
              <p:nvPr>
                <p:ph type="title"/>
              </p:nvPr>
            </p:nvSpPr>
            <p:spPr>
              <a:blipFill>
                <a:blip r:embed="rId2"/>
                <a:stretch>
                  <a:fillRect l="-22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E53380BC-933C-D843-894D-966BFB87AC57}"/>
                  </a:ext>
                </a:extLst>
              </p:cNvPr>
              <p:cNvSpPr/>
              <p:nvPr/>
            </p:nvSpPr>
            <p:spPr>
              <a:xfrm>
                <a:off x="2091504" y="2646438"/>
                <a:ext cx="8059579" cy="111960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AU" sz="3600" i="1" smtClean="0">
                              <a:latin typeface="Cambria Math" panose="02040503050406030204" pitchFamily="18" charset="0"/>
                            </a:rPr>
                          </m:ctrlPr>
                        </m:sSubPr>
                        <m:e>
                          <m:r>
                            <a:rPr lang="en-AU" sz="3600" i="1">
                              <a:latin typeface="Cambria Math" panose="02040503050406030204" pitchFamily="18" charset="0"/>
                            </a:rPr>
                            <m:t>𝐶</m:t>
                          </m:r>
                        </m:e>
                        <m:sub>
                          <m:r>
                            <a:rPr lang="en-AU" sz="3600" i="1">
                              <a:latin typeface="Cambria Math" panose="02040503050406030204" pitchFamily="18" charset="0"/>
                            </a:rPr>
                            <m:t>𝑖</m:t>
                          </m:r>
                        </m:sub>
                      </m:sSub>
                      <m:r>
                        <a:rPr lang="en-AU" sz="3600" i="1">
                          <a:latin typeface="Cambria Math" panose="02040503050406030204" pitchFamily="18" charset="0"/>
                        </a:rPr>
                        <m:t>= </m:t>
                      </m:r>
                      <m:d>
                        <m:dPr>
                          <m:begChr m:val="{"/>
                          <m:endChr m:val="}"/>
                          <m:ctrlPr>
                            <a:rPr lang="en-AU" sz="3600" i="1">
                              <a:latin typeface="Cambria Math" panose="02040503050406030204" pitchFamily="18" charset="0"/>
                            </a:rPr>
                          </m:ctrlPr>
                        </m:dPr>
                        <m:e>
                          <m:m>
                            <m:mPr>
                              <m:mcs>
                                <m:mc>
                                  <m:mcPr>
                                    <m:count m:val="1"/>
                                    <m:mcJc m:val="center"/>
                                  </m:mcPr>
                                </m:mc>
                              </m:mcs>
                              <m:ctrlPr>
                                <a:rPr lang="en-AU" sz="3600" i="1">
                                  <a:latin typeface="Cambria Math" panose="02040503050406030204" pitchFamily="18" charset="0"/>
                                </a:rPr>
                              </m:ctrlPr>
                            </m:mPr>
                            <m:mr>
                              <m:e>
                                <m:func>
                                  <m:funcPr>
                                    <m:ctrlPr>
                                      <a:rPr lang="en-AU" sz="3600" b="0" i="1" smtClean="0">
                                        <a:latin typeface="Cambria Math" panose="02040503050406030204" pitchFamily="18" charset="0"/>
                                      </a:rPr>
                                    </m:ctrlPr>
                                  </m:funcPr>
                                  <m:fName>
                                    <m:sSub>
                                      <m:sSubPr>
                                        <m:ctrlPr>
                                          <a:rPr lang="en-AU" sz="3600" b="0" i="1" smtClean="0">
                                            <a:latin typeface="Cambria Math" panose="02040503050406030204" pitchFamily="18" charset="0"/>
                                          </a:rPr>
                                        </m:ctrlPr>
                                      </m:sSubPr>
                                      <m:e>
                                        <m:r>
                                          <m:rPr>
                                            <m:sty m:val="p"/>
                                            <m:brk m:alnAt="7"/>
                                          </m:rPr>
                                          <a:rPr lang="en-AU" sz="3600" b="0" i="0" smtClean="0">
                                            <a:latin typeface="Cambria Math" panose="02040503050406030204" pitchFamily="18" charset="0"/>
                                          </a:rPr>
                                          <m:t>log</m:t>
                                        </m:r>
                                      </m:e>
                                      <m:sub>
                                        <m:r>
                                          <m:rPr>
                                            <m:brk m:alnAt="7"/>
                                          </m:rPr>
                                          <a:rPr lang="en-AU" sz="3600" b="0" i="1" smtClean="0">
                                            <a:latin typeface="Cambria Math" panose="02040503050406030204" pitchFamily="18" charset="0"/>
                                          </a:rPr>
                                          <m:t>2</m:t>
                                        </m:r>
                                      </m:sub>
                                    </m:sSub>
                                  </m:fName>
                                  <m:e>
                                    <m:r>
                                      <a:rPr lang="en-AU" sz="3600" b="0" i="1" smtClean="0">
                                        <a:latin typeface="Cambria Math" panose="02040503050406030204" pitchFamily="18" charset="0"/>
                                      </a:rPr>
                                      <m:t>(</m:t>
                                    </m:r>
                                    <m:r>
                                      <a:rPr lang="en-AU" sz="3600" b="0" i="1" smtClean="0">
                                        <a:latin typeface="Cambria Math" panose="02040503050406030204" pitchFamily="18" charset="0"/>
                                      </a:rPr>
                                      <m:t>𝑖</m:t>
                                    </m:r>
                                    <m:r>
                                      <a:rPr lang="en-AU" sz="3600" b="0" i="1" smtClean="0">
                                        <a:latin typeface="Cambria Math" panose="02040503050406030204" pitchFamily="18" charset="0"/>
                                      </a:rPr>
                                      <m:t>+1)/</m:t>
                                    </m:r>
                                    <m:func>
                                      <m:funcPr>
                                        <m:ctrlPr>
                                          <a:rPr lang="en-AU" sz="3600" b="0" i="1" smtClean="0">
                                            <a:latin typeface="Cambria Math" panose="02040503050406030204" pitchFamily="18" charset="0"/>
                                          </a:rPr>
                                        </m:ctrlPr>
                                      </m:funcPr>
                                      <m:fName>
                                        <m:sSub>
                                          <m:sSubPr>
                                            <m:ctrlPr>
                                              <a:rPr lang="en-AU" sz="3600" b="0" i="1" smtClean="0">
                                                <a:latin typeface="Cambria Math" panose="02040503050406030204" pitchFamily="18" charset="0"/>
                                              </a:rPr>
                                            </m:ctrlPr>
                                          </m:sSubPr>
                                          <m:e>
                                            <m:r>
                                              <m:rPr>
                                                <m:sty m:val="p"/>
                                              </m:rPr>
                                              <a:rPr lang="en-AU" sz="3600" b="0" i="0" smtClean="0">
                                                <a:latin typeface="Cambria Math" panose="02040503050406030204" pitchFamily="18" charset="0"/>
                                              </a:rPr>
                                              <m:t>log</m:t>
                                            </m:r>
                                          </m:e>
                                          <m:sub>
                                            <m:r>
                                              <a:rPr lang="en-AU" sz="3600" b="0" i="1" smtClean="0">
                                                <a:latin typeface="Cambria Math" panose="02040503050406030204" pitchFamily="18" charset="0"/>
                                              </a:rPr>
                                              <m:t>2</m:t>
                                            </m:r>
                                          </m:sub>
                                        </m:sSub>
                                      </m:fName>
                                      <m:e>
                                        <m:r>
                                          <a:rPr lang="en-AU" sz="3600" b="0" i="1" smtClean="0">
                                            <a:latin typeface="Cambria Math" panose="02040503050406030204" pitchFamily="18" charset="0"/>
                                          </a:rPr>
                                          <m:t>(</m:t>
                                        </m:r>
                                        <m:r>
                                          <a:rPr lang="en-AU" sz="3600" b="0" i="1" smtClean="0">
                                            <a:latin typeface="Cambria Math" panose="02040503050406030204" pitchFamily="18" charset="0"/>
                                          </a:rPr>
                                          <m:t>𝑖</m:t>
                                        </m:r>
                                        <m:r>
                                          <a:rPr lang="en-AU" sz="3600" b="0" i="1" smtClean="0">
                                            <a:latin typeface="Cambria Math" panose="02040503050406030204" pitchFamily="18" charset="0"/>
                                          </a:rPr>
                                          <m:t>+2)</m:t>
                                        </m:r>
                                      </m:e>
                                    </m:func>
                                  </m:e>
                                </m:func>
                                <m:r>
                                  <a:rPr lang="en-AU" sz="3600" i="1">
                                    <a:latin typeface="Cambria Math" panose="02040503050406030204" pitchFamily="18" charset="0"/>
                                  </a:rPr>
                                  <m:t>, </m:t>
                                </m:r>
                                <m:r>
                                  <m:rPr>
                                    <m:nor/>
                                    <m:brk m:alnAt="7"/>
                                  </m:rPr>
                                  <a:rPr lang="en-AU" sz="3600">
                                    <a:latin typeface="Cambria Math" panose="02040503050406030204" pitchFamily="18" charset="0"/>
                                  </a:rPr>
                                  <m:t>i</m:t>
                                </m:r>
                                <m:r>
                                  <m:rPr>
                                    <m:nor/>
                                  </m:rPr>
                                  <a:rPr lang="en-AU" sz="3600">
                                    <a:latin typeface="Cambria Math" panose="02040503050406030204" pitchFamily="18" charset="0"/>
                                  </a:rPr>
                                  <m:t>f</m:t>
                                </m:r>
                                <m:r>
                                  <m:rPr>
                                    <m:brk m:alnAt="7"/>
                                  </m:rPr>
                                  <a:rPr lang="en-AU" sz="3600" i="1">
                                    <a:latin typeface="Cambria Math" panose="02040503050406030204" pitchFamily="18" charset="0"/>
                                  </a:rPr>
                                  <m:t> </m:t>
                                </m:r>
                                <m:r>
                                  <a:rPr lang="en-AU" sz="3600" b="0" i="1" smtClean="0">
                                    <a:latin typeface="Cambria Math" panose="02040503050406030204" pitchFamily="18" charset="0"/>
                                  </a:rPr>
                                  <m:t>𝑖</m:t>
                                </m:r>
                                <m:r>
                                  <a:rPr lang="en-AU" sz="3600" i="1">
                                    <a:latin typeface="Cambria Math" panose="02040503050406030204" pitchFamily="18" charset="0"/>
                                  </a:rPr>
                                  <m:t>&lt;</m:t>
                                </m:r>
                                <m:r>
                                  <a:rPr lang="en-AU" sz="3600" b="0" i="1" smtClean="0">
                                    <a:latin typeface="Cambria Math" panose="02040503050406030204" pitchFamily="18" charset="0"/>
                                  </a:rPr>
                                  <m:t>𝑘</m:t>
                                </m:r>
                              </m:e>
                            </m:mr>
                            <m:mr>
                              <m:e>
                                <m:r>
                                  <a:rPr lang="en-AU" sz="3600" i="1">
                                    <a:latin typeface="Cambria Math" panose="02040503050406030204" pitchFamily="18" charset="0"/>
                                  </a:rPr>
                                  <m:t>0, </m:t>
                                </m:r>
                                <m:r>
                                  <m:rPr>
                                    <m:nor/>
                                  </m:rPr>
                                  <a:rPr lang="en-AU" sz="3600">
                                    <a:latin typeface="Cambria Math" panose="02040503050406030204" pitchFamily="18" charset="0"/>
                                  </a:rPr>
                                  <m:t>otherwise</m:t>
                                </m:r>
                                <m:r>
                                  <m:rPr>
                                    <m:nor/>
                                  </m:rPr>
                                  <a:rPr lang="en-AU" sz="3600">
                                    <a:latin typeface="Cambria Math" panose="02040503050406030204" pitchFamily="18" charset="0"/>
                                  </a:rPr>
                                  <m:t> </m:t>
                                </m:r>
                              </m:e>
                            </m:mr>
                          </m:m>
                        </m:e>
                      </m:d>
                    </m:oMath>
                  </m:oMathPara>
                </a14:m>
                <a:endParaRPr lang="en-US" sz="3600" dirty="0"/>
              </a:p>
            </p:txBody>
          </p:sp>
        </mc:Choice>
        <mc:Fallback>
          <p:sp>
            <p:nvSpPr>
              <p:cNvPr id="4" name="Rectangle 3">
                <a:extLst>
                  <a:ext uri="{FF2B5EF4-FFF2-40B4-BE49-F238E27FC236}">
                    <a16:creationId xmlns:a16="http://schemas.microsoft.com/office/drawing/2014/main" id="{E53380BC-933C-D843-894D-966BFB87AC57}"/>
                  </a:ext>
                </a:extLst>
              </p:cNvPr>
              <p:cNvSpPr>
                <a:spLocks noRot="1" noChangeAspect="1" noMove="1" noResize="1" noEditPoints="1" noAdjustHandles="1" noChangeArrowheads="1" noChangeShapeType="1" noTextEdit="1"/>
              </p:cNvSpPr>
              <p:nvPr/>
            </p:nvSpPr>
            <p:spPr>
              <a:xfrm>
                <a:off x="2091504" y="2646438"/>
                <a:ext cx="8059579" cy="1119602"/>
              </a:xfrm>
              <a:prstGeom prst="rect">
                <a:avLst/>
              </a:prstGeom>
              <a:blipFill>
                <a:blip r:embed="rId3"/>
                <a:stretch>
                  <a:fillRect t="-2222" b="-17778"/>
                </a:stretch>
              </a:blipFill>
            </p:spPr>
            <p:txBody>
              <a:bodyPr/>
              <a:lstStyle/>
              <a:p>
                <a:r>
                  <a:rPr lang="en-US">
                    <a:noFill/>
                  </a:rPr>
                  <a:t> </a:t>
                </a:r>
              </a:p>
            </p:txBody>
          </p:sp>
        </mc:Fallback>
      </mc:AlternateContent>
    </p:spTree>
    <p:extLst>
      <p:ext uri="{BB962C8B-B14F-4D97-AF65-F5344CB8AC3E}">
        <p14:creationId xmlns:p14="http://schemas.microsoft.com/office/powerpoint/2010/main" val="31285831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C61D8-2CCD-DE4B-A419-D0A590F0F7B5}"/>
              </a:ext>
            </a:extLst>
          </p:cNvPr>
          <p:cNvSpPr>
            <a:spLocks noGrp="1"/>
          </p:cNvSpPr>
          <p:nvPr>
            <p:ph type="title"/>
          </p:nvPr>
        </p:nvSpPr>
        <p:spPr/>
        <p:txBody>
          <a:bodyPr/>
          <a:lstStyle/>
          <a:p>
            <a:r>
              <a:rPr lang="en-US" dirty="0"/>
              <a:t>Definitions of metrics – </a:t>
            </a:r>
            <a:r>
              <a:rPr lang="en-AU" dirty="0"/>
              <a:t>Average Precision</a:t>
            </a:r>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D239726-74F3-7549-B78C-F588F2B907AC}"/>
                  </a:ext>
                </a:extLst>
              </p:cNvPr>
              <p:cNvSpPr/>
              <p:nvPr/>
            </p:nvSpPr>
            <p:spPr>
              <a:xfrm>
                <a:off x="3657961" y="2595662"/>
                <a:ext cx="4876078" cy="1666675"/>
              </a:xfrm>
              <a:prstGeom prst="rect">
                <a:avLst/>
              </a:prstGeom>
            </p:spPr>
            <p:txBody>
              <a:bodyPr wrap="none">
                <a:spAutoFit/>
              </a:bodyPr>
              <a:lstStyle/>
              <a:p>
                <a14:m>
                  <m:oMath xmlns:m="http://schemas.openxmlformats.org/officeDocument/2006/math">
                    <m:sSub>
                      <m:sSubPr>
                        <m:ctrlPr>
                          <a:rPr lang="en-AU" sz="5400" i="1">
                            <a:latin typeface="Cambria Math" panose="02040503050406030204" pitchFamily="18" charset="0"/>
                          </a:rPr>
                        </m:ctrlPr>
                      </m:sSubPr>
                      <m:e>
                        <m:r>
                          <a:rPr lang="en-AU" sz="5400" i="1">
                            <a:latin typeface="Cambria Math" panose="02040503050406030204" pitchFamily="18" charset="0"/>
                          </a:rPr>
                          <m:t>𝐶</m:t>
                        </m:r>
                      </m:e>
                      <m:sub>
                        <m:r>
                          <a:rPr lang="en-AU" sz="5400" i="1">
                            <a:latin typeface="Cambria Math" panose="02040503050406030204" pitchFamily="18" charset="0"/>
                          </a:rPr>
                          <m:t>𝑖</m:t>
                        </m:r>
                      </m:sub>
                    </m:sSub>
                    <m:r>
                      <a:rPr lang="en-AU" sz="5400" i="1">
                        <a:latin typeface="Cambria Math" panose="02040503050406030204" pitchFamily="18" charset="0"/>
                      </a:rPr>
                      <m:t>=</m:t>
                    </m:r>
                  </m:oMath>
                </a14:m>
                <a:r>
                  <a:rPr lang="en-US" sz="5400" dirty="0"/>
                  <a:t> </a:t>
                </a:r>
                <a14:m>
                  <m:oMath xmlns:m="http://schemas.openxmlformats.org/officeDocument/2006/math">
                    <m:f>
                      <m:fPr>
                        <m:ctrlPr>
                          <a:rPr lang="en-US" sz="5400" i="1">
                            <a:latin typeface="Cambria Math" panose="02040503050406030204" pitchFamily="18" charset="0"/>
                          </a:rPr>
                        </m:ctrlPr>
                      </m:fPr>
                      <m:num>
                        <m:nary>
                          <m:naryPr>
                            <m:chr m:val="∑"/>
                            <m:supHide m:val="on"/>
                            <m:ctrlPr>
                              <a:rPr lang="en-AU" sz="5400" i="1">
                                <a:latin typeface="Cambria Math" panose="02040503050406030204" pitchFamily="18" charset="0"/>
                              </a:rPr>
                            </m:ctrlPr>
                          </m:naryPr>
                          <m:sub>
                            <m:r>
                              <m:rPr>
                                <m:brk m:alnAt="7"/>
                              </m:rPr>
                              <a:rPr lang="en-AU" sz="5400" i="1">
                                <a:latin typeface="Cambria Math" panose="02040503050406030204" pitchFamily="18" charset="0"/>
                              </a:rPr>
                              <m:t>𝑗</m:t>
                            </m:r>
                            <m:r>
                              <a:rPr lang="en-AU" sz="5400" i="1">
                                <a:latin typeface="Cambria Math" panose="02040503050406030204" pitchFamily="18" charset="0"/>
                              </a:rPr>
                              <m:t>=</m:t>
                            </m:r>
                            <m:r>
                              <a:rPr lang="en-AU" sz="5400" i="1">
                                <a:latin typeface="Cambria Math" panose="02040503050406030204" pitchFamily="18" charset="0"/>
                              </a:rPr>
                              <m:t>𝑖</m:t>
                            </m:r>
                            <m:r>
                              <a:rPr lang="en-AU" sz="5400" i="1">
                                <a:latin typeface="Cambria Math" panose="02040503050406030204" pitchFamily="18" charset="0"/>
                              </a:rPr>
                              <m:t>+1</m:t>
                            </m:r>
                          </m:sub>
                          <m:sup/>
                          <m:e>
                            <m:r>
                              <a:rPr lang="en-AU" sz="5400" i="1">
                                <a:latin typeface="Cambria Math" panose="02040503050406030204" pitchFamily="18" charset="0"/>
                              </a:rPr>
                              <m:t> (</m:t>
                            </m:r>
                            <m:sSub>
                              <m:sSubPr>
                                <m:ctrlPr>
                                  <a:rPr lang="en-AU" sz="5400" i="1">
                                    <a:latin typeface="Cambria Math" panose="02040503050406030204" pitchFamily="18" charset="0"/>
                                  </a:rPr>
                                </m:ctrlPr>
                              </m:sSubPr>
                              <m:e>
                                <m:r>
                                  <a:rPr lang="en-AU" sz="5400" i="1">
                                    <a:latin typeface="Cambria Math" panose="02040503050406030204" pitchFamily="18" charset="0"/>
                                  </a:rPr>
                                  <m:t>𝑟</m:t>
                                </m:r>
                              </m:e>
                              <m:sub>
                                <m:r>
                                  <a:rPr lang="en-AU" sz="5400" i="1">
                                    <a:latin typeface="Cambria Math" panose="02040503050406030204" pitchFamily="18" charset="0"/>
                                  </a:rPr>
                                  <m:t>𝑗</m:t>
                                </m:r>
                              </m:sub>
                            </m:sSub>
                            <m:r>
                              <a:rPr lang="en-AU" sz="5400" i="1">
                                <a:latin typeface="Cambria Math" panose="02040503050406030204" pitchFamily="18" charset="0"/>
                              </a:rPr>
                              <m:t>/</m:t>
                            </m:r>
                            <m:r>
                              <a:rPr lang="en-AU" sz="5400" i="1">
                                <a:latin typeface="Cambria Math" panose="02040503050406030204" pitchFamily="18" charset="0"/>
                              </a:rPr>
                              <m:t>𝑗</m:t>
                            </m:r>
                            <m:r>
                              <a:rPr lang="en-AU" sz="5400" i="1">
                                <a:latin typeface="Cambria Math" panose="02040503050406030204" pitchFamily="18" charset="0"/>
                              </a:rPr>
                              <m:t>)</m:t>
                            </m:r>
                          </m:e>
                        </m:nary>
                      </m:num>
                      <m:den>
                        <m:nary>
                          <m:naryPr>
                            <m:chr m:val="∑"/>
                            <m:supHide m:val="on"/>
                            <m:ctrlPr>
                              <a:rPr lang="en-AU" sz="5400" i="1">
                                <a:latin typeface="Cambria Math" panose="02040503050406030204" pitchFamily="18" charset="0"/>
                              </a:rPr>
                            </m:ctrlPr>
                          </m:naryPr>
                          <m:sub>
                            <m:r>
                              <m:rPr>
                                <m:brk m:alnAt="7"/>
                              </m:rPr>
                              <a:rPr lang="en-AU" sz="5400" i="1">
                                <a:latin typeface="Cambria Math" panose="02040503050406030204" pitchFamily="18" charset="0"/>
                              </a:rPr>
                              <m:t>𝑗</m:t>
                            </m:r>
                            <m:r>
                              <a:rPr lang="en-AU" sz="5400" i="1">
                                <a:latin typeface="Cambria Math" panose="02040503050406030204" pitchFamily="18" charset="0"/>
                              </a:rPr>
                              <m:t>=</m:t>
                            </m:r>
                            <m:r>
                              <a:rPr lang="en-AU" sz="5400" i="1">
                                <a:latin typeface="Cambria Math" panose="02040503050406030204" pitchFamily="18" charset="0"/>
                              </a:rPr>
                              <m:t>𝑖</m:t>
                            </m:r>
                          </m:sub>
                          <m:sup/>
                          <m:e>
                            <m:r>
                              <a:rPr lang="en-AU" sz="5400" i="1">
                                <a:latin typeface="Cambria Math" panose="02040503050406030204" pitchFamily="18" charset="0"/>
                              </a:rPr>
                              <m:t> (</m:t>
                            </m:r>
                            <m:f>
                              <m:fPr>
                                <m:type m:val="lin"/>
                                <m:ctrlPr>
                                  <a:rPr lang="en-AU" sz="5400" i="1">
                                    <a:latin typeface="Cambria Math" panose="02040503050406030204" pitchFamily="18" charset="0"/>
                                  </a:rPr>
                                </m:ctrlPr>
                              </m:fPr>
                              <m:num>
                                <m:sSub>
                                  <m:sSubPr>
                                    <m:ctrlPr>
                                      <a:rPr lang="en-AU" sz="5400" i="1">
                                        <a:latin typeface="Cambria Math" panose="02040503050406030204" pitchFamily="18" charset="0"/>
                                      </a:rPr>
                                    </m:ctrlPr>
                                  </m:sSubPr>
                                  <m:e>
                                    <m:r>
                                      <a:rPr lang="en-AU" sz="5400" i="1">
                                        <a:latin typeface="Cambria Math" panose="02040503050406030204" pitchFamily="18" charset="0"/>
                                      </a:rPr>
                                      <m:t>𝑟</m:t>
                                    </m:r>
                                  </m:e>
                                  <m:sub>
                                    <m:r>
                                      <a:rPr lang="en-AU" sz="5400" i="1">
                                        <a:latin typeface="Cambria Math" panose="02040503050406030204" pitchFamily="18" charset="0"/>
                                      </a:rPr>
                                      <m:t>𝑗</m:t>
                                    </m:r>
                                  </m:sub>
                                </m:sSub>
                              </m:num>
                              <m:den>
                                <m:r>
                                  <a:rPr lang="en-AU" sz="5400" i="1">
                                    <a:latin typeface="Cambria Math" panose="02040503050406030204" pitchFamily="18" charset="0"/>
                                  </a:rPr>
                                  <m:t>𝑗</m:t>
                                </m:r>
                              </m:den>
                            </m:f>
                            <m:r>
                              <a:rPr lang="en-AU" sz="5400" i="1">
                                <a:latin typeface="Cambria Math" panose="02040503050406030204" pitchFamily="18" charset="0"/>
                              </a:rPr>
                              <m:t>)</m:t>
                            </m:r>
                          </m:e>
                        </m:nary>
                      </m:den>
                    </m:f>
                  </m:oMath>
                </a14:m>
                <a:endParaRPr lang="en-US" sz="5400" dirty="0"/>
              </a:p>
            </p:txBody>
          </p:sp>
        </mc:Choice>
        <mc:Fallback xmlns="">
          <p:sp>
            <p:nvSpPr>
              <p:cNvPr id="4" name="Rectangle 3">
                <a:extLst>
                  <a:ext uri="{FF2B5EF4-FFF2-40B4-BE49-F238E27FC236}">
                    <a16:creationId xmlns:a16="http://schemas.microsoft.com/office/drawing/2014/main" id="{9D239726-74F3-7549-B78C-F588F2B907AC}"/>
                  </a:ext>
                </a:extLst>
              </p:cNvPr>
              <p:cNvSpPr>
                <a:spLocks noRot="1" noChangeAspect="1" noMove="1" noResize="1" noEditPoints="1" noAdjustHandles="1" noChangeArrowheads="1" noChangeShapeType="1" noTextEdit="1"/>
              </p:cNvSpPr>
              <p:nvPr/>
            </p:nvSpPr>
            <p:spPr>
              <a:xfrm>
                <a:off x="3657961" y="2595662"/>
                <a:ext cx="4876078" cy="1666675"/>
              </a:xfrm>
              <a:prstGeom prst="rect">
                <a:avLst/>
              </a:prstGeom>
              <a:blipFill>
                <a:blip r:embed="rId2"/>
                <a:stretch>
                  <a:fillRect l="-3125" t="-56818" r="-1823" b="-78788"/>
                </a:stretch>
              </a:blipFill>
            </p:spPr>
            <p:txBody>
              <a:bodyPr/>
              <a:lstStyle/>
              <a:p>
                <a:r>
                  <a:rPr lang="en-US">
                    <a:noFill/>
                  </a:rPr>
                  <a:t> </a:t>
                </a:r>
              </a:p>
            </p:txBody>
          </p:sp>
        </mc:Fallback>
      </mc:AlternateContent>
    </p:spTree>
    <p:extLst>
      <p:ext uri="{BB962C8B-B14F-4D97-AF65-F5344CB8AC3E}">
        <p14:creationId xmlns:p14="http://schemas.microsoft.com/office/powerpoint/2010/main" val="41662846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C61D8-2CCD-DE4B-A419-D0A590F0F7B5}"/>
              </a:ext>
            </a:extLst>
          </p:cNvPr>
          <p:cNvSpPr>
            <a:spLocks noGrp="1"/>
          </p:cNvSpPr>
          <p:nvPr>
            <p:ph type="title"/>
          </p:nvPr>
        </p:nvSpPr>
        <p:spPr/>
        <p:txBody>
          <a:bodyPr/>
          <a:lstStyle/>
          <a:p>
            <a:r>
              <a:rPr lang="en-US" dirty="0"/>
              <a:t>Definitions of metrics – INSQ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E1E24E-7B92-354D-B6D7-0EAB86996974}"/>
                  </a:ext>
                </a:extLst>
              </p:cNvPr>
              <p:cNvSpPr>
                <a:spLocks noGrp="1"/>
              </p:cNvSpPr>
              <p:nvPr>
                <p:ph idx="1"/>
              </p:nvPr>
            </p:nvSpPr>
            <p:spPr>
              <a:xfrm>
                <a:off x="3220452" y="2213809"/>
                <a:ext cx="5257800" cy="2747963"/>
              </a:xfrm>
            </p:spPr>
            <p:txBody>
              <a:bodyPr>
                <a:normAutofit/>
              </a:bodyPr>
              <a:lstStyle/>
              <a:p>
                <a:pPr marL="0" indent="0">
                  <a:buNone/>
                </a:pPr>
                <a:endParaRPr lang="en-US" sz="3600" dirty="0"/>
              </a:p>
              <a:p>
                <a:pPr marL="0" indent="0">
                  <a:buNone/>
                </a:pPr>
                <a14:m>
                  <m:oMathPara xmlns:m="http://schemas.openxmlformats.org/officeDocument/2006/math">
                    <m:oMathParaPr>
                      <m:jc m:val="centerGroup"/>
                    </m:oMathParaPr>
                    <m:oMath xmlns:m="http://schemas.openxmlformats.org/officeDocument/2006/math">
                      <m:sSub>
                        <m:sSubPr>
                          <m:ctrlPr>
                            <a:rPr lang="en-AU" sz="4400" b="0" i="1" smtClean="0">
                              <a:latin typeface="Cambria Math" panose="02040503050406030204" pitchFamily="18" charset="0"/>
                            </a:rPr>
                          </m:ctrlPr>
                        </m:sSubPr>
                        <m:e>
                          <m:r>
                            <a:rPr lang="en-AU" sz="4400" b="0" i="1" smtClean="0">
                              <a:latin typeface="Cambria Math" panose="02040503050406030204" pitchFamily="18" charset="0"/>
                            </a:rPr>
                            <m:t>𝐶</m:t>
                          </m:r>
                        </m:e>
                        <m:sub>
                          <m:r>
                            <a:rPr lang="en-AU" sz="4400" b="0" i="1" smtClean="0">
                              <a:latin typeface="Cambria Math" panose="02040503050406030204" pitchFamily="18" charset="0"/>
                            </a:rPr>
                            <m:t>𝑖</m:t>
                          </m:r>
                        </m:sub>
                      </m:sSub>
                      <m:r>
                        <a:rPr lang="en-AU" sz="4400" b="0" i="1" smtClean="0">
                          <a:latin typeface="Cambria Math" panose="02040503050406030204" pitchFamily="18" charset="0"/>
                        </a:rPr>
                        <m:t>=</m:t>
                      </m:r>
                      <m:f>
                        <m:fPr>
                          <m:ctrlPr>
                            <a:rPr lang="en-AU" sz="4400" b="0" i="1" smtClean="0">
                              <a:latin typeface="Cambria Math" panose="02040503050406030204" pitchFamily="18" charset="0"/>
                            </a:rPr>
                          </m:ctrlPr>
                        </m:fPr>
                        <m:num>
                          <m:sSup>
                            <m:sSupPr>
                              <m:ctrlPr>
                                <a:rPr lang="en-AU" sz="4400" b="0" i="1" smtClean="0">
                                  <a:latin typeface="Cambria Math" panose="02040503050406030204" pitchFamily="18" charset="0"/>
                                </a:rPr>
                              </m:ctrlPr>
                            </m:sSupPr>
                            <m:e>
                              <m:d>
                                <m:dPr>
                                  <m:ctrlPr>
                                    <a:rPr lang="en-AU" sz="4400" b="0" i="1" smtClean="0">
                                      <a:latin typeface="Cambria Math" panose="02040503050406030204" pitchFamily="18" charset="0"/>
                                    </a:rPr>
                                  </m:ctrlPr>
                                </m:dPr>
                                <m:e>
                                  <m:r>
                                    <a:rPr lang="en-AU" sz="4400" b="0" i="1" smtClean="0">
                                      <a:latin typeface="Cambria Math" panose="02040503050406030204" pitchFamily="18" charset="0"/>
                                    </a:rPr>
                                    <m:t>𝑖</m:t>
                                  </m:r>
                                  <m:r>
                                    <a:rPr lang="en-AU" sz="4400" b="0" i="1" smtClean="0">
                                      <a:latin typeface="Cambria Math" panose="02040503050406030204" pitchFamily="18" charset="0"/>
                                    </a:rPr>
                                    <m:t>+2</m:t>
                                  </m:r>
                                  <m:r>
                                    <a:rPr lang="en-AU" sz="4400" b="0" i="1" smtClean="0">
                                      <a:latin typeface="Cambria Math" panose="02040503050406030204" pitchFamily="18" charset="0"/>
                                    </a:rPr>
                                    <m:t>𝑇</m:t>
                                  </m:r>
                                  <m:r>
                                    <a:rPr lang="en-AU" sz="4400" b="0" i="1" smtClean="0">
                                      <a:latin typeface="Cambria Math" panose="02040503050406030204" pitchFamily="18" charset="0"/>
                                    </a:rPr>
                                    <m:t>−1</m:t>
                                  </m:r>
                                </m:e>
                              </m:d>
                            </m:e>
                            <m:sup>
                              <m:r>
                                <a:rPr lang="en-AU" sz="4400" b="0" i="1" smtClean="0">
                                  <a:latin typeface="Cambria Math" panose="02040503050406030204" pitchFamily="18" charset="0"/>
                                </a:rPr>
                                <m:t>2</m:t>
                              </m:r>
                            </m:sup>
                          </m:sSup>
                        </m:num>
                        <m:den>
                          <m:sSup>
                            <m:sSupPr>
                              <m:ctrlPr>
                                <a:rPr lang="en-AU" sz="4400" b="0" i="1" smtClean="0">
                                  <a:latin typeface="Cambria Math" panose="02040503050406030204" pitchFamily="18" charset="0"/>
                                </a:rPr>
                              </m:ctrlPr>
                            </m:sSupPr>
                            <m:e>
                              <m:d>
                                <m:dPr>
                                  <m:ctrlPr>
                                    <a:rPr lang="en-AU" sz="4400" b="0" i="1" smtClean="0">
                                      <a:latin typeface="Cambria Math" panose="02040503050406030204" pitchFamily="18" charset="0"/>
                                    </a:rPr>
                                  </m:ctrlPr>
                                </m:dPr>
                                <m:e>
                                  <m:r>
                                    <a:rPr lang="en-AU" sz="4400" b="0" i="1" smtClean="0">
                                      <a:latin typeface="Cambria Math" panose="02040503050406030204" pitchFamily="18" charset="0"/>
                                    </a:rPr>
                                    <m:t>𝑖</m:t>
                                  </m:r>
                                  <m:r>
                                    <a:rPr lang="en-AU" sz="4400" b="0" i="1" smtClean="0">
                                      <a:latin typeface="Cambria Math" panose="02040503050406030204" pitchFamily="18" charset="0"/>
                                    </a:rPr>
                                    <m:t>+2</m:t>
                                  </m:r>
                                  <m:r>
                                    <a:rPr lang="en-AU" sz="4400" b="0" i="1" smtClean="0">
                                      <a:latin typeface="Cambria Math" panose="02040503050406030204" pitchFamily="18" charset="0"/>
                                    </a:rPr>
                                    <m:t>𝑇</m:t>
                                  </m:r>
                                </m:e>
                              </m:d>
                            </m:e>
                            <m:sup>
                              <m:r>
                                <a:rPr lang="en-AU" sz="4400" b="0" i="1" smtClean="0">
                                  <a:latin typeface="Cambria Math" panose="02040503050406030204" pitchFamily="18" charset="0"/>
                                </a:rPr>
                                <m:t>2</m:t>
                              </m:r>
                            </m:sup>
                          </m:sSup>
                        </m:den>
                      </m:f>
                    </m:oMath>
                  </m:oMathPara>
                </a14:m>
                <a:endParaRPr lang="en-US" sz="3600" dirty="0"/>
              </a:p>
            </p:txBody>
          </p:sp>
        </mc:Choice>
        <mc:Fallback xmlns="">
          <p:sp>
            <p:nvSpPr>
              <p:cNvPr id="3" name="Content Placeholder 2">
                <a:extLst>
                  <a:ext uri="{FF2B5EF4-FFF2-40B4-BE49-F238E27FC236}">
                    <a16:creationId xmlns:a16="http://schemas.microsoft.com/office/drawing/2014/main" id="{02E1E24E-7B92-354D-B6D7-0EAB86996974}"/>
                  </a:ext>
                </a:extLst>
              </p:cNvPr>
              <p:cNvSpPr>
                <a:spLocks noGrp="1" noRot="1" noChangeAspect="1" noMove="1" noResize="1" noEditPoints="1" noAdjustHandles="1" noChangeArrowheads="1" noChangeShapeType="1" noTextEdit="1"/>
              </p:cNvSpPr>
              <p:nvPr>
                <p:ph idx="1"/>
              </p:nvPr>
            </p:nvSpPr>
            <p:spPr>
              <a:xfrm>
                <a:off x="3220452" y="2213809"/>
                <a:ext cx="5257800" cy="2747963"/>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4E362EF-4849-2C4A-8678-FA754B501563}"/>
                  </a:ext>
                </a:extLst>
              </p:cNvPr>
              <p:cNvSpPr txBox="1"/>
              <p:nvPr/>
            </p:nvSpPr>
            <p:spPr>
              <a:xfrm>
                <a:off x="1118933" y="5245768"/>
                <a:ext cx="8143511" cy="523220"/>
              </a:xfrm>
              <a:prstGeom prst="rect">
                <a:avLst/>
              </a:prstGeom>
              <a:noFill/>
            </p:spPr>
            <p:txBody>
              <a:bodyPr wrap="none" rtlCol="0">
                <a:spAutoFit/>
              </a:bodyPr>
              <a:lstStyle/>
              <a:p>
                <a:r>
                  <a:rPr lang="en-US" sz="2800" dirty="0"/>
                  <a:t>where </a:t>
                </a:r>
                <a14:m>
                  <m:oMath xmlns:m="http://schemas.openxmlformats.org/officeDocument/2006/math">
                    <m:r>
                      <a:rPr lang="en-AU" sz="2800" b="0" i="1" smtClean="0">
                        <a:latin typeface="Cambria Math" panose="02040503050406030204" pitchFamily="18" charset="0"/>
                      </a:rPr>
                      <m:t>𝑇</m:t>
                    </m:r>
                  </m:oMath>
                </a14:m>
                <a:r>
                  <a:rPr lang="en-US" sz="2800" dirty="0"/>
                  <a:t> is the user’s retrieval goal, measured in “</a:t>
                </a:r>
                <a:r>
                  <a:rPr lang="en-US" sz="2800" dirty="0" err="1"/>
                  <a:t>rels</a:t>
                </a:r>
                <a:r>
                  <a:rPr lang="en-US" sz="2800" dirty="0"/>
                  <a:t>”.</a:t>
                </a:r>
              </a:p>
            </p:txBody>
          </p:sp>
        </mc:Choice>
        <mc:Fallback xmlns="">
          <p:sp>
            <p:nvSpPr>
              <p:cNvPr id="4" name="TextBox 3">
                <a:extLst>
                  <a:ext uri="{FF2B5EF4-FFF2-40B4-BE49-F238E27FC236}">
                    <a16:creationId xmlns:a16="http://schemas.microsoft.com/office/drawing/2014/main" id="{24E362EF-4849-2C4A-8678-FA754B501563}"/>
                  </a:ext>
                </a:extLst>
              </p:cNvPr>
              <p:cNvSpPr txBox="1">
                <a:spLocks noRot="1" noChangeAspect="1" noMove="1" noResize="1" noEditPoints="1" noAdjustHandles="1" noChangeArrowheads="1" noChangeShapeType="1" noTextEdit="1"/>
              </p:cNvSpPr>
              <p:nvPr/>
            </p:nvSpPr>
            <p:spPr>
              <a:xfrm>
                <a:off x="1118933" y="5245768"/>
                <a:ext cx="8143511" cy="523220"/>
              </a:xfrm>
              <a:prstGeom prst="rect">
                <a:avLst/>
              </a:prstGeom>
              <a:blipFill>
                <a:blip r:embed="rId3"/>
                <a:stretch>
                  <a:fillRect l="-1402" t="-9524" r="-467" b="-30952"/>
                </a:stretch>
              </a:blipFill>
            </p:spPr>
            <p:txBody>
              <a:bodyPr/>
              <a:lstStyle/>
              <a:p>
                <a:r>
                  <a:rPr lang="en-US">
                    <a:noFill/>
                  </a:rPr>
                  <a:t> </a:t>
                </a:r>
              </a:p>
            </p:txBody>
          </p:sp>
        </mc:Fallback>
      </mc:AlternateContent>
    </p:spTree>
    <p:extLst>
      <p:ext uri="{BB962C8B-B14F-4D97-AF65-F5344CB8AC3E}">
        <p14:creationId xmlns:p14="http://schemas.microsoft.com/office/powerpoint/2010/main" val="42798184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C61D8-2CCD-DE4B-A419-D0A590F0F7B5}"/>
              </a:ext>
            </a:extLst>
          </p:cNvPr>
          <p:cNvSpPr>
            <a:spLocks noGrp="1"/>
          </p:cNvSpPr>
          <p:nvPr>
            <p:ph type="title"/>
          </p:nvPr>
        </p:nvSpPr>
        <p:spPr/>
        <p:txBody>
          <a:bodyPr/>
          <a:lstStyle/>
          <a:p>
            <a:r>
              <a:rPr lang="en-US" dirty="0"/>
              <a:t>Definitions of metrics – INST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E1E24E-7B92-354D-B6D7-0EAB86996974}"/>
                  </a:ext>
                </a:extLst>
              </p:cNvPr>
              <p:cNvSpPr>
                <a:spLocks noGrp="1"/>
              </p:cNvSpPr>
              <p:nvPr>
                <p:ph idx="1"/>
              </p:nvPr>
            </p:nvSpPr>
            <p:spPr>
              <a:xfrm>
                <a:off x="2129589" y="2213809"/>
                <a:ext cx="6348663" cy="2747963"/>
              </a:xfrm>
            </p:spPr>
            <p:txBody>
              <a:bodyPr>
                <a:normAutofit/>
              </a:bodyPr>
              <a:lstStyle/>
              <a:p>
                <a:pPr marL="0" indent="0">
                  <a:buNone/>
                </a:pPr>
                <a:endParaRPr lang="en-US" sz="3600" dirty="0"/>
              </a:p>
              <a:p>
                <a:pPr marL="0" indent="0">
                  <a:buNone/>
                </a:pPr>
                <a14:m>
                  <m:oMathPara xmlns:m="http://schemas.openxmlformats.org/officeDocument/2006/math">
                    <m:oMathParaPr>
                      <m:jc m:val="centerGroup"/>
                    </m:oMathParaPr>
                    <m:oMath xmlns:m="http://schemas.openxmlformats.org/officeDocument/2006/math">
                      <m:sSub>
                        <m:sSubPr>
                          <m:ctrlPr>
                            <a:rPr lang="en-AU" sz="4400" b="0" i="1" smtClean="0">
                              <a:latin typeface="Cambria Math" panose="02040503050406030204" pitchFamily="18" charset="0"/>
                            </a:rPr>
                          </m:ctrlPr>
                        </m:sSubPr>
                        <m:e>
                          <m:r>
                            <a:rPr lang="en-AU" sz="4400" b="0" i="1" smtClean="0">
                              <a:latin typeface="Cambria Math" panose="02040503050406030204" pitchFamily="18" charset="0"/>
                            </a:rPr>
                            <m:t>𝐶</m:t>
                          </m:r>
                        </m:e>
                        <m:sub>
                          <m:r>
                            <a:rPr lang="en-AU" sz="4400" b="0" i="1" smtClean="0">
                              <a:latin typeface="Cambria Math" panose="02040503050406030204" pitchFamily="18" charset="0"/>
                            </a:rPr>
                            <m:t>𝑖</m:t>
                          </m:r>
                        </m:sub>
                      </m:sSub>
                      <m:r>
                        <a:rPr lang="en-AU" sz="4400" b="0" i="1" smtClean="0">
                          <a:latin typeface="Cambria Math" panose="02040503050406030204" pitchFamily="18" charset="0"/>
                        </a:rPr>
                        <m:t>=</m:t>
                      </m:r>
                      <m:f>
                        <m:fPr>
                          <m:ctrlPr>
                            <a:rPr lang="en-AU" sz="4400" b="0" i="1" smtClean="0">
                              <a:latin typeface="Cambria Math" panose="02040503050406030204" pitchFamily="18" charset="0"/>
                            </a:rPr>
                          </m:ctrlPr>
                        </m:fPr>
                        <m:num>
                          <m:sSup>
                            <m:sSupPr>
                              <m:ctrlPr>
                                <a:rPr lang="en-AU" sz="4400" b="0" i="1" smtClean="0">
                                  <a:latin typeface="Cambria Math" panose="02040503050406030204" pitchFamily="18" charset="0"/>
                                </a:rPr>
                              </m:ctrlPr>
                            </m:sSupPr>
                            <m:e>
                              <m:d>
                                <m:dPr>
                                  <m:ctrlPr>
                                    <a:rPr lang="en-AU" sz="4400" b="0" i="1" smtClean="0">
                                      <a:latin typeface="Cambria Math" panose="02040503050406030204" pitchFamily="18" charset="0"/>
                                    </a:rPr>
                                  </m:ctrlPr>
                                </m:dPr>
                                <m:e>
                                  <m:r>
                                    <a:rPr lang="en-AU" sz="4400" b="0" i="1" smtClean="0">
                                      <a:latin typeface="Cambria Math" panose="02040503050406030204" pitchFamily="18" charset="0"/>
                                    </a:rPr>
                                    <m:t>𝑖</m:t>
                                  </m:r>
                                  <m:r>
                                    <a:rPr lang="en-AU" sz="4400" b="0" i="1" smtClean="0">
                                      <a:latin typeface="Cambria Math" panose="02040503050406030204" pitchFamily="18" charset="0"/>
                                    </a:rPr>
                                    <m:t>+</m:t>
                                  </m:r>
                                  <m:r>
                                    <a:rPr lang="en-AU" sz="4400" b="0" i="1" smtClean="0">
                                      <a:latin typeface="Cambria Math" panose="02040503050406030204" pitchFamily="18" charset="0"/>
                                    </a:rPr>
                                    <m:t>𝑇</m:t>
                                  </m:r>
                                  <m:r>
                                    <a:rPr lang="en-AU" sz="4400" b="0" i="1" smtClean="0">
                                      <a:latin typeface="Cambria Math" panose="02040503050406030204" pitchFamily="18" charset="0"/>
                                    </a:rPr>
                                    <m:t>+</m:t>
                                  </m:r>
                                  <m:sSub>
                                    <m:sSubPr>
                                      <m:ctrlPr>
                                        <a:rPr lang="en-AU" sz="4400" b="0" i="1" smtClean="0">
                                          <a:latin typeface="Cambria Math" panose="02040503050406030204" pitchFamily="18" charset="0"/>
                                        </a:rPr>
                                      </m:ctrlPr>
                                    </m:sSubPr>
                                    <m:e>
                                      <m:r>
                                        <a:rPr lang="en-AU" sz="4400" b="0" i="1" smtClean="0">
                                          <a:latin typeface="Cambria Math" panose="02040503050406030204" pitchFamily="18" charset="0"/>
                                        </a:rPr>
                                        <m:t>𝑇</m:t>
                                      </m:r>
                                    </m:e>
                                    <m:sub>
                                      <m:r>
                                        <a:rPr lang="en-AU" sz="4400" b="0" i="1" smtClean="0">
                                          <a:latin typeface="Cambria Math" panose="02040503050406030204" pitchFamily="18" charset="0"/>
                                        </a:rPr>
                                        <m:t>𝑖</m:t>
                                      </m:r>
                                    </m:sub>
                                  </m:sSub>
                                  <m:r>
                                    <a:rPr lang="en-AU" sz="4400" b="0" i="1" smtClean="0">
                                      <a:latin typeface="Cambria Math" panose="02040503050406030204" pitchFamily="18" charset="0"/>
                                    </a:rPr>
                                    <m:t>−1</m:t>
                                  </m:r>
                                </m:e>
                              </m:d>
                            </m:e>
                            <m:sup>
                              <m:r>
                                <a:rPr lang="en-AU" sz="4400" b="0" i="1" smtClean="0">
                                  <a:latin typeface="Cambria Math" panose="02040503050406030204" pitchFamily="18" charset="0"/>
                                </a:rPr>
                                <m:t>2</m:t>
                              </m:r>
                            </m:sup>
                          </m:sSup>
                        </m:num>
                        <m:den>
                          <m:sSup>
                            <m:sSupPr>
                              <m:ctrlPr>
                                <a:rPr lang="en-AU" sz="4400" b="0" i="1" smtClean="0">
                                  <a:latin typeface="Cambria Math" panose="02040503050406030204" pitchFamily="18" charset="0"/>
                                </a:rPr>
                              </m:ctrlPr>
                            </m:sSupPr>
                            <m:e>
                              <m:d>
                                <m:dPr>
                                  <m:ctrlPr>
                                    <a:rPr lang="en-AU" sz="4400" b="0" i="1" smtClean="0">
                                      <a:latin typeface="Cambria Math" panose="02040503050406030204" pitchFamily="18" charset="0"/>
                                    </a:rPr>
                                  </m:ctrlPr>
                                </m:dPr>
                                <m:e>
                                  <m:r>
                                    <a:rPr lang="en-AU" sz="4400" b="0" i="1" smtClean="0">
                                      <a:latin typeface="Cambria Math" panose="02040503050406030204" pitchFamily="18" charset="0"/>
                                    </a:rPr>
                                    <m:t>𝑖</m:t>
                                  </m:r>
                                  <m:r>
                                    <a:rPr lang="en-AU" sz="4400" b="0" i="1" smtClean="0">
                                      <a:latin typeface="Cambria Math" panose="02040503050406030204" pitchFamily="18" charset="0"/>
                                    </a:rPr>
                                    <m:t>+</m:t>
                                  </m:r>
                                  <m:r>
                                    <a:rPr lang="en-AU" sz="4400" b="0" i="1" smtClean="0">
                                      <a:latin typeface="Cambria Math" panose="02040503050406030204" pitchFamily="18" charset="0"/>
                                    </a:rPr>
                                    <m:t>𝑇</m:t>
                                  </m:r>
                                  <m:r>
                                    <a:rPr lang="en-AU" sz="4400" b="0" i="1" smtClean="0">
                                      <a:latin typeface="Cambria Math" panose="02040503050406030204" pitchFamily="18" charset="0"/>
                                    </a:rPr>
                                    <m:t>+</m:t>
                                  </m:r>
                                  <m:sSub>
                                    <m:sSubPr>
                                      <m:ctrlPr>
                                        <a:rPr lang="en-AU" sz="4400" b="0" i="1" smtClean="0">
                                          <a:latin typeface="Cambria Math" panose="02040503050406030204" pitchFamily="18" charset="0"/>
                                        </a:rPr>
                                      </m:ctrlPr>
                                    </m:sSubPr>
                                    <m:e>
                                      <m:r>
                                        <a:rPr lang="en-AU" sz="4400" b="0" i="1" smtClean="0">
                                          <a:latin typeface="Cambria Math" panose="02040503050406030204" pitchFamily="18" charset="0"/>
                                        </a:rPr>
                                        <m:t>𝑇</m:t>
                                      </m:r>
                                    </m:e>
                                    <m:sub>
                                      <m:r>
                                        <a:rPr lang="en-AU" sz="4400" b="0" i="1" smtClean="0">
                                          <a:latin typeface="Cambria Math" panose="02040503050406030204" pitchFamily="18" charset="0"/>
                                        </a:rPr>
                                        <m:t>𝑖</m:t>
                                      </m:r>
                                    </m:sub>
                                  </m:sSub>
                                </m:e>
                              </m:d>
                            </m:e>
                            <m:sup>
                              <m:r>
                                <a:rPr lang="en-AU" sz="4400" b="0" i="1" smtClean="0">
                                  <a:latin typeface="Cambria Math" panose="02040503050406030204" pitchFamily="18" charset="0"/>
                                </a:rPr>
                                <m:t>2</m:t>
                              </m:r>
                            </m:sup>
                          </m:sSup>
                        </m:den>
                      </m:f>
                    </m:oMath>
                  </m:oMathPara>
                </a14:m>
                <a:endParaRPr lang="en-US" sz="3600" dirty="0"/>
              </a:p>
            </p:txBody>
          </p:sp>
        </mc:Choice>
        <mc:Fallback xmlns="">
          <p:sp>
            <p:nvSpPr>
              <p:cNvPr id="3" name="Content Placeholder 2">
                <a:extLst>
                  <a:ext uri="{FF2B5EF4-FFF2-40B4-BE49-F238E27FC236}">
                    <a16:creationId xmlns:a16="http://schemas.microsoft.com/office/drawing/2014/main" id="{02E1E24E-7B92-354D-B6D7-0EAB86996974}"/>
                  </a:ext>
                </a:extLst>
              </p:cNvPr>
              <p:cNvSpPr>
                <a:spLocks noGrp="1" noRot="1" noChangeAspect="1" noMove="1" noResize="1" noEditPoints="1" noAdjustHandles="1" noChangeArrowheads="1" noChangeShapeType="1" noTextEdit="1"/>
              </p:cNvSpPr>
              <p:nvPr>
                <p:ph idx="1"/>
              </p:nvPr>
            </p:nvSpPr>
            <p:spPr>
              <a:xfrm>
                <a:off x="2129589" y="2213809"/>
                <a:ext cx="6348663" cy="2747963"/>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D56C338-CF3D-BA47-8976-B5701B0D03B0}"/>
                  </a:ext>
                </a:extLst>
              </p:cNvPr>
              <p:cNvSpPr txBox="1"/>
              <p:nvPr/>
            </p:nvSpPr>
            <p:spPr>
              <a:xfrm>
                <a:off x="1118933" y="5245768"/>
                <a:ext cx="10234867" cy="954107"/>
              </a:xfrm>
              <a:prstGeom prst="rect">
                <a:avLst/>
              </a:prstGeom>
              <a:noFill/>
            </p:spPr>
            <p:txBody>
              <a:bodyPr wrap="square" rtlCol="0">
                <a:spAutoFit/>
              </a:bodyPr>
              <a:lstStyle/>
              <a:p>
                <a:r>
                  <a:rPr lang="en-US" sz="2800" dirty="0"/>
                  <a:t>where </a:t>
                </a:r>
                <a14:m>
                  <m:oMath xmlns:m="http://schemas.openxmlformats.org/officeDocument/2006/math">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𝑇</m:t>
                        </m:r>
                      </m:e>
                      <m:sub>
                        <m:r>
                          <a:rPr lang="en-AU" sz="2800" b="0" i="1" smtClean="0">
                            <a:latin typeface="Cambria Math" panose="02040503050406030204" pitchFamily="18" charset="0"/>
                          </a:rPr>
                          <m:t>𝑖</m:t>
                        </m:r>
                      </m:sub>
                    </m:sSub>
                  </m:oMath>
                </a14:m>
                <a:r>
                  <a:rPr lang="en-US" sz="2800" dirty="0"/>
                  <a:t> is the user’s remaining retrieval goal after </a:t>
                </a:r>
                <a14:m>
                  <m:oMath xmlns:m="http://schemas.openxmlformats.org/officeDocument/2006/math">
                    <m:r>
                      <a:rPr lang="en-AU" sz="2800" i="1">
                        <a:latin typeface="Cambria Math" panose="02040503050406030204" pitchFamily="18" charset="0"/>
                      </a:rPr>
                      <m:t>𝑖</m:t>
                    </m:r>
                  </m:oMath>
                </a14:m>
                <a:r>
                  <a:rPr lang="en-US" sz="2800" dirty="0"/>
                  <a:t> documents have been viewed, also measured in “</a:t>
                </a:r>
                <a:r>
                  <a:rPr lang="en-US" sz="2800" dirty="0" err="1"/>
                  <a:t>rels</a:t>
                </a:r>
                <a:r>
                  <a:rPr lang="en-US" sz="2800" dirty="0"/>
                  <a:t>”.</a:t>
                </a:r>
              </a:p>
            </p:txBody>
          </p:sp>
        </mc:Choice>
        <mc:Fallback xmlns="">
          <p:sp>
            <p:nvSpPr>
              <p:cNvPr id="4" name="TextBox 3">
                <a:extLst>
                  <a:ext uri="{FF2B5EF4-FFF2-40B4-BE49-F238E27FC236}">
                    <a16:creationId xmlns:a16="http://schemas.microsoft.com/office/drawing/2014/main" id="{FD56C338-CF3D-BA47-8976-B5701B0D03B0}"/>
                  </a:ext>
                </a:extLst>
              </p:cNvPr>
              <p:cNvSpPr txBox="1">
                <a:spLocks noRot="1" noChangeAspect="1" noMove="1" noResize="1" noEditPoints="1" noAdjustHandles="1" noChangeArrowheads="1" noChangeShapeType="1" noTextEdit="1"/>
              </p:cNvSpPr>
              <p:nvPr/>
            </p:nvSpPr>
            <p:spPr>
              <a:xfrm>
                <a:off x="1118933" y="5245768"/>
                <a:ext cx="10234867" cy="954107"/>
              </a:xfrm>
              <a:prstGeom prst="rect">
                <a:avLst/>
              </a:prstGeom>
              <a:blipFill>
                <a:blip r:embed="rId3"/>
                <a:stretch>
                  <a:fillRect l="-1115" t="-5263" r="-1611" b="-17105"/>
                </a:stretch>
              </a:blipFill>
            </p:spPr>
            <p:txBody>
              <a:bodyPr/>
              <a:lstStyle/>
              <a:p>
                <a:r>
                  <a:rPr lang="en-US">
                    <a:noFill/>
                  </a:rPr>
                  <a:t> </a:t>
                </a:r>
              </a:p>
            </p:txBody>
          </p:sp>
        </mc:Fallback>
      </mc:AlternateContent>
    </p:spTree>
    <p:extLst>
      <p:ext uri="{BB962C8B-B14F-4D97-AF65-F5344CB8AC3E}">
        <p14:creationId xmlns:p14="http://schemas.microsoft.com/office/powerpoint/2010/main" val="3615988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59470-91A9-284F-90CB-9575C8C6DB53}"/>
              </a:ext>
            </a:extLst>
          </p:cNvPr>
          <p:cNvSpPr>
            <a:spLocks noGrp="1"/>
          </p:cNvSpPr>
          <p:nvPr>
            <p:ph type="title"/>
          </p:nvPr>
        </p:nvSpPr>
        <p:spPr/>
        <p:txBody>
          <a:bodyPr/>
          <a:lstStyle/>
          <a:p>
            <a:r>
              <a:rPr lang="en-US" dirty="0"/>
              <a:t>Definitions of metrics – </a:t>
            </a:r>
            <a:r>
              <a:rPr lang="en-AU" dirty="0"/>
              <a:t>IFT</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3E923B-0C90-0B41-B884-3A68E070338E}"/>
                  </a:ext>
                </a:extLst>
              </p:cNvPr>
              <p:cNvSpPr>
                <a:spLocks noGrp="1"/>
              </p:cNvSpPr>
              <p:nvPr>
                <p:ph idx="1"/>
              </p:nvPr>
            </p:nvSpPr>
            <p:spPr/>
            <p:txBody>
              <a:bodyPr/>
              <a:lstStyle/>
              <a:p>
                <a:pPr marL="0" indent="0">
                  <a:spcBef>
                    <a:spcPts val="2200"/>
                  </a:spcBef>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𝐶</m:t>
                          </m:r>
                          <m:r>
                            <a:rPr lang="en-AU" i="1">
                              <a:latin typeface="Cambria Math" panose="02040503050406030204" pitchFamily="18" charset="0"/>
                            </a:rPr>
                            <m:t>1</m:t>
                          </m:r>
                        </m:e>
                        <m:sub>
                          <m:r>
                            <a:rPr lang="en-AU" i="1">
                              <a:latin typeface="Cambria Math" panose="02040503050406030204" pitchFamily="18" charset="0"/>
                            </a:rPr>
                            <m:t>𝑖</m:t>
                          </m:r>
                        </m:sub>
                      </m:sSub>
                      <m:r>
                        <a:rPr lang="en-AU" i="1">
                          <a:latin typeface="Cambria Math" panose="02040503050406030204" pitchFamily="18" charset="0"/>
                        </a:rPr>
                        <m:t>=1−</m:t>
                      </m:r>
                      <m:sSup>
                        <m:sSupPr>
                          <m:ctrlPr>
                            <a:rPr lang="en-AU" i="1">
                              <a:latin typeface="Cambria Math" panose="02040503050406030204" pitchFamily="18" charset="0"/>
                            </a:rPr>
                          </m:ctrlPr>
                        </m:sSupPr>
                        <m:e>
                          <m:d>
                            <m:dPr>
                              <m:ctrlPr>
                                <a:rPr lang="en-AU" i="1">
                                  <a:latin typeface="Cambria Math" panose="02040503050406030204" pitchFamily="18" charset="0"/>
                                </a:rPr>
                              </m:ctrlPr>
                            </m:dPr>
                            <m:e>
                              <m:r>
                                <a:rPr lang="en-AU" i="1">
                                  <a:latin typeface="Cambria Math" panose="02040503050406030204" pitchFamily="18" charset="0"/>
                                </a:rPr>
                                <m:t>1+</m:t>
                              </m:r>
                              <m:sSub>
                                <m:sSubPr>
                                  <m:ctrlPr>
                                    <a:rPr lang="en-AU" i="1">
                                      <a:latin typeface="Cambria Math" panose="02040503050406030204" pitchFamily="18" charset="0"/>
                                    </a:rPr>
                                  </m:ctrlPr>
                                </m:sSubPr>
                                <m:e>
                                  <m:r>
                                    <a:rPr lang="en-AU" i="1">
                                      <a:latin typeface="Cambria Math" panose="02040503050406030204" pitchFamily="18" charset="0"/>
                                    </a:rPr>
                                    <m:t>𝑏</m:t>
                                  </m:r>
                                </m:e>
                                <m:sub>
                                  <m:r>
                                    <a:rPr lang="en-AU" i="1">
                                      <a:latin typeface="Cambria Math" panose="02040503050406030204" pitchFamily="18" charset="0"/>
                                    </a:rPr>
                                    <m:t>1</m:t>
                                  </m:r>
                                </m:sub>
                              </m:sSub>
                              <m:r>
                                <a:rPr lang="en-AU" i="1">
                                  <a:latin typeface="Cambria Math" panose="02040503050406030204" pitchFamily="18" charset="0"/>
                                  <a:ea typeface="Cambria Math" panose="02040503050406030204" pitchFamily="18" charset="0"/>
                                </a:rPr>
                                <m:t>×</m:t>
                              </m:r>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𝑒</m:t>
                                  </m:r>
                                </m:e>
                                <m:sup>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𝑇</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𝛾</m:t>
                                          </m:r>
                                        </m:e>
                                        <m:sub>
                                          <m:r>
                                            <a:rPr lang="en-AU" i="1">
                                              <a:latin typeface="Cambria Math" panose="02040503050406030204" pitchFamily="18" charset="0"/>
                                              <a:ea typeface="Cambria Math" panose="02040503050406030204" pitchFamily="18" charset="0"/>
                                            </a:rPr>
                                            <m:t>𝑖</m:t>
                                          </m:r>
                                        </m:sub>
                                      </m:sSub>
                                    </m:e>
                                  </m:d>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𝑅</m:t>
                                      </m:r>
                                    </m:e>
                                    <m:sub>
                                      <m:r>
                                        <a:rPr lang="en-AU" i="1">
                                          <a:latin typeface="Cambria Math" panose="02040503050406030204" pitchFamily="18" charset="0"/>
                                          <a:ea typeface="Cambria Math" panose="02040503050406030204" pitchFamily="18" charset="0"/>
                                        </a:rPr>
                                        <m:t>1</m:t>
                                      </m:r>
                                    </m:sub>
                                  </m:sSub>
                                </m:sup>
                              </m:sSup>
                            </m:e>
                          </m:d>
                        </m:e>
                        <m:sup>
                          <m:r>
                            <a:rPr lang="en-AU" i="1">
                              <a:latin typeface="Cambria Math" panose="02040503050406030204" pitchFamily="18" charset="0"/>
                            </a:rPr>
                            <m:t>−1</m:t>
                          </m:r>
                        </m:sup>
                      </m:sSup>
                    </m:oMath>
                  </m:oMathPara>
                </a14:m>
                <a:endParaRPr lang="en-US" dirty="0"/>
              </a:p>
            </p:txBody>
          </p:sp>
        </mc:Choice>
        <mc:Fallback>
          <p:sp>
            <p:nvSpPr>
              <p:cNvPr id="3" name="Content Placeholder 2">
                <a:extLst>
                  <a:ext uri="{FF2B5EF4-FFF2-40B4-BE49-F238E27FC236}">
                    <a16:creationId xmlns:a16="http://schemas.microsoft.com/office/drawing/2014/main" id="{C73E923B-0C90-0B41-B884-3A68E070338E}"/>
                  </a:ext>
                </a:extLst>
              </p:cNvPr>
              <p:cNvSpPr>
                <a:spLocks noGrp="1" noRot="1" noChangeAspect="1" noMove="1" noResize="1" noEditPoints="1" noAdjustHandles="1" noChangeArrowheads="1" noChangeShapeType="1" noTextEdit="1"/>
              </p:cNvSpPr>
              <p:nvPr>
                <p:ph idx="1"/>
              </p:nvPr>
            </p:nvSpPr>
            <p:spPr>
              <a:blipFill>
                <a:blip r:embed="rId2"/>
                <a:stretch>
                  <a:fillRect t="-2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52980902-B24F-F64E-9060-00B45CC64F5B}"/>
                  </a:ext>
                </a:extLst>
              </p:cNvPr>
              <p:cNvSpPr/>
              <p:nvPr/>
            </p:nvSpPr>
            <p:spPr>
              <a:xfrm>
                <a:off x="3598201" y="2583243"/>
                <a:ext cx="4995598" cy="67101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AU" sz="2800" i="1">
                              <a:latin typeface="Cambria Math" panose="02040503050406030204" pitchFamily="18" charset="0"/>
                            </a:rPr>
                          </m:ctrlPr>
                        </m:sSubPr>
                        <m:e>
                          <m:r>
                            <a:rPr lang="en-AU" sz="2800" i="1">
                              <a:latin typeface="Cambria Math" panose="02040503050406030204" pitchFamily="18" charset="0"/>
                            </a:rPr>
                            <m:t>𝐶</m:t>
                          </m:r>
                          <m:r>
                            <a:rPr lang="en-AU" sz="2800" i="1">
                              <a:latin typeface="Cambria Math" panose="02040503050406030204" pitchFamily="18" charset="0"/>
                            </a:rPr>
                            <m:t>2</m:t>
                          </m:r>
                        </m:e>
                        <m:sub>
                          <m:r>
                            <a:rPr lang="en-AU" sz="2800" i="1">
                              <a:latin typeface="Cambria Math" panose="02040503050406030204" pitchFamily="18" charset="0"/>
                            </a:rPr>
                            <m:t>𝑖</m:t>
                          </m:r>
                        </m:sub>
                      </m:sSub>
                      <m:r>
                        <a:rPr lang="en-AU" sz="2800" i="1">
                          <a:latin typeface="Cambria Math" panose="02040503050406030204" pitchFamily="18" charset="0"/>
                        </a:rPr>
                        <m:t>=</m:t>
                      </m:r>
                      <m:sSup>
                        <m:sSupPr>
                          <m:ctrlPr>
                            <a:rPr lang="en-AU" sz="2800" i="1">
                              <a:latin typeface="Cambria Math" panose="02040503050406030204" pitchFamily="18" charset="0"/>
                              <a:ea typeface="Cambria Math" panose="02040503050406030204" pitchFamily="18" charset="0"/>
                            </a:rPr>
                          </m:ctrlPr>
                        </m:sSupPr>
                        <m:e>
                          <m:d>
                            <m:dPr>
                              <m:ctrlPr>
                                <a:rPr lang="en-AU" sz="2800" i="1">
                                  <a:latin typeface="Cambria Math" panose="02040503050406030204" pitchFamily="18" charset="0"/>
                                </a:rPr>
                              </m:ctrlPr>
                            </m:dPr>
                            <m:e>
                              <m:r>
                                <a:rPr lang="en-AU" sz="2800" i="1">
                                  <a:latin typeface="Cambria Math" panose="02040503050406030204" pitchFamily="18" charset="0"/>
                                </a:rPr>
                                <m:t>1+</m:t>
                              </m:r>
                              <m:sSub>
                                <m:sSubPr>
                                  <m:ctrlPr>
                                    <a:rPr lang="en-AU" sz="2800" i="1">
                                      <a:latin typeface="Cambria Math" panose="02040503050406030204" pitchFamily="18" charset="0"/>
                                    </a:rPr>
                                  </m:ctrlPr>
                                </m:sSubPr>
                                <m:e>
                                  <m:r>
                                    <a:rPr lang="en-AU" sz="2800" i="1">
                                      <a:latin typeface="Cambria Math" panose="02040503050406030204" pitchFamily="18" charset="0"/>
                                    </a:rPr>
                                    <m:t>𝑏</m:t>
                                  </m:r>
                                </m:e>
                                <m:sub>
                                  <m:r>
                                    <a:rPr lang="en-AU" sz="2800" i="1">
                                      <a:latin typeface="Cambria Math" panose="02040503050406030204" pitchFamily="18" charset="0"/>
                                    </a:rPr>
                                    <m:t>2</m:t>
                                  </m:r>
                                </m:sub>
                              </m:sSub>
                              <m:r>
                                <a:rPr lang="en-AU" sz="2800" i="1">
                                  <a:latin typeface="Cambria Math" panose="02040503050406030204" pitchFamily="18" charset="0"/>
                                  <a:ea typeface="Cambria Math" panose="02040503050406030204" pitchFamily="18" charset="0"/>
                                </a:rPr>
                                <m:t>× </m:t>
                              </m:r>
                              <m:sSup>
                                <m:sSupPr>
                                  <m:ctrlPr>
                                    <a:rPr lang="en-AU" sz="2800" i="1">
                                      <a:latin typeface="Cambria Math" panose="02040503050406030204" pitchFamily="18" charset="0"/>
                                      <a:ea typeface="Cambria Math" panose="02040503050406030204" pitchFamily="18" charset="0"/>
                                    </a:rPr>
                                  </m:ctrlPr>
                                </m:sSupPr>
                                <m:e>
                                  <m:r>
                                    <a:rPr lang="en-AU" sz="2800" i="1">
                                      <a:latin typeface="Cambria Math" panose="02040503050406030204" pitchFamily="18" charset="0"/>
                                      <a:ea typeface="Cambria Math" panose="02040503050406030204" pitchFamily="18" charset="0"/>
                                    </a:rPr>
                                    <m:t>𝑒</m:t>
                                  </m:r>
                                </m:e>
                                <m:sup>
                                  <m:d>
                                    <m:dPr>
                                      <m:ctrlPr>
                                        <a:rPr lang="en-AU" sz="2800" i="1">
                                          <a:latin typeface="Cambria Math" panose="02040503050406030204" pitchFamily="18" charset="0"/>
                                          <a:ea typeface="Cambria Math" panose="02040503050406030204" pitchFamily="18" charset="0"/>
                                        </a:rPr>
                                      </m:ctrlPr>
                                    </m:dPr>
                                    <m:e>
                                      <m:r>
                                        <a:rPr lang="en-AU" sz="2800" i="1">
                                          <a:latin typeface="Cambria Math" panose="02040503050406030204" pitchFamily="18" charset="0"/>
                                          <a:ea typeface="Cambria Math" panose="02040503050406030204" pitchFamily="18" charset="0"/>
                                        </a:rPr>
                                        <m:t>𝐴</m:t>
                                      </m:r>
                                      <m:r>
                                        <a:rPr lang="en-AU" sz="2800" i="1">
                                          <a:latin typeface="Cambria Math" panose="02040503050406030204" pitchFamily="18" charset="0"/>
                                          <a:ea typeface="Cambria Math" panose="02040503050406030204" pitchFamily="18" charset="0"/>
                                        </a:rPr>
                                        <m:t>−</m:t>
                                      </m:r>
                                      <m:f>
                                        <m:fPr>
                                          <m:type m:val="lin"/>
                                          <m:ctrlPr>
                                            <a:rPr lang="en-AU" sz="2800" i="1">
                                              <a:latin typeface="Cambria Math" panose="02040503050406030204" pitchFamily="18" charset="0"/>
                                              <a:ea typeface="Cambria Math" panose="02040503050406030204" pitchFamily="18" charset="0"/>
                                            </a:rPr>
                                          </m:ctrlPr>
                                        </m:fPr>
                                        <m:num>
                                          <m:sSub>
                                            <m:sSubPr>
                                              <m:ctrlPr>
                                                <a:rPr lang="en-AU" sz="2800" i="1">
                                                  <a:latin typeface="Cambria Math" panose="02040503050406030204" pitchFamily="18" charset="0"/>
                                                  <a:ea typeface="Cambria Math" panose="02040503050406030204" pitchFamily="18" charset="0"/>
                                                </a:rPr>
                                              </m:ctrlPr>
                                            </m:sSubPr>
                                            <m:e>
                                              <m:r>
                                                <a:rPr lang="en-AU" sz="2800" i="1">
                                                  <a:latin typeface="Cambria Math" panose="02040503050406030204" pitchFamily="18" charset="0"/>
                                                  <a:ea typeface="Cambria Math" panose="02040503050406030204" pitchFamily="18" charset="0"/>
                                                </a:rPr>
                                                <m:t>𝛾</m:t>
                                              </m:r>
                                            </m:e>
                                            <m:sub>
                                              <m:r>
                                                <a:rPr lang="en-AU" sz="2800" i="1">
                                                  <a:latin typeface="Cambria Math" panose="02040503050406030204" pitchFamily="18" charset="0"/>
                                                  <a:ea typeface="Cambria Math" panose="02040503050406030204" pitchFamily="18" charset="0"/>
                                                </a:rPr>
                                                <m:t>𝑖</m:t>
                                              </m:r>
                                            </m:sub>
                                          </m:sSub>
                                        </m:num>
                                        <m:den>
                                          <m:sSub>
                                            <m:sSubPr>
                                              <m:ctrlPr>
                                                <a:rPr lang="en-AU" sz="2800" i="1">
                                                  <a:latin typeface="Cambria Math" panose="02040503050406030204" pitchFamily="18" charset="0"/>
                                                  <a:ea typeface="Cambria Math" panose="02040503050406030204" pitchFamily="18" charset="0"/>
                                                </a:rPr>
                                              </m:ctrlPr>
                                            </m:sSubPr>
                                            <m:e>
                                              <m:r>
                                                <a:rPr lang="en-AU" sz="2800" i="1">
                                                  <a:latin typeface="Cambria Math" panose="02040503050406030204" pitchFamily="18" charset="0"/>
                                                  <a:ea typeface="Cambria Math" panose="02040503050406030204" pitchFamily="18" charset="0"/>
                                                </a:rPr>
                                                <m:t>𝜅</m:t>
                                              </m:r>
                                            </m:e>
                                            <m:sub>
                                              <m:r>
                                                <a:rPr lang="en-AU" sz="2800" i="1">
                                                  <a:latin typeface="Cambria Math" panose="02040503050406030204" pitchFamily="18" charset="0"/>
                                                  <a:ea typeface="Cambria Math" panose="02040503050406030204" pitchFamily="18" charset="0"/>
                                                </a:rPr>
                                                <m:t>𝑖</m:t>
                                              </m:r>
                                            </m:sub>
                                          </m:sSub>
                                        </m:den>
                                      </m:f>
                                    </m:e>
                                  </m:d>
                                  <m:sSub>
                                    <m:sSubPr>
                                      <m:ctrlPr>
                                        <a:rPr lang="en-AU" sz="2800" i="1">
                                          <a:latin typeface="Cambria Math" panose="02040503050406030204" pitchFamily="18" charset="0"/>
                                          <a:ea typeface="Cambria Math" panose="02040503050406030204" pitchFamily="18" charset="0"/>
                                        </a:rPr>
                                      </m:ctrlPr>
                                    </m:sSubPr>
                                    <m:e>
                                      <m:r>
                                        <a:rPr lang="en-AU" sz="2800" i="1">
                                          <a:latin typeface="Cambria Math" panose="02040503050406030204" pitchFamily="18" charset="0"/>
                                          <a:ea typeface="Cambria Math" panose="02040503050406030204" pitchFamily="18" charset="0"/>
                                        </a:rPr>
                                        <m:t>𝑅</m:t>
                                      </m:r>
                                    </m:e>
                                    <m:sub>
                                      <m:r>
                                        <a:rPr lang="en-AU" sz="2800" i="1">
                                          <a:latin typeface="Cambria Math" panose="02040503050406030204" pitchFamily="18" charset="0"/>
                                          <a:ea typeface="Cambria Math" panose="02040503050406030204" pitchFamily="18" charset="0"/>
                                        </a:rPr>
                                        <m:t>2</m:t>
                                      </m:r>
                                    </m:sub>
                                  </m:sSub>
                                </m:sup>
                              </m:sSup>
                            </m:e>
                          </m:d>
                        </m:e>
                        <m:sup>
                          <m:r>
                            <a:rPr lang="en-AU" sz="2800" i="1">
                              <a:latin typeface="Cambria Math" panose="02040503050406030204" pitchFamily="18" charset="0"/>
                            </a:rPr>
                            <m:t>−1</m:t>
                          </m:r>
                        </m:sup>
                      </m:sSup>
                    </m:oMath>
                  </m:oMathPara>
                </a14:m>
                <a:endParaRPr lang="en-AU" sz="2800" dirty="0"/>
              </a:p>
            </p:txBody>
          </p:sp>
        </mc:Choice>
        <mc:Fallback>
          <p:sp>
            <p:nvSpPr>
              <p:cNvPr id="4" name="Rectangle 3">
                <a:extLst>
                  <a:ext uri="{FF2B5EF4-FFF2-40B4-BE49-F238E27FC236}">
                    <a16:creationId xmlns:a16="http://schemas.microsoft.com/office/drawing/2014/main" id="{52980902-B24F-F64E-9060-00B45CC64F5B}"/>
                  </a:ext>
                </a:extLst>
              </p:cNvPr>
              <p:cNvSpPr>
                <a:spLocks noRot="1" noChangeAspect="1" noMove="1" noResize="1" noEditPoints="1" noAdjustHandles="1" noChangeArrowheads="1" noChangeShapeType="1" noTextEdit="1"/>
              </p:cNvSpPr>
              <p:nvPr/>
            </p:nvSpPr>
            <p:spPr>
              <a:xfrm>
                <a:off x="3598201" y="2583243"/>
                <a:ext cx="4995598" cy="671018"/>
              </a:xfrm>
              <a:prstGeom prst="rect">
                <a:avLst/>
              </a:prstGeom>
              <a:blipFill>
                <a:blip r:embed="rId3"/>
                <a:stretch>
                  <a:fillRect t="-55556" b="-79630"/>
                </a:stretch>
              </a:blipFill>
            </p:spPr>
            <p:txBody>
              <a:bodyPr/>
              <a:lstStyle/>
              <a:p>
                <a:r>
                  <a:rPr lang="en-US">
                    <a:noFill/>
                  </a:rPr>
                  <a:t> </a:t>
                </a:r>
              </a:p>
            </p:txBody>
          </p:sp>
        </mc:Fallback>
      </mc:AlternateContent>
    </p:spTree>
    <p:extLst>
      <p:ext uri="{BB962C8B-B14F-4D97-AF65-F5344CB8AC3E}">
        <p14:creationId xmlns:p14="http://schemas.microsoft.com/office/powerpoint/2010/main" val="130583967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9334</TotalTime>
  <Words>4605</Words>
  <Application>Microsoft Macintosh PowerPoint</Application>
  <PresentationFormat>Widescreen</PresentationFormat>
  <Paragraphs>799</Paragraphs>
  <Slides>103</Slides>
  <Notes>55</Notes>
  <HiddenSlides>7</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103</vt:i4>
      </vt:variant>
    </vt:vector>
  </HeadingPairs>
  <TitlesOfParts>
    <vt:vector size="110" baseType="lpstr">
      <vt:lpstr>Arial</vt:lpstr>
      <vt:lpstr>Calibri</vt:lpstr>
      <vt:lpstr>Calibri Light</vt:lpstr>
      <vt:lpstr>Cambria Math</vt:lpstr>
      <vt:lpstr>Ink Free</vt:lpstr>
      <vt:lpstr>1_Office Theme</vt:lpstr>
      <vt:lpstr>2_Office Theme</vt:lpstr>
      <vt:lpstr>Part III: Economic measurements</vt:lpstr>
      <vt:lpstr>Test your intuition</vt:lpstr>
      <vt:lpstr>PowerPoint Presentation</vt:lpstr>
      <vt:lpstr>PowerPoint Presentation</vt:lpstr>
      <vt:lpstr>PowerPoint Presentation</vt:lpstr>
      <vt:lpstr>Measuring a SERP: Offline/test collection metrics</vt:lpstr>
      <vt:lpstr>PowerPoint Presentation</vt:lpstr>
      <vt:lpstr>PowerPoint Presentation</vt:lpstr>
      <vt:lpstr>Why offline?</vt:lpstr>
      <vt:lpstr>Metric choices…</vt:lpstr>
      <vt:lpstr>What is a model?</vt:lpstr>
      <vt:lpstr>But maybe not all honey and roses?</vt:lpstr>
      <vt:lpstr>Metrics from models: The C/W/L framework</vt:lpstr>
      <vt:lpstr>Metrics encode models</vt:lpstr>
      <vt:lpstr>What is the defining characteristic of search?</vt:lpstr>
      <vt:lpstr>C: continue</vt:lpstr>
      <vt:lpstr>C: continue</vt:lpstr>
      <vt:lpstr>C: continue</vt:lpstr>
      <vt:lpstr>C: continue</vt:lpstr>
      <vt:lpstr>W: weight</vt:lpstr>
      <vt:lpstr>W: weight</vt:lpstr>
      <vt:lpstr>PowerPoint Presentation</vt:lpstr>
      <vt:lpstr>PowerPoint Presentation</vt:lpstr>
      <vt:lpstr>PowerPoint Presentation</vt:lpstr>
      <vt:lpstr>PowerPoint Presentation</vt:lpstr>
      <vt:lpstr>Knowing the unknown</vt:lpstr>
      <vt:lpstr>L: last view</vt:lpstr>
      <vt:lpstr>L: last view</vt:lpstr>
      <vt:lpstr>PowerPoint Presentation</vt:lpstr>
      <vt:lpstr>PowerPoint Presentation</vt:lpstr>
      <vt:lpstr>PowerPoint Presentation</vt:lpstr>
      <vt:lpstr>PowerPoint Presentation</vt:lpstr>
      <vt:lpstr>PowerPoint Presentation</vt:lpstr>
      <vt:lpstr>Properties of models: Desiderata</vt:lpstr>
      <vt:lpstr>PowerPoint Presentation</vt:lpstr>
      <vt:lpstr>Top-weighted</vt:lpstr>
      <vt:lpstr>What does the (click) data say?</vt:lpstr>
      <vt:lpstr>What does the (gaze) data say?</vt:lpstr>
      <vt:lpstr>What does the (gaze) data say?</vt:lpstr>
      <vt:lpstr>What does the (gaze) data say?</vt:lpstr>
      <vt:lpstr>What does the (gaze) data say?</vt:lpstr>
      <vt:lpstr>What does the (inferred viewing) data say?</vt:lpstr>
      <vt:lpstr>Just a thought on the side…</vt:lpstr>
      <vt:lpstr>PowerPoint Presentation</vt:lpstr>
      <vt:lpstr>Non-decreasing</vt:lpstr>
      <vt:lpstr>What does the (interpolated click) data say?</vt:lpstr>
      <vt:lpstr>What does the (inferred viewing) data say?</vt:lpstr>
      <vt:lpstr>What does the (inferred viewing) data say?</vt:lpstr>
      <vt:lpstr>Goal-sensitive</vt:lpstr>
      <vt:lpstr>What does the data say?</vt:lpstr>
      <vt:lpstr>What does the data say?</vt:lpstr>
      <vt:lpstr>Gain-sensitive</vt:lpstr>
      <vt:lpstr>What does the (interpolated click) data say?</vt:lpstr>
      <vt:lpstr>Rate-sensitive</vt:lpstr>
      <vt:lpstr>What does the (????) data say?</vt:lpstr>
      <vt:lpstr>Cost-sensitive</vt:lpstr>
      <vt:lpstr>What does the (????) data say?</vt:lpstr>
      <vt:lpstr>What does the (overall) data say?</vt:lpstr>
      <vt:lpstr>Can we have all the desired things?</vt:lpstr>
      <vt:lpstr>Measuring the measures</vt:lpstr>
      <vt:lpstr>Measuring the measures</vt:lpstr>
      <vt:lpstr>Can we show that one model (or its equivalent metric) is better/worse than another?  Can we do experiments that compare metrics?  Or, are we doomed to rhetorical arguments?? (At the same time admitting that arguments in which you can’t google the answer are much more fun than ones where you can!)</vt:lpstr>
      <vt:lpstr>If a user model is an attempt to predict users’ collective behavior, can we observe those behaviors and correlate back to metrics?  Or are the hairs that the models are splitting too fine to be distinguished via observation?</vt:lpstr>
      <vt:lpstr>Many connections…</vt:lpstr>
      <vt:lpstr>PowerPoint Presentation</vt:lpstr>
      <vt:lpstr>PowerPoint Presentation</vt:lpstr>
      <vt:lpstr>PowerPoint Presentation</vt:lpstr>
      <vt:lpstr>PowerPoint Presentation</vt:lpstr>
      <vt:lpstr>How to compare?</vt:lpstr>
      <vt:lpstr>Possible observations</vt:lpstr>
      <vt:lpstr>Impressions</vt:lpstr>
      <vt:lpstr>Impressions</vt:lpstr>
      <vt:lpstr>Impressions</vt:lpstr>
      <vt:lpstr>Clicks (maybe??)</vt:lpstr>
      <vt:lpstr>Clicks (maybe not??)</vt:lpstr>
      <vt:lpstr>Another idea – Information foraging</vt:lpstr>
      <vt:lpstr>Combine these competing factors</vt:lpstr>
      <vt:lpstr>C1 and C2</vt:lpstr>
      <vt:lpstr>C1 and C2</vt:lpstr>
      <vt:lpstr>Bing log data</vt:lpstr>
      <vt:lpstr>Observable behaviour (1)</vt:lpstr>
      <vt:lpstr>PowerPoint Presentation</vt:lpstr>
      <vt:lpstr>Observable behaviour (2)</vt:lpstr>
      <vt:lpstr>PowerPoint Presentation</vt:lpstr>
      <vt:lpstr>PowerPoint Presentation</vt:lpstr>
      <vt:lpstr>Observable behaviour (3)</vt:lpstr>
      <vt:lpstr>PowerPoint Presentation</vt:lpstr>
      <vt:lpstr>But what about outcomes/satisfaction?</vt:lpstr>
      <vt:lpstr>If satisfaction has been measured…</vt:lpstr>
      <vt:lpstr>Anything left to be said? Only one thing…</vt:lpstr>
      <vt:lpstr>But just in case you ask…</vt:lpstr>
      <vt:lpstr>Definitions of metrics – Precision at k</vt:lpstr>
      <vt:lpstr>Definitions of metrics – Reciprocal rank</vt:lpstr>
      <vt:lpstr>Definitions of metrics – Rank-biased precision</vt:lpstr>
      <vt:lpstr>Definitions of metrics – Scaled DCG at k</vt:lpstr>
      <vt:lpstr>Definitions of metrics – Average Precision</vt:lpstr>
      <vt:lpstr>Definitions of metrics – INSQ</vt:lpstr>
      <vt:lpstr>Definitions of metrics – INST</vt:lpstr>
      <vt:lpstr>Definitions of metrics – IFT</vt:lpstr>
      <vt:lpstr>Definitions of metrics – Time Biased Gain</vt:lpstr>
      <vt:lpstr>Definitions of metrics – Bejewelled Players</vt:lpstr>
      <vt:lpstr>Definitions of metrics – ERR</vt:lpstr>
      <vt:lpstr>Definitions of metrics – NDCG, Q-Measure?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 measurements</dc:title>
  <dc:creator>Paul Thomas</dc:creator>
  <cp:lastModifiedBy>Alistair Moffat</cp:lastModifiedBy>
  <cp:revision>69</cp:revision>
  <dcterms:created xsi:type="dcterms:W3CDTF">2019-07-04T00:51:37Z</dcterms:created>
  <dcterms:modified xsi:type="dcterms:W3CDTF">2019-07-21T04:21:35Z</dcterms:modified>
</cp:coreProperties>
</file>